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63" r:id="rId2"/>
  </p:sldMasterIdLst>
  <p:notesMasterIdLst>
    <p:notesMasterId r:id="rId21"/>
  </p:notesMasterIdLst>
  <p:sldIdLst>
    <p:sldId id="636" r:id="rId3"/>
    <p:sldId id="680" r:id="rId4"/>
    <p:sldId id="344" r:id="rId5"/>
    <p:sldId id="347" r:id="rId6"/>
    <p:sldId id="380" r:id="rId7"/>
    <p:sldId id="381" r:id="rId8"/>
    <p:sldId id="679" r:id="rId9"/>
    <p:sldId id="686" r:id="rId10"/>
    <p:sldId id="681" r:id="rId11"/>
    <p:sldId id="687" r:id="rId12"/>
    <p:sldId id="688" r:id="rId13"/>
    <p:sldId id="689" r:id="rId14"/>
    <p:sldId id="691" r:id="rId15"/>
    <p:sldId id="692" r:id="rId16"/>
    <p:sldId id="693" r:id="rId17"/>
    <p:sldId id="343" r:id="rId18"/>
    <p:sldId id="678" r:id="rId19"/>
    <p:sldId id="672" r:id="rId20"/>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cmAuthor id="2" name="Strobel, Chiara GIZ" initials="SCG" lastIdx="15" clrIdx="1"/>
  <p:cmAuthor id="3" name="Bauer, Vanessa GIZ" initials="BVG"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859"/>
    <a:srgbClr val="F8E946"/>
    <a:srgbClr val="E6E6E6"/>
    <a:srgbClr val="C80F0F"/>
    <a:srgbClr val="C00000"/>
    <a:srgbClr val="CC00CC"/>
    <a:srgbClr val="232120"/>
    <a:srgbClr val="FFFFFF"/>
    <a:srgbClr val="E7E6E6"/>
    <a:srgbClr val="D6B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80334" autoAdjust="0"/>
  </p:normalViewPr>
  <p:slideViewPr>
    <p:cSldViewPr snapToGrid="0">
      <p:cViewPr varScale="1">
        <p:scale>
          <a:sx n="91" d="100"/>
          <a:sy n="91" d="100"/>
        </p:scale>
        <p:origin x="1690" y="62"/>
      </p:cViewPr>
      <p:guideLst>
        <p:guide pos="2880"/>
        <p:guide orient="horz" pos="1620"/>
      </p:guideLst>
    </p:cSldViewPr>
  </p:slideViewPr>
  <p:outlineViewPr>
    <p:cViewPr>
      <p:scale>
        <a:sx n="33" d="100"/>
        <a:sy n="33" d="100"/>
      </p:scale>
      <p:origin x="0" y="-3078"/>
    </p:cViewPr>
  </p:outlineViewPr>
  <p:notesTextViewPr>
    <p:cViewPr>
      <p:scale>
        <a:sx n="176" d="100"/>
        <a:sy n="176"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24/03/2021</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err="1"/>
              <a:t>Formatvorlagen</a:t>
            </a:r>
            <a:r>
              <a:rPr lang="en-GB" dirty="0"/>
              <a:t> des </a:t>
            </a:r>
            <a:r>
              <a:rPr lang="en-GB" dirty="0" err="1"/>
              <a:t>Textmasters</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dirty="0"/>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13361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27438" y="639763"/>
            <a:ext cx="11907838" cy="6699250"/>
          </a:xfrm>
        </p:spPr>
      </p:sp>
      <p:sp>
        <p:nvSpPr>
          <p:cNvPr id="3" name="Notizenplatzhalter 2"/>
          <p:cNvSpPr>
            <a:spLocks noGrp="1"/>
          </p:cNvSpPr>
          <p:nvPr>
            <p:ph type="body" idx="1"/>
          </p:nvPr>
        </p:nvSpPr>
        <p:spPr/>
        <p:txBody>
          <a:bodyPr/>
          <a:lstStyle/>
          <a:p>
            <a:r>
              <a:rPr lang="en-US" dirty="0"/>
              <a:t>The objective of the project is to improve the conditions for regional and global trade in selected focus countries – Cambodia, Lao PDR and Viet Nam in the framework of ACFTA, and Mongolia in the framework of GTI – with the PR China, to ensure the equal inclusion of the countries’ interests in regional and global integration processes. Special focus is put on agricultural products.</a:t>
            </a:r>
          </a:p>
          <a:p>
            <a:endParaRPr lang="en-US" dirty="0"/>
          </a:p>
          <a:p>
            <a:r>
              <a:rPr lang="en-US" dirty="0"/>
              <a:t>The project thereby operates in three areas: 1) enhancing the access of small and medium enterprises (SMEs) to trade-related services; 2) strengthening the structures for cross-border (sub-)regional cooperation between the focus countries and China; 3) fostering regional and/or trilateral measures for knowledge exchange and experience among the focus countries and/or with China in the field of regional economic cooperation. </a:t>
            </a:r>
          </a:p>
          <a:p>
            <a:endParaRPr lang="de-DE" dirty="0"/>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CPC.  Seite  </a:t>
            </a:r>
            <a:fld id="{29B72B96-DAD9-46DF-A56F-6A394D41B5A4}"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27438" y="639763"/>
            <a:ext cx="11907838" cy="6699250"/>
          </a:xfrm>
        </p:spPr>
      </p:sp>
      <p:sp>
        <p:nvSpPr>
          <p:cNvPr id="3" name="Notizenplatzhalter 2"/>
          <p:cNvSpPr>
            <a:spLocks noGrp="1"/>
          </p:cNvSpPr>
          <p:nvPr>
            <p:ph type="body" idx="1"/>
          </p:nvPr>
        </p:nvSpPr>
        <p:spPr/>
        <p:txBody>
          <a:bodyPr/>
          <a:lstStyle/>
          <a:p>
            <a:r>
              <a:rPr lang="en-US" dirty="0"/>
              <a:t>The government of Mongolia has committed itself to engage in regional economic cooperation and integration. Mongolia is a member of the GTI, an intergovernmental cooperation mechanism among PR China, Mongolia, Republic of Korea, and the Russian Federation. The main executing agency is the GTI Secretariat. GTI aims at strengthening economic and technical cooperation to attain greater growth and sustainable development in Northeast Asia (NEA), and especially the Greater Tumen Region (GTR). In particular, GTI focuses on the priority areas of transport, trade and investment, tourism, energy, and agriculture with the environment as a cross-cutting sector. </a:t>
            </a:r>
            <a:r>
              <a:rPr lang="en-US" dirty="0" err="1"/>
              <a:t>Specialised</a:t>
            </a:r>
            <a:r>
              <a:rPr lang="en-US" dirty="0"/>
              <a:t> boards and committees coordinate the cooperation between member countries. Each sector’s board/committee is composed of officials from relevant line ministries and state agencies of the member countries.</a:t>
            </a:r>
            <a:endParaRPr lang="de-DE" dirty="0"/>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CPC.  Seite  </a:t>
            </a:r>
            <a:fld id="{29B72B96-DAD9-46DF-A56F-6A394D41B5A4}"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59238" y="682625"/>
            <a:ext cx="12714288" cy="7153275"/>
          </a:xfrm>
        </p:spPr>
      </p:sp>
      <p:sp>
        <p:nvSpPr>
          <p:cNvPr id="3" name="Notizenplatzhalter 2"/>
          <p:cNvSpPr>
            <a:spLocks noGrp="1"/>
          </p:cNvSpPr>
          <p:nvPr>
            <p:ph type="body" idx="1"/>
          </p:nvPr>
        </p:nvSpPr>
        <p:spPr/>
        <p:txBody>
          <a:bodyPr/>
          <a:lstStyle/>
          <a:p>
            <a:r>
              <a:rPr lang="en-US" dirty="0"/>
              <a:t>to improve the capacity and inclusion of Mongolian stakeholders to better engage in regional economic integration processes (especially regarding agricultural trade </a:t>
            </a:r>
            <a:r>
              <a:rPr lang="en-US" dirty="0" err="1"/>
              <a:t>facilitaton</a:t>
            </a:r>
            <a:r>
              <a:rPr lang="en-US" dirty="0"/>
              <a:t>, private sector enhancement, and cross-border cooperation). In doing so, the project aims to include especially China as an economic and development partner for the benefit of Mongolian economic development. </a:t>
            </a:r>
            <a:endParaRPr lang="de-DE" dirty="0"/>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CPC.  Seite  </a:t>
            </a:r>
            <a:fld id="{29B72B96-DAD9-46DF-A56F-6A394D41B5A4}"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27438" y="639763"/>
            <a:ext cx="11907838" cy="66992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r>
              <a:rPr lang="de-DE"/>
              <a:t>© CPC.  Seite  </a:t>
            </a:r>
            <a:fld id="{29B72B96-DAD9-46DF-A56F-6A394D41B5A4}" type="slidenum">
              <a:rPr lang="de-DE" smtClean="0"/>
              <a:pPr/>
              <a:t>16</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17</a:t>
            </a:fld>
            <a:endParaRPr lang="en-GB" dirty="0"/>
          </a:p>
        </p:txBody>
      </p:sp>
    </p:spTree>
    <p:extLst>
      <p:ext uri="{BB962C8B-B14F-4D97-AF65-F5344CB8AC3E}">
        <p14:creationId xmlns:p14="http://schemas.microsoft.com/office/powerpoint/2010/main" val="253019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dirty="0"/>
          </a:p>
        </p:txBody>
      </p:sp>
    </p:spTree>
    <p:extLst>
      <p:ext uri="{BB962C8B-B14F-4D97-AF65-F5344CB8AC3E}">
        <p14:creationId xmlns:p14="http://schemas.microsoft.com/office/powerpoint/2010/main" val="2942051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gi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gif"/><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9.jp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gi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dirty="0"/>
              <a:t>Title slide/headline</a:t>
            </a:r>
            <a:br>
              <a:rPr lang="en-GB" dirty="0"/>
            </a:br>
            <a:r>
              <a:rPr lang="en-GB" dirty="0"/>
              <a:t>with colour GIZ key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en-GB"/>
              <a:t>This is the sub-line</a:t>
            </a:r>
          </a:p>
          <a:p>
            <a:pPr lvl="0"/>
            <a:r>
              <a:rPr lang="en-GB"/>
              <a:t>Project name | Date</a:t>
            </a:r>
            <a:endParaRPr lang="en-GB" dirty="0"/>
          </a:p>
        </p:txBody>
      </p:sp>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grpSp>
        <p:nvGrpSpPr>
          <p:cNvPr id="4" name="Gruppierung 3"/>
          <p:cNvGrpSpPr/>
          <p:nvPr userDrawn="1"/>
        </p:nvGrpSpPr>
        <p:grpSpPr>
          <a:xfrm>
            <a:off x="322383" y="3770879"/>
            <a:ext cx="3622112" cy="1309121"/>
            <a:chOff x="322383" y="3770879"/>
            <a:chExt cx="3622112" cy="1309121"/>
          </a:xfrm>
        </p:grpSpPr>
        <p:pic>
          <p:nvPicPr>
            <p:cNvPr id="14" name="Grafik 26"/>
            <p:cNvPicPr>
              <a:picLocks noChangeAspect="1"/>
            </p:cNvPicPr>
            <p:nvPr userDrawn="1"/>
          </p:nvPicPr>
          <p:blipFill rotWithShape="1">
            <a:blip r:embed="rId4" cstate="print">
              <a:extLst>
                <a:ext uri="{28A0092B-C50C-407E-A947-70E740481C1C}">
                  <a14:useLocalDpi xmlns:a14="http://schemas.microsoft.com/office/drawing/2010/main" val="0"/>
                </a:ext>
              </a:extLst>
            </a:blip>
            <a:srcRect t="13216" b="13598"/>
            <a:stretch/>
          </p:blipFill>
          <p:spPr>
            <a:xfrm>
              <a:off x="322383" y="3770879"/>
              <a:ext cx="2458365" cy="1309121"/>
            </a:xfrm>
            <a:prstGeom prst="rect">
              <a:avLst/>
            </a:prstGeom>
          </p:spPr>
        </p:pic>
        <p:pic>
          <p:nvPicPr>
            <p:cNvPr id="16" name="Grafik 7"/>
            <p:cNvPicPr>
              <a:picLocks noChangeAspect="1"/>
            </p:cNvPicPr>
            <p:nvPr userDrawn="1"/>
          </p:nvPicPr>
          <p:blipFill>
            <a:blip r:embed="rId5" cstate="print"/>
            <a:srcRect/>
            <a:stretch>
              <a:fillRect/>
            </a:stretch>
          </p:blipFill>
          <p:spPr bwMode="auto">
            <a:xfrm>
              <a:off x="2715616" y="4329089"/>
              <a:ext cx="1228879" cy="512109"/>
            </a:xfrm>
            <a:prstGeom prst="rect">
              <a:avLst/>
            </a:prstGeom>
            <a:noFill/>
            <a:ln w="9525">
              <a:noFill/>
              <a:miter lim="800000"/>
              <a:headEnd/>
              <a:tailEnd/>
            </a:ln>
          </p:spPr>
        </p:pic>
        <p:sp>
          <p:nvSpPr>
            <p:cNvPr id="17" name="Textfeld 16"/>
            <p:cNvSpPr txBox="1"/>
            <p:nvPr userDrawn="1"/>
          </p:nvSpPr>
          <p:spPr>
            <a:xfrm>
              <a:off x="2720368" y="4065588"/>
              <a:ext cx="972792" cy="215444"/>
            </a:xfrm>
            <a:prstGeom prst="rect">
              <a:avLst/>
            </a:prstGeom>
            <a:noFill/>
          </p:spPr>
          <p:txBody>
            <a:bodyPr wrap="square" rtlCol="0">
              <a:spAutoFit/>
            </a:bodyPr>
            <a:lstStyle/>
            <a:p>
              <a:r>
                <a:rPr lang="en-GB" sz="800" b="0" dirty="0">
                  <a:solidFill>
                    <a:schemeClr val="tx1"/>
                  </a:solidFill>
                  <a:latin typeface="Arial" pitchFamily="34" charset="0"/>
                  <a:cs typeface="Arial" pitchFamily="34" charset="0"/>
                </a:rPr>
                <a:t>Implemented by</a:t>
              </a:r>
            </a:p>
          </p:txBody>
        </p:sp>
      </p:grpSp>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dirty="0"/>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dirty="0"/>
              <a:t>Section start slide</a:t>
            </a:r>
            <a:br>
              <a:rPr lang="en-GB" dirty="0"/>
            </a:br>
            <a:r>
              <a:rPr lang="en-GB" dirty="0"/>
              <a:t>This may also have two lines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 name="Datumsplatzhalter 5">
            <a:extLst>
              <a:ext uri="{FF2B5EF4-FFF2-40B4-BE49-F238E27FC236}">
                <a16:creationId xmlns:a16="http://schemas.microsoft.com/office/drawing/2014/main" id="{D88D0E22-2017-4208-9ADC-47A2FAF1D431}"/>
              </a:ext>
            </a:extLst>
          </p:cNvPr>
          <p:cNvSpPr>
            <a:spLocks noGrp="1"/>
          </p:cNvSpPr>
          <p:nvPr>
            <p:ph type="dt" sz="half" idx="11"/>
          </p:nvPr>
        </p:nvSpPr>
        <p:spPr/>
        <p:txBody>
          <a:bodyPr/>
          <a:lstStyle/>
          <a:p>
            <a:r>
              <a:rPr lang="en-GB"/>
              <a:t>22 Jan. 2019</a:t>
            </a:r>
            <a:endParaRPr lang="en-GB" dirty="0"/>
          </a:p>
        </p:txBody>
      </p:sp>
      <p:sp>
        <p:nvSpPr>
          <p:cNvPr id="10" name="Foliennummernplatzhalter 9">
            <a:extLst>
              <a:ext uri="{FF2B5EF4-FFF2-40B4-BE49-F238E27FC236}">
                <a16:creationId xmlns:a16="http://schemas.microsoft.com/office/drawing/2014/main" id="{5AA07C4F-927A-4ADF-8F4E-0E641F59E174}"/>
              </a:ext>
            </a:extLst>
          </p:cNvPr>
          <p:cNvSpPr>
            <a:spLocks noGrp="1"/>
          </p:cNvSpPr>
          <p:nvPr>
            <p:ph type="sldNum" sz="quarter" idx="13"/>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sp>
        <p:nvSpPr>
          <p:cNvPr id="7" name="Datumsplatzhalter 6">
            <a:extLst>
              <a:ext uri="{FF2B5EF4-FFF2-40B4-BE49-F238E27FC236}">
                <a16:creationId xmlns:a16="http://schemas.microsoft.com/office/drawing/2014/main" id="{10132F28-06B2-4221-9B40-46373C4BF16B}"/>
              </a:ext>
            </a:extLst>
          </p:cNvPr>
          <p:cNvSpPr>
            <a:spLocks noGrp="1"/>
          </p:cNvSpPr>
          <p:nvPr>
            <p:ph type="dt" sz="half" idx="10"/>
          </p:nvPr>
        </p:nvSpPr>
        <p:spPr/>
        <p:txBody>
          <a:bodyPr/>
          <a:lstStyle/>
          <a:p>
            <a:r>
              <a:rPr lang="en-GB"/>
              <a:t>22 Jan. 2019</a:t>
            </a:r>
            <a:endParaRPr lang="en-GB" dirty="0"/>
          </a:p>
        </p:txBody>
      </p:sp>
      <p:sp>
        <p:nvSpPr>
          <p:cNvPr id="9" name="Foliennummernplatzhalter 8">
            <a:extLst>
              <a:ext uri="{FF2B5EF4-FFF2-40B4-BE49-F238E27FC236}">
                <a16:creationId xmlns:a16="http://schemas.microsoft.com/office/drawing/2014/main" id="{DC291D8C-7803-47D0-8143-6798277D74D9}"/>
              </a:ext>
            </a:extLst>
          </p:cNvPr>
          <p:cNvSpPr>
            <a:spLocks noGrp="1"/>
          </p:cNvSpPr>
          <p:nvPr>
            <p:ph type="sldNum" sz="quarter" idx="12"/>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sp>
        <p:nvSpPr>
          <p:cNvPr id="6" name="Datumsplatzhalter 5">
            <a:extLst>
              <a:ext uri="{FF2B5EF4-FFF2-40B4-BE49-F238E27FC236}">
                <a16:creationId xmlns:a16="http://schemas.microsoft.com/office/drawing/2014/main" id="{E4858B5A-3D9C-44AE-ADA7-B7DF2E935AD2}"/>
              </a:ext>
            </a:extLst>
          </p:cNvPr>
          <p:cNvSpPr>
            <a:spLocks noGrp="1"/>
          </p:cNvSpPr>
          <p:nvPr>
            <p:ph type="dt" sz="half" idx="10"/>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D743612B-9303-4BD1-8570-21C327D0D081}"/>
              </a:ext>
            </a:extLst>
          </p:cNvPr>
          <p:cNvSpPr>
            <a:spLocks noGrp="1"/>
          </p:cNvSpPr>
          <p:nvPr>
            <p:ph type="ftr" sz="quarter" idx="11"/>
          </p:nvPr>
        </p:nvSpPr>
        <p:spPr>
          <a:xfrm>
            <a:off x="1846523" y="4926383"/>
            <a:ext cx="5775978" cy="92333"/>
          </a:xfrm>
          <a:prstGeom prst="rect">
            <a:avLst/>
          </a:prstGeom>
        </p:spPr>
        <p:txBody>
          <a:bodyPr/>
          <a:lstStyle/>
          <a:p>
            <a:r>
              <a:rPr lang="en-GB" dirty="0"/>
              <a:t>Titel of the presentation</a:t>
            </a:r>
          </a:p>
        </p:txBody>
      </p:sp>
      <p:sp>
        <p:nvSpPr>
          <p:cNvPr id="8" name="Foliennummernplatzhalter 7">
            <a:extLst>
              <a:ext uri="{FF2B5EF4-FFF2-40B4-BE49-F238E27FC236}">
                <a16:creationId xmlns:a16="http://schemas.microsoft.com/office/drawing/2014/main" id="{364C8BC3-F5EC-4CDC-BEF6-A683BD9DDB29}"/>
              </a:ext>
            </a:extLst>
          </p:cNvPr>
          <p:cNvSpPr>
            <a:spLocks noGrp="1"/>
          </p:cNvSpPr>
          <p:nvPr>
            <p:ph type="sldNum" sz="quarter" idx="12"/>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773835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 name="Datumsplatzhalter 5">
            <a:extLst>
              <a:ext uri="{FF2B5EF4-FFF2-40B4-BE49-F238E27FC236}">
                <a16:creationId xmlns:a16="http://schemas.microsoft.com/office/drawing/2014/main" id="{1D7087B2-841C-4578-8D4C-FD96605E1BE7}"/>
              </a:ext>
            </a:extLst>
          </p:cNvPr>
          <p:cNvSpPr>
            <a:spLocks noGrp="1"/>
          </p:cNvSpPr>
          <p:nvPr>
            <p:ph type="dt" sz="half" idx="10"/>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0812E5FB-AE5B-45DE-A139-9BF8C60A354B}"/>
              </a:ext>
            </a:extLst>
          </p:cNvPr>
          <p:cNvSpPr>
            <a:spLocks noGrp="1"/>
          </p:cNvSpPr>
          <p:nvPr>
            <p:ph type="ftr" sz="quarter" idx="11"/>
          </p:nvPr>
        </p:nvSpPr>
        <p:spPr>
          <a:xfrm>
            <a:off x="1846523" y="4926383"/>
            <a:ext cx="5775978" cy="92333"/>
          </a:xfrm>
          <a:prstGeom prst="rect">
            <a:avLst/>
          </a:prstGeom>
        </p:spPr>
        <p:txBody>
          <a:bodyPr/>
          <a:lstStyle/>
          <a:p>
            <a:r>
              <a:rPr lang="en-GB" dirty="0"/>
              <a:t>Titel of the presentation</a:t>
            </a:r>
          </a:p>
        </p:txBody>
      </p:sp>
      <p:sp>
        <p:nvSpPr>
          <p:cNvPr id="8" name="Foliennummernplatzhalter 7">
            <a:extLst>
              <a:ext uri="{FF2B5EF4-FFF2-40B4-BE49-F238E27FC236}">
                <a16:creationId xmlns:a16="http://schemas.microsoft.com/office/drawing/2014/main" id="{5C4834F1-8AA0-4335-9A3C-58D358314C13}"/>
              </a:ext>
            </a:extLst>
          </p:cNvPr>
          <p:cNvSpPr>
            <a:spLocks noGrp="1"/>
          </p:cNvSpPr>
          <p:nvPr>
            <p:ph type="sldNum" sz="quarter" idx="12"/>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4578784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900000" bIns="684000" anchor="b">
            <a:noAutofit/>
          </a:bodyPr>
          <a:lstStyle>
            <a:lvl1pPr>
              <a:defRPr sz="2600" b="0">
                <a:solidFill>
                  <a:schemeClr val="tx1"/>
                </a:solidFill>
              </a:defRPr>
            </a:lvl1pPr>
          </a:lstStyle>
          <a:p>
            <a:r>
              <a:rPr lang="en-GB" dirty="0"/>
              <a:t>Intermediate slide, photo</a:t>
            </a:r>
            <a:br>
              <a:rPr lang="en-GB" dirty="0"/>
            </a:br>
            <a:r>
              <a:rPr lang="en-GB" dirty="0"/>
              <a:t>(interchangeable)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25D92098-BA3C-4707-8ABA-0C27A011DB6B}"/>
              </a:ext>
            </a:extLst>
          </p:cNvPr>
          <p:cNvSpPr>
            <a:spLocks noGrp="1"/>
          </p:cNvSpPr>
          <p:nvPr>
            <p:ph type="dt" sz="half" idx="12"/>
          </p:nvPr>
        </p:nvSpPr>
        <p:spPr/>
        <p:txBody>
          <a:bodyPr/>
          <a:lstStyle/>
          <a:p>
            <a:r>
              <a:rPr lang="en-GB"/>
              <a:t>22 Jan. 2019</a:t>
            </a:r>
            <a:endParaRPr lang="en-GB" dirty="0"/>
          </a:p>
        </p:txBody>
      </p:sp>
      <p:sp>
        <p:nvSpPr>
          <p:cNvPr id="8" name="Fußzeilenplatzhalter 7">
            <a:extLst>
              <a:ext uri="{FF2B5EF4-FFF2-40B4-BE49-F238E27FC236}">
                <a16:creationId xmlns:a16="http://schemas.microsoft.com/office/drawing/2014/main" id="{645C6D00-0E00-4289-836D-A87919E2F942}"/>
              </a:ext>
            </a:extLst>
          </p:cNvPr>
          <p:cNvSpPr>
            <a:spLocks noGrp="1"/>
          </p:cNvSpPr>
          <p:nvPr>
            <p:ph type="ftr" sz="quarter" idx="13"/>
          </p:nvPr>
        </p:nvSpPr>
        <p:spPr>
          <a:xfrm>
            <a:off x="1846523" y="4926383"/>
            <a:ext cx="5775978" cy="92333"/>
          </a:xfrm>
          <a:prstGeom prst="rect">
            <a:avLst/>
          </a:prstGeom>
        </p:spPr>
        <p:txBody>
          <a:bodyPr/>
          <a:lstStyle/>
          <a:p>
            <a:r>
              <a:rPr lang="en-GB" dirty="0"/>
              <a:t>Titel of the presentation</a:t>
            </a:r>
          </a:p>
        </p:txBody>
      </p:sp>
      <p:sp>
        <p:nvSpPr>
          <p:cNvPr id="11" name="Foliennummernplatzhalter 10">
            <a:extLst>
              <a:ext uri="{FF2B5EF4-FFF2-40B4-BE49-F238E27FC236}">
                <a16:creationId xmlns:a16="http://schemas.microsoft.com/office/drawing/2014/main" id="{C45153B9-0A46-4ECF-876F-E46153C49C5F}"/>
              </a:ext>
            </a:extLst>
          </p:cNvPr>
          <p:cNvSpPr>
            <a:spLocks noGrp="1"/>
          </p:cNvSpPr>
          <p:nvPr>
            <p:ph type="sldNum" sz="quarter" idx="14"/>
          </p:nvPr>
        </p:nvSpPr>
        <p:spPr/>
        <p:txBody>
          <a:bodyPr/>
          <a:lstStyle/>
          <a:p>
            <a:r>
              <a:rPr lang="en-GB" dirty="0"/>
              <a:t>Page </a:t>
            </a:r>
            <a:fld id="{3A8B5DB7-81A8-4ED4-916B-6B23CD603687}" type="slidenum">
              <a:rPr lang="en-GB" smtClean="0"/>
              <a:pPr/>
              <a:t>‹#›</a:t>
            </a:fld>
            <a:endParaRPr lang="en-GB" dirty="0"/>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4"/>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sp>
        <p:nvSpPr>
          <p:cNvPr id="6" name="Datumsplatzhalter 5">
            <a:extLst>
              <a:ext uri="{FF2B5EF4-FFF2-40B4-BE49-F238E27FC236}">
                <a16:creationId xmlns:a16="http://schemas.microsoft.com/office/drawing/2014/main" id="{9403C02B-EA48-4260-811D-43CCEC0F652F}"/>
              </a:ext>
            </a:extLst>
          </p:cNvPr>
          <p:cNvSpPr>
            <a:spLocks noGrp="1"/>
          </p:cNvSpPr>
          <p:nvPr>
            <p:ph type="dt" sz="half" idx="14"/>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a:xfrm>
            <a:off x="1846523" y="4926383"/>
            <a:ext cx="5775978" cy="92333"/>
          </a:xfrm>
          <a:prstGeom prst="rect">
            <a:avLst/>
          </a:prstGeom>
        </p:spPr>
        <p:txBody>
          <a:bodyPr/>
          <a:lstStyle/>
          <a:p>
            <a:r>
              <a:rPr lang="en-GB" dirty="0"/>
              <a:t>Titel of the presentation</a:t>
            </a:r>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2473975719"/>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449816" y="264027"/>
            <a:ext cx="8567183" cy="270565"/>
          </a:xfrm>
        </p:spPr>
        <p:txBody>
          <a:bodyPr/>
          <a:lstStyle>
            <a:lvl1pPr>
              <a:defRPr/>
            </a:lvl1pPr>
          </a:lstStyle>
          <a:p>
            <a:r>
              <a:rPr lang="en-GB"/>
              <a:t>Click to add headline</a:t>
            </a:r>
            <a:endParaRPr lang="en-GB" dirty="0"/>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020969"/>
            <a:ext cx="7172683"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Datumsplatzhalter 1">
            <a:extLst>
              <a:ext uri="{FF2B5EF4-FFF2-40B4-BE49-F238E27FC236}">
                <a16:creationId xmlns:a16="http://schemas.microsoft.com/office/drawing/2014/main" id="{0B548EA6-0BD4-4DE9-880C-9051257B8288}"/>
              </a:ext>
            </a:extLst>
          </p:cNvPr>
          <p:cNvSpPr>
            <a:spLocks noGrp="1"/>
          </p:cNvSpPr>
          <p:nvPr>
            <p:ph type="dt" sz="half" idx="15"/>
          </p:nvPr>
        </p:nvSpPr>
        <p:spPr/>
        <p:txBody>
          <a:bodyPr/>
          <a:lstStyle/>
          <a:p>
            <a:r>
              <a:rPr lang="en-GB"/>
              <a:t>22 Jan. 2019</a:t>
            </a:r>
            <a:endParaRPr lang="en-GB" dirty="0"/>
          </a:p>
        </p:txBody>
      </p:sp>
      <p:sp>
        <p:nvSpPr>
          <p:cNvPr id="6" name="Fußzeilenplatzhalter 5">
            <a:extLst>
              <a:ext uri="{FF2B5EF4-FFF2-40B4-BE49-F238E27FC236}">
                <a16:creationId xmlns:a16="http://schemas.microsoft.com/office/drawing/2014/main" id="{83E7CC3B-6035-4291-B04F-DE018A6C968C}"/>
              </a:ext>
            </a:extLst>
          </p:cNvPr>
          <p:cNvSpPr>
            <a:spLocks noGrp="1"/>
          </p:cNvSpPr>
          <p:nvPr>
            <p:ph type="ftr" sz="quarter" idx="16"/>
          </p:nvPr>
        </p:nvSpPr>
        <p:spPr>
          <a:xfrm>
            <a:off x="1846523" y="4926383"/>
            <a:ext cx="5775978" cy="92333"/>
          </a:xfrm>
          <a:prstGeom prst="rect">
            <a:avLst/>
          </a:prstGeom>
        </p:spPr>
        <p:txBody>
          <a:bodyPr/>
          <a:lstStyle/>
          <a:p>
            <a:r>
              <a:rPr lang="en-GB" dirty="0"/>
              <a:t>Titel of the presentation</a:t>
            </a:r>
          </a:p>
        </p:txBody>
      </p:sp>
      <p:sp>
        <p:nvSpPr>
          <p:cNvPr id="9" name="Foliennummernplatzhalter 8">
            <a:extLst>
              <a:ext uri="{FF2B5EF4-FFF2-40B4-BE49-F238E27FC236}">
                <a16:creationId xmlns:a16="http://schemas.microsoft.com/office/drawing/2014/main" id="{5D360B5D-15C8-4DDF-99B9-68062FEA3754}"/>
              </a:ext>
            </a:extLst>
          </p:cNvPr>
          <p:cNvSpPr>
            <a:spLocks noGrp="1"/>
          </p:cNvSpPr>
          <p:nvPr>
            <p:ph type="sldNum" sz="quarter" idx="17"/>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2839832"/>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 name="Datumsplatzhalter 5">
            <a:extLst>
              <a:ext uri="{FF2B5EF4-FFF2-40B4-BE49-F238E27FC236}">
                <a16:creationId xmlns:a16="http://schemas.microsoft.com/office/drawing/2014/main" id="{7312137B-7817-4520-A9FF-87A20B391AA0}"/>
              </a:ext>
            </a:extLst>
          </p:cNvPr>
          <p:cNvSpPr>
            <a:spLocks noGrp="1"/>
          </p:cNvSpPr>
          <p:nvPr>
            <p:ph type="dt" sz="half" idx="14"/>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0F93DA6A-ABDD-4D0F-AFE3-FF43762B7FB4}"/>
              </a:ext>
            </a:extLst>
          </p:cNvPr>
          <p:cNvSpPr>
            <a:spLocks noGrp="1"/>
          </p:cNvSpPr>
          <p:nvPr>
            <p:ph type="ftr" sz="quarter" idx="15"/>
          </p:nvPr>
        </p:nvSpPr>
        <p:spPr>
          <a:xfrm>
            <a:off x="1846523" y="4926383"/>
            <a:ext cx="5775978" cy="92333"/>
          </a:xfrm>
          <a:prstGeom prst="rect">
            <a:avLst/>
          </a:prstGeom>
        </p:spPr>
        <p:txBody>
          <a:bodyPr/>
          <a:lstStyle/>
          <a:p>
            <a:r>
              <a:rPr lang="en-GB" dirty="0"/>
              <a:t>Titel of the presentation</a:t>
            </a:r>
          </a:p>
        </p:txBody>
      </p:sp>
      <p:sp>
        <p:nvSpPr>
          <p:cNvPr id="9" name="Foliennummernplatzhalter 8">
            <a:extLst>
              <a:ext uri="{FF2B5EF4-FFF2-40B4-BE49-F238E27FC236}">
                <a16:creationId xmlns:a16="http://schemas.microsoft.com/office/drawing/2014/main" id="{7905C91D-31F5-4E80-9F76-6D372B3A1690}"/>
              </a:ext>
            </a:extLst>
          </p:cNvPr>
          <p:cNvSpPr>
            <a:spLocks noGrp="1"/>
          </p:cNvSpPr>
          <p:nvPr>
            <p:ph type="sldNum" sz="quarter" idx="16"/>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4122182"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endParaRPr lang="en-GB"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88468" y="1020969"/>
            <a:ext cx="4122182"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6" name="Datumsplatzhalter 5">
            <a:extLst>
              <a:ext uri="{FF2B5EF4-FFF2-40B4-BE49-F238E27FC236}">
                <a16:creationId xmlns:a16="http://schemas.microsoft.com/office/drawing/2014/main" id="{F4E7BC60-DC17-4952-AA54-E728E1C62BDC}"/>
              </a:ext>
            </a:extLst>
          </p:cNvPr>
          <p:cNvSpPr>
            <a:spLocks noGrp="1"/>
          </p:cNvSpPr>
          <p:nvPr>
            <p:ph type="dt" sz="half" idx="15"/>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616123A0-A869-46F1-9E20-A4CCE7F665FA}"/>
              </a:ext>
            </a:extLst>
          </p:cNvPr>
          <p:cNvSpPr>
            <a:spLocks noGrp="1"/>
          </p:cNvSpPr>
          <p:nvPr>
            <p:ph type="ftr" sz="quarter" idx="16"/>
          </p:nvPr>
        </p:nvSpPr>
        <p:spPr>
          <a:xfrm>
            <a:off x="1846523" y="4926383"/>
            <a:ext cx="5775978" cy="92333"/>
          </a:xfrm>
          <a:prstGeom prst="rect">
            <a:avLst/>
          </a:prstGeom>
        </p:spPr>
        <p:txBody>
          <a:bodyPr/>
          <a:lstStyle/>
          <a:p>
            <a:r>
              <a:rPr lang="en-GB" dirty="0"/>
              <a:t>Titel of the presentation</a:t>
            </a:r>
          </a:p>
        </p:txBody>
      </p:sp>
      <p:sp>
        <p:nvSpPr>
          <p:cNvPr id="10" name="Foliennummernplatzhalter 9">
            <a:extLst>
              <a:ext uri="{FF2B5EF4-FFF2-40B4-BE49-F238E27FC236}">
                <a16:creationId xmlns:a16="http://schemas.microsoft.com/office/drawing/2014/main" id="{39EFEB5C-119E-416E-84F6-79F25273C8C7}"/>
              </a:ext>
            </a:extLst>
          </p:cNvPr>
          <p:cNvSpPr>
            <a:spLocks noGrp="1"/>
          </p:cNvSpPr>
          <p:nvPr>
            <p:ph type="sldNum" sz="quarter" idx="17"/>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122182"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sp>
        <p:nvSpPr>
          <p:cNvPr id="6" name="Datumsplatzhalter 5">
            <a:extLst>
              <a:ext uri="{FF2B5EF4-FFF2-40B4-BE49-F238E27FC236}">
                <a16:creationId xmlns:a16="http://schemas.microsoft.com/office/drawing/2014/main" id="{12EA4DEB-4859-40BB-BA0A-9D4E262D701C}"/>
              </a:ext>
            </a:extLst>
          </p:cNvPr>
          <p:cNvSpPr>
            <a:spLocks noGrp="1"/>
          </p:cNvSpPr>
          <p:nvPr>
            <p:ph type="dt" sz="half" idx="14"/>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FFE8A212-1664-4A14-896F-DC3AE0C13F67}"/>
              </a:ext>
            </a:extLst>
          </p:cNvPr>
          <p:cNvSpPr>
            <a:spLocks noGrp="1"/>
          </p:cNvSpPr>
          <p:nvPr>
            <p:ph type="ftr" sz="quarter" idx="15"/>
          </p:nvPr>
        </p:nvSpPr>
        <p:spPr>
          <a:xfrm>
            <a:off x="1846523" y="4926383"/>
            <a:ext cx="5775978" cy="92333"/>
          </a:xfrm>
          <a:prstGeom prst="rect">
            <a:avLst/>
          </a:prstGeom>
        </p:spPr>
        <p:txBody>
          <a:bodyPr/>
          <a:lstStyle/>
          <a:p>
            <a:r>
              <a:rPr lang="en-GB" dirty="0"/>
              <a:t>Titel of the presentation</a:t>
            </a:r>
          </a:p>
        </p:txBody>
      </p:sp>
      <p:sp>
        <p:nvSpPr>
          <p:cNvPr id="9" name="Foliennummernplatzhalter 8">
            <a:extLst>
              <a:ext uri="{FF2B5EF4-FFF2-40B4-BE49-F238E27FC236}">
                <a16:creationId xmlns:a16="http://schemas.microsoft.com/office/drawing/2014/main" id="{753C8D80-6BFD-4466-8E36-54C951F12DD8}"/>
              </a:ext>
            </a:extLst>
          </p:cNvPr>
          <p:cNvSpPr>
            <a:spLocks noGrp="1"/>
          </p:cNvSpPr>
          <p:nvPr>
            <p:ph type="sldNum" sz="quarter" idx="16"/>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w ">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dirty="0"/>
              <a:t>Title slide/headline</a:t>
            </a:r>
            <a:br>
              <a:rPr lang="en-GB" dirty="0"/>
            </a:br>
            <a:r>
              <a:rPr lang="en-GB" dirty="0"/>
              <a:t>with b/w GIZ key visual</a:t>
            </a:r>
          </a:p>
        </p:txBody>
      </p:sp>
      <p:grpSp>
        <p:nvGrpSpPr>
          <p:cNvPr id="16" name="Gruppierung 15"/>
          <p:cNvGrpSpPr/>
          <p:nvPr userDrawn="1"/>
        </p:nvGrpSpPr>
        <p:grpSpPr>
          <a:xfrm>
            <a:off x="322383" y="3770879"/>
            <a:ext cx="3622112" cy="1309121"/>
            <a:chOff x="322383" y="3770879"/>
            <a:chExt cx="3622112" cy="1309121"/>
          </a:xfrm>
        </p:grpSpPr>
        <p:pic>
          <p:nvPicPr>
            <p:cNvPr id="17" name="Grafik 26"/>
            <p:cNvPicPr>
              <a:picLocks noChangeAspect="1"/>
            </p:cNvPicPr>
            <p:nvPr userDrawn="1"/>
          </p:nvPicPr>
          <p:blipFill rotWithShape="1">
            <a:blip r:embed="rId4" cstate="print">
              <a:extLst>
                <a:ext uri="{28A0092B-C50C-407E-A947-70E740481C1C}">
                  <a14:useLocalDpi xmlns:a14="http://schemas.microsoft.com/office/drawing/2010/main" val="0"/>
                </a:ext>
              </a:extLst>
            </a:blip>
            <a:srcRect t="13216" b="13598"/>
            <a:stretch/>
          </p:blipFill>
          <p:spPr>
            <a:xfrm>
              <a:off x="322383" y="3770879"/>
              <a:ext cx="2458365" cy="1309121"/>
            </a:xfrm>
            <a:prstGeom prst="rect">
              <a:avLst/>
            </a:prstGeom>
          </p:spPr>
        </p:pic>
        <p:pic>
          <p:nvPicPr>
            <p:cNvPr id="18" name="Grafik 7"/>
            <p:cNvPicPr>
              <a:picLocks noChangeAspect="1"/>
            </p:cNvPicPr>
            <p:nvPr userDrawn="1"/>
          </p:nvPicPr>
          <p:blipFill>
            <a:blip r:embed="rId5" cstate="print"/>
            <a:srcRect/>
            <a:stretch>
              <a:fillRect/>
            </a:stretch>
          </p:blipFill>
          <p:spPr bwMode="auto">
            <a:xfrm>
              <a:off x="2715616" y="4329089"/>
              <a:ext cx="1228879" cy="512109"/>
            </a:xfrm>
            <a:prstGeom prst="rect">
              <a:avLst/>
            </a:prstGeom>
            <a:noFill/>
            <a:ln w="9525">
              <a:noFill/>
              <a:miter lim="800000"/>
              <a:headEnd/>
              <a:tailEnd/>
            </a:ln>
          </p:spPr>
        </p:pic>
        <p:sp>
          <p:nvSpPr>
            <p:cNvPr id="20" name="Textfeld 19"/>
            <p:cNvSpPr txBox="1"/>
            <p:nvPr userDrawn="1"/>
          </p:nvSpPr>
          <p:spPr>
            <a:xfrm>
              <a:off x="2720368" y="4065588"/>
              <a:ext cx="972792" cy="215444"/>
            </a:xfrm>
            <a:prstGeom prst="rect">
              <a:avLst/>
            </a:prstGeom>
            <a:noFill/>
          </p:spPr>
          <p:txBody>
            <a:bodyPr wrap="square" rtlCol="0">
              <a:spAutoFit/>
            </a:bodyPr>
            <a:lstStyle/>
            <a:p>
              <a:r>
                <a:rPr lang="en-GB" sz="800" b="0" dirty="0">
                  <a:solidFill>
                    <a:schemeClr val="tx1"/>
                  </a:solidFill>
                  <a:latin typeface="Arial" pitchFamily="34" charset="0"/>
                  <a:cs typeface="Arial" pitchFamily="34" charset="0"/>
                </a:rPr>
                <a:t>Implemented by</a:t>
              </a:r>
            </a:p>
          </p:txBody>
        </p:sp>
      </p:grpSp>
    </p:spTree>
    <p:extLst>
      <p:ext uri="{BB962C8B-B14F-4D97-AF65-F5344CB8AC3E}">
        <p14:creationId xmlns:p14="http://schemas.microsoft.com/office/powerpoint/2010/main" val="4291466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tIns="1440000"/>
          <a:lstStyle>
            <a:lvl1pPr algn="ctr">
              <a:defRPr sz="100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id="{6AF2015D-9762-47AA-9BD6-3FA6CCC0648F}"/>
              </a:ext>
            </a:extLst>
          </p:cNvPr>
          <p:cNvSpPr>
            <a:spLocks noGrp="1"/>
          </p:cNvSpPr>
          <p:nvPr>
            <p:ph type="dt" sz="half" idx="16"/>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80DC7F6F-F5EA-41B6-BA59-091605C586C9}"/>
              </a:ext>
            </a:extLst>
          </p:cNvPr>
          <p:cNvSpPr>
            <a:spLocks noGrp="1"/>
          </p:cNvSpPr>
          <p:nvPr>
            <p:ph type="ftr" sz="quarter" idx="17"/>
          </p:nvPr>
        </p:nvSpPr>
        <p:spPr>
          <a:xfrm>
            <a:off x="1846523" y="4926383"/>
            <a:ext cx="5775978" cy="92333"/>
          </a:xfrm>
          <a:prstGeom prst="rect">
            <a:avLst/>
          </a:prstGeom>
        </p:spPr>
        <p:txBody>
          <a:bodyPr/>
          <a:lstStyle/>
          <a:p>
            <a:r>
              <a:rPr lang="en-GB" dirty="0"/>
              <a:t>Titel of the presentation</a:t>
            </a:r>
          </a:p>
        </p:txBody>
      </p:sp>
      <p:sp>
        <p:nvSpPr>
          <p:cNvPr id="9" name="Foliennummernplatzhalter 8">
            <a:extLst>
              <a:ext uri="{FF2B5EF4-FFF2-40B4-BE49-F238E27FC236}">
                <a16:creationId xmlns:a16="http://schemas.microsoft.com/office/drawing/2014/main" id="{86AA5DDD-B7D2-44C4-84F6-785C251D3F31}"/>
              </a:ext>
            </a:extLst>
          </p:cNvPr>
          <p:cNvSpPr>
            <a:spLocks noGrp="1"/>
          </p:cNvSpPr>
          <p:nvPr>
            <p:ph type="sldNum" sz="quarter" idx="18"/>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1 ph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id="{5B9F79D6-321B-4922-9CB8-D52F509ACE09}"/>
              </a:ext>
            </a:extLst>
          </p:cNvPr>
          <p:cNvSpPr>
            <a:spLocks noGrp="1"/>
          </p:cNvSpPr>
          <p:nvPr>
            <p:ph type="dt" sz="half" idx="16"/>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CDD2BC95-CDE0-4C78-A9D8-EB3D9A577DFE}"/>
              </a:ext>
            </a:extLst>
          </p:cNvPr>
          <p:cNvSpPr>
            <a:spLocks noGrp="1"/>
          </p:cNvSpPr>
          <p:nvPr>
            <p:ph type="ftr" sz="quarter" idx="17"/>
          </p:nvPr>
        </p:nvSpPr>
        <p:spPr>
          <a:xfrm>
            <a:off x="1846523" y="4926383"/>
            <a:ext cx="5775978" cy="92333"/>
          </a:xfrm>
          <a:prstGeom prst="rect">
            <a:avLst/>
          </a:prstGeom>
        </p:spPr>
        <p:txBody>
          <a:bodyPr/>
          <a:lstStyle/>
          <a:p>
            <a:r>
              <a:rPr lang="en-GB" dirty="0"/>
              <a:t>Titel of the presentation</a:t>
            </a:r>
          </a:p>
        </p:txBody>
      </p:sp>
      <p:sp>
        <p:nvSpPr>
          <p:cNvPr id="12" name="Foliennummernplatzhalter 11">
            <a:extLst>
              <a:ext uri="{FF2B5EF4-FFF2-40B4-BE49-F238E27FC236}">
                <a16:creationId xmlns:a16="http://schemas.microsoft.com/office/drawing/2014/main" id="{B96B41DE-2A1A-4BF8-A471-7AFD62750A92}"/>
              </a:ext>
            </a:extLst>
          </p:cNvPr>
          <p:cNvSpPr>
            <a:spLocks noGrp="1"/>
          </p:cNvSpPr>
          <p:nvPr>
            <p:ph type="sldNum" sz="quarter" idx="18"/>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2816133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id="{E5771484-3E18-42CC-9FC0-9F82AA9D7804}"/>
              </a:ext>
            </a:extLst>
          </p:cNvPr>
          <p:cNvSpPr>
            <a:spLocks noGrp="1"/>
          </p:cNvSpPr>
          <p:nvPr>
            <p:ph type="dt" sz="half" idx="17"/>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95F12524-47B7-4E4B-A82D-4A982EC622BC}"/>
              </a:ext>
            </a:extLst>
          </p:cNvPr>
          <p:cNvSpPr>
            <a:spLocks noGrp="1"/>
          </p:cNvSpPr>
          <p:nvPr>
            <p:ph type="ftr" sz="quarter" idx="18"/>
          </p:nvPr>
        </p:nvSpPr>
        <p:spPr>
          <a:xfrm>
            <a:off x="1846523" y="4926383"/>
            <a:ext cx="5775978" cy="92333"/>
          </a:xfrm>
          <a:prstGeom prst="rect">
            <a:avLst/>
          </a:prstGeom>
        </p:spPr>
        <p:txBody>
          <a:bodyPr/>
          <a:lstStyle/>
          <a:p>
            <a:r>
              <a:rPr lang="en-GB" dirty="0"/>
              <a:t>Titel of the presentation</a:t>
            </a:r>
          </a:p>
        </p:txBody>
      </p:sp>
      <p:sp>
        <p:nvSpPr>
          <p:cNvPr id="9" name="Foliennummernplatzhalter 8">
            <a:extLst>
              <a:ext uri="{FF2B5EF4-FFF2-40B4-BE49-F238E27FC236}">
                <a16:creationId xmlns:a16="http://schemas.microsoft.com/office/drawing/2014/main" id="{D1F91BAF-4218-480C-87A8-87D4B1CDDF80}"/>
              </a:ext>
            </a:extLst>
          </p:cNvPr>
          <p:cNvSpPr>
            <a:spLocks noGrp="1"/>
          </p:cNvSpPr>
          <p:nvPr>
            <p:ph type="sldNum" sz="quarter" idx="19"/>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2027969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id="{5227D3D8-FEBD-4AD0-9F71-6844E987B7B7}"/>
              </a:ext>
            </a:extLst>
          </p:cNvPr>
          <p:cNvSpPr>
            <a:spLocks noGrp="1"/>
          </p:cNvSpPr>
          <p:nvPr>
            <p:ph type="dt" sz="half" idx="17"/>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9EBC020C-FAD6-4991-9B68-DFC849647738}"/>
              </a:ext>
            </a:extLst>
          </p:cNvPr>
          <p:cNvSpPr>
            <a:spLocks noGrp="1"/>
          </p:cNvSpPr>
          <p:nvPr>
            <p:ph type="ftr" sz="quarter" idx="18"/>
          </p:nvPr>
        </p:nvSpPr>
        <p:spPr>
          <a:xfrm>
            <a:off x="1846523" y="4926383"/>
            <a:ext cx="5775978" cy="92333"/>
          </a:xfrm>
          <a:prstGeom prst="rect">
            <a:avLst/>
          </a:prstGeom>
        </p:spPr>
        <p:txBody>
          <a:bodyPr/>
          <a:lstStyle/>
          <a:p>
            <a:r>
              <a:rPr lang="en-GB" dirty="0"/>
              <a:t>Titel of the presentation</a:t>
            </a:r>
          </a:p>
        </p:txBody>
      </p:sp>
      <p:sp>
        <p:nvSpPr>
          <p:cNvPr id="12" name="Foliennummernplatzhalter 11">
            <a:extLst>
              <a:ext uri="{FF2B5EF4-FFF2-40B4-BE49-F238E27FC236}">
                <a16:creationId xmlns:a16="http://schemas.microsoft.com/office/drawing/2014/main" id="{2ED17441-C804-4576-8739-5227CF2486C9}"/>
              </a:ext>
            </a:extLst>
          </p:cNvPr>
          <p:cNvSpPr>
            <a:spLocks noGrp="1"/>
          </p:cNvSpPr>
          <p:nvPr>
            <p:ph type="sldNum" sz="quarter" idx="19"/>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3962161" cy="124979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dirty="0"/>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55732" y="1020969"/>
            <a:ext cx="3954917" cy="124979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6" name="Datumsplatzhalter 5">
            <a:extLst>
              <a:ext uri="{FF2B5EF4-FFF2-40B4-BE49-F238E27FC236}">
                <a16:creationId xmlns:a16="http://schemas.microsoft.com/office/drawing/2014/main" id="{62043D58-AA3C-40BE-BEAB-11A193484391}"/>
              </a:ext>
            </a:extLst>
          </p:cNvPr>
          <p:cNvSpPr>
            <a:spLocks noGrp="1"/>
          </p:cNvSpPr>
          <p:nvPr>
            <p:ph type="dt" sz="half" idx="17"/>
          </p:nvPr>
        </p:nvSpPr>
        <p:spPr/>
        <p:txBody>
          <a:bodyPr/>
          <a:lstStyle/>
          <a:p>
            <a:r>
              <a:rPr lang="en-GB"/>
              <a:t>22 Jan. 2019</a:t>
            </a:r>
            <a:endParaRPr lang="en-GB" dirty="0"/>
          </a:p>
        </p:txBody>
      </p:sp>
      <p:sp>
        <p:nvSpPr>
          <p:cNvPr id="10" name="Fußzeilenplatzhalter 9">
            <a:extLst>
              <a:ext uri="{FF2B5EF4-FFF2-40B4-BE49-F238E27FC236}">
                <a16:creationId xmlns:a16="http://schemas.microsoft.com/office/drawing/2014/main" id="{1195C9E7-AD30-401E-97F1-ECD1F6426F94}"/>
              </a:ext>
            </a:extLst>
          </p:cNvPr>
          <p:cNvSpPr>
            <a:spLocks noGrp="1"/>
          </p:cNvSpPr>
          <p:nvPr>
            <p:ph type="ftr" sz="quarter" idx="18"/>
          </p:nvPr>
        </p:nvSpPr>
        <p:spPr>
          <a:xfrm>
            <a:off x="1846523" y="4926383"/>
            <a:ext cx="5775978" cy="92333"/>
          </a:xfrm>
          <a:prstGeom prst="rect">
            <a:avLst/>
          </a:prstGeom>
        </p:spPr>
        <p:txBody>
          <a:bodyPr/>
          <a:lstStyle/>
          <a:p>
            <a:r>
              <a:rPr lang="en-GB" dirty="0"/>
              <a:t>Titel of the presentation</a:t>
            </a:r>
          </a:p>
        </p:txBody>
      </p:sp>
      <p:sp>
        <p:nvSpPr>
          <p:cNvPr id="12" name="Foliennummernplatzhalter 11">
            <a:extLst>
              <a:ext uri="{FF2B5EF4-FFF2-40B4-BE49-F238E27FC236}">
                <a16:creationId xmlns:a16="http://schemas.microsoft.com/office/drawing/2014/main" id="{3D02F96E-9198-496A-A4B1-6804F455A112}"/>
              </a:ext>
            </a:extLst>
          </p:cNvPr>
          <p:cNvSpPr>
            <a:spLocks noGrp="1"/>
          </p:cNvSpPr>
          <p:nvPr>
            <p:ph type="sldNum" sz="quarter" idx="19"/>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2531717" cy="176912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endParaRPr lang="en-GB"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020969"/>
            <a:ext cx="2531717" cy="176912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020969"/>
            <a:ext cx="2531717" cy="176912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6" name="Datumsplatzhalter 5">
            <a:extLst>
              <a:ext uri="{FF2B5EF4-FFF2-40B4-BE49-F238E27FC236}">
                <a16:creationId xmlns:a16="http://schemas.microsoft.com/office/drawing/2014/main" id="{EF501F9B-7E1C-4D10-BFA8-F160A61CBB4B}"/>
              </a:ext>
            </a:extLst>
          </p:cNvPr>
          <p:cNvSpPr>
            <a:spLocks noGrp="1"/>
          </p:cNvSpPr>
          <p:nvPr>
            <p:ph type="dt" sz="half" idx="19"/>
          </p:nvPr>
        </p:nvSpPr>
        <p:spPr/>
        <p:txBody>
          <a:bodyPr/>
          <a:lstStyle/>
          <a:p>
            <a:r>
              <a:rPr lang="en-GB"/>
              <a:t>22 Jan. 2019</a:t>
            </a:r>
            <a:endParaRPr lang="en-GB" dirty="0"/>
          </a:p>
        </p:txBody>
      </p:sp>
      <p:sp>
        <p:nvSpPr>
          <p:cNvPr id="10" name="Fußzeilenplatzhalter 9">
            <a:extLst>
              <a:ext uri="{FF2B5EF4-FFF2-40B4-BE49-F238E27FC236}">
                <a16:creationId xmlns:a16="http://schemas.microsoft.com/office/drawing/2014/main" id="{4AC48705-A504-41C9-A7C4-A310E36C3CFC}"/>
              </a:ext>
            </a:extLst>
          </p:cNvPr>
          <p:cNvSpPr>
            <a:spLocks noGrp="1"/>
          </p:cNvSpPr>
          <p:nvPr>
            <p:ph type="ftr" sz="quarter" idx="20"/>
          </p:nvPr>
        </p:nvSpPr>
        <p:spPr>
          <a:xfrm>
            <a:off x="1846523" y="4926383"/>
            <a:ext cx="5775978" cy="92333"/>
          </a:xfrm>
          <a:prstGeom prst="rect">
            <a:avLst/>
          </a:prstGeom>
        </p:spPr>
        <p:txBody>
          <a:bodyPr/>
          <a:lstStyle/>
          <a:p>
            <a:r>
              <a:rPr lang="en-GB" dirty="0"/>
              <a:t>Titel of the presentation</a:t>
            </a:r>
          </a:p>
        </p:txBody>
      </p:sp>
      <p:sp>
        <p:nvSpPr>
          <p:cNvPr id="12" name="Foliennummernplatzhalter 11">
            <a:extLst>
              <a:ext uri="{FF2B5EF4-FFF2-40B4-BE49-F238E27FC236}">
                <a16:creationId xmlns:a16="http://schemas.microsoft.com/office/drawing/2014/main" id="{A0DBE614-6EA1-4B61-BE6D-D779C0E5AD80}"/>
              </a:ext>
            </a:extLst>
          </p:cNvPr>
          <p:cNvSpPr>
            <a:spLocks noGrp="1"/>
          </p:cNvSpPr>
          <p:nvPr>
            <p:ph type="sldNum" sz="quarter" idx="21"/>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dirty="0"/>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r>
              <a:rPr lang="en-GB" dirty="0"/>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n-GB" dirty="0"/>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r>
              <a:rPr lang="en-GB" dirty="0"/>
              <a:t>MM/YYYY – MM/YYYY</a:t>
            </a:r>
            <a:br>
              <a:rPr lang="en-GB" dirty="0"/>
            </a:br>
            <a:r>
              <a:rPr lang="en-GB" dirty="0"/>
              <a:t>Volume: EUR 00 million</a:t>
            </a:r>
            <a:br>
              <a:rPr lang="en-GB" dirty="0"/>
            </a:br>
            <a:r>
              <a:rPr lang="en-GB" dirty="0"/>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r>
              <a:rPr lang="en-GB" dirty="0"/>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r>
              <a:rPr lang="en-GB" dirty="0"/>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3310597" y="1020763"/>
            <a:ext cx="5717516" cy="3579812"/>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Datumsplatzhalter 1">
            <a:extLst>
              <a:ext uri="{FF2B5EF4-FFF2-40B4-BE49-F238E27FC236}">
                <a16:creationId xmlns:a16="http://schemas.microsoft.com/office/drawing/2014/main" id="{A7C48950-E750-4312-A454-A82F556734D7}"/>
              </a:ext>
            </a:extLst>
          </p:cNvPr>
          <p:cNvSpPr>
            <a:spLocks noGrp="1"/>
          </p:cNvSpPr>
          <p:nvPr>
            <p:ph type="dt" sz="half" idx="21"/>
          </p:nvPr>
        </p:nvSpPr>
        <p:spPr/>
        <p:txBody>
          <a:bodyPr/>
          <a:lstStyle/>
          <a:p>
            <a:r>
              <a:rPr lang="en-GB"/>
              <a:t>22 Jan. 2019</a:t>
            </a:r>
            <a:endParaRPr lang="en-GB" dirty="0"/>
          </a:p>
        </p:txBody>
      </p:sp>
      <p:sp>
        <p:nvSpPr>
          <p:cNvPr id="9" name="Fußzeilenplatzhalter 8">
            <a:extLst>
              <a:ext uri="{FF2B5EF4-FFF2-40B4-BE49-F238E27FC236}">
                <a16:creationId xmlns:a16="http://schemas.microsoft.com/office/drawing/2014/main" id="{16784B76-6A40-447C-A5C8-AA9E24FA6125}"/>
              </a:ext>
            </a:extLst>
          </p:cNvPr>
          <p:cNvSpPr>
            <a:spLocks noGrp="1"/>
          </p:cNvSpPr>
          <p:nvPr>
            <p:ph type="ftr" sz="quarter" idx="22"/>
          </p:nvPr>
        </p:nvSpPr>
        <p:spPr>
          <a:xfrm>
            <a:off x="1846523" y="4926383"/>
            <a:ext cx="5775978" cy="92333"/>
          </a:xfrm>
          <a:prstGeom prst="rect">
            <a:avLst/>
          </a:prstGeom>
        </p:spPr>
        <p:txBody>
          <a:bodyPr/>
          <a:lstStyle/>
          <a:p>
            <a:r>
              <a:rPr lang="en-GB" dirty="0"/>
              <a:t>Titel of the presentation</a:t>
            </a:r>
          </a:p>
        </p:txBody>
      </p:sp>
      <p:sp>
        <p:nvSpPr>
          <p:cNvPr id="10" name="Foliennummernplatzhalter 9">
            <a:extLst>
              <a:ext uri="{FF2B5EF4-FFF2-40B4-BE49-F238E27FC236}">
                <a16:creationId xmlns:a16="http://schemas.microsoft.com/office/drawing/2014/main" id="{BA7D98D1-5D4C-4CA4-ACFE-BE4E7462CAA8}"/>
              </a:ext>
            </a:extLst>
          </p:cNvPr>
          <p:cNvSpPr>
            <a:spLocks noGrp="1"/>
          </p:cNvSpPr>
          <p:nvPr>
            <p:ph type="sldNum" sz="quarter" idx="23"/>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n-GB" dirty="0"/>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en-GB" dirty="0"/>
              <a:t>givenname.familyname@giz.de </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en-GB" dirty="0"/>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en-GB" dirty="0"/>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https://twitter.com/giz_gmbh</a:t>
            </a: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https://www.facebook.com/gizprofile/</a:t>
            </a:r>
          </a:p>
        </p:txBody>
      </p:sp>
      <p:sp>
        <p:nvSpPr>
          <p:cNvPr id="5" name="Datumsplatzhalter 4">
            <a:extLst>
              <a:ext uri="{FF2B5EF4-FFF2-40B4-BE49-F238E27FC236}">
                <a16:creationId xmlns:a16="http://schemas.microsoft.com/office/drawing/2014/main" id="{9391187D-9F65-4A30-8974-4A449DE89BF0}"/>
              </a:ext>
            </a:extLst>
          </p:cNvPr>
          <p:cNvSpPr>
            <a:spLocks noGrp="1"/>
          </p:cNvSpPr>
          <p:nvPr>
            <p:ph type="dt" sz="half" idx="24"/>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36C4DFAD-A99C-4092-9FAE-D03CBD68A1FC}"/>
              </a:ext>
            </a:extLst>
          </p:cNvPr>
          <p:cNvSpPr>
            <a:spLocks noGrp="1"/>
          </p:cNvSpPr>
          <p:nvPr>
            <p:ph type="ftr" sz="quarter" idx="25"/>
          </p:nvPr>
        </p:nvSpPr>
        <p:spPr>
          <a:xfrm>
            <a:off x="1846523" y="4926383"/>
            <a:ext cx="5775978" cy="92333"/>
          </a:xfrm>
          <a:prstGeom prst="rect">
            <a:avLst/>
          </a:prstGeom>
        </p:spPr>
        <p:txBody>
          <a:bodyPr/>
          <a:lstStyle/>
          <a:p>
            <a:r>
              <a:rPr lang="en-GB" dirty="0"/>
              <a:t>Titel of the presentation</a:t>
            </a:r>
          </a:p>
        </p:txBody>
      </p:sp>
      <p:sp>
        <p:nvSpPr>
          <p:cNvPr id="8" name="Foliennummernplatzhalter 7">
            <a:extLst>
              <a:ext uri="{FF2B5EF4-FFF2-40B4-BE49-F238E27FC236}">
                <a16:creationId xmlns:a16="http://schemas.microsoft.com/office/drawing/2014/main" id="{C8F52293-BD85-4DFE-A73D-98ECA1993658}"/>
              </a:ext>
            </a:extLst>
          </p:cNvPr>
          <p:cNvSpPr>
            <a:spLocks noGrp="1"/>
          </p:cNvSpPr>
          <p:nvPr>
            <p:ph type="sldNum" sz="quarter" idx="26"/>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https://www.facebook.com/gizprofile/</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en-GB" dirty="0"/>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en-GB" dirty="0"/>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en-GB" dirty="0"/>
              <a:t>givenname.familyname@giz.de </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en-GB" dirty="0"/>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en-GB" dirty="0"/>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240212"/>
            <a:ext cx="8464411" cy="540544"/>
          </a:xfrm>
        </p:spPr>
        <p:txBody>
          <a:bodyPr/>
          <a:lstStyle>
            <a:lvl1pPr>
              <a:defRPr/>
            </a:lvl1pPr>
          </a:lstStyle>
          <a:p>
            <a:r>
              <a:rPr lang="en-GB" dirty="0"/>
              <a:t>Contact</a:t>
            </a:r>
          </a:p>
        </p:txBody>
      </p:sp>
      <p:sp>
        <p:nvSpPr>
          <p:cNvPr id="5" name="Datumsplatzhalter 4">
            <a:extLst>
              <a:ext uri="{FF2B5EF4-FFF2-40B4-BE49-F238E27FC236}">
                <a16:creationId xmlns:a16="http://schemas.microsoft.com/office/drawing/2014/main" id="{0986030D-586C-4CC7-A485-8B94480B0077}"/>
              </a:ext>
            </a:extLst>
          </p:cNvPr>
          <p:cNvSpPr>
            <a:spLocks noGrp="1"/>
          </p:cNvSpPr>
          <p:nvPr>
            <p:ph type="dt" sz="half" idx="28"/>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3EBD3BE4-6430-4C29-8496-67F818CF60BF}"/>
              </a:ext>
            </a:extLst>
          </p:cNvPr>
          <p:cNvSpPr>
            <a:spLocks noGrp="1"/>
          </p:cNvSpPr>
          <p:nvPr>
            <p:ph type="ftr" sz="quarter" idx="29"/>
          </p:nvPr>
        </p:nvSpPr>
        <p:spPr>
          <a:xfrm>
            <a:off x="1846523" y="4926383"/>
            <a:ext cx="5775978" cy="92333"/>
          </a:xfrm>
          <a:prstGeom prst="rect">
            <a:avLst/>
          </a:prstGeom>
        </p:spPr>
        <p:txBody>
          <a:bodyPr/>
          <a:lstStyle/>
          <a:p>
            <a:r>
              <a:rPr lang="en-GB" dirty="0"/>
              <a:t>Titel of the presentation</a:t>
            </a:r>
          </a:p>
        </p:txBody>
      </p:sp>
      <p:sp>
        <p:nvSpPr>
          <p:cNvPr id="8" name="Foliennummernplatzhalter 7">
            <a:extLst>
              <a:ext uri="{FF2B5EF4-FFF2-40B4-BE49-F238E27FC236}">
                <a16:creationId xmlns:a16="http://schemas.microsoft.com/office/drawing/2014/main" id="{79D4F2A6-2371-4DC2-B09B-12DDA2F8FC28}"/>
              </a:ext>
            </a:extLst>
          </p:cNvPr>
          <p:cNvSpPr>
            <a:spLocks noGrp="1"/>
          </p:cNvSpPr>
          <p:nvPr>
            <p:ph type="sldNum" sz="quarter" idx="30"/>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33351"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a:lvl1pPr>
          </a:lstStyle>
          <a:p>
            <a:r>
              <a:rPr lang="en-GB" dirty="0"/>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en-GB" dirty="0"/>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en-GB" dirty="0"/>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en-GB" dirty="0"/>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en-GB" dirty="0"/>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dirty="0"/>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en-GB" dirty="0"/>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en-GB" dirty="0"/>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https://www.facebook.com/gizprofile/</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a:xfrm>
            <a:off x="1846523" y="4926383"/>
            <a:ext cx="5775978" cy="92333"/>
          </a:xfrm>
          <a:prstGeom prst="rect">
            <a:avLst/>
          </a:prstGeom>
        </p:spPr>
        <p:txBody>
          <a:bodyPr/>
          <a:lstStyle/>
          <a:p>
            <a:r>
              <a:rPr lang="en-GB" dirty="0"/>
              <a:t>Titel of the presentation</a:t>
            </a:r>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pic>
        <p:nvPicPr>
          <p:cNvPr id="8" name="Grafik 7" descr="Ein Bild, das Screenshot enthält.&#10;&#10;Automatisch generierte Beschreibung">
            <a:extLst>
              <a:ext uri="{FF2B5EF4-FFF2-40B4-BE49-F238E27FC236}">
                <a16:creationId xmlns:a16="http://schemas.microsoft.com/office/drawing/2014/main" id="{8B5BB38C-C268-430A-95D0-A4989E9A6116}"/>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2033EF87-771C-4B92-ADFE-7B13B36298B2}"/>
              </a:ext>
            </a:extLst>
          </p:cNvPr>
          <p:cNvGrpSpPr/>
          <p:nvPr userDrawn="1"/>
        </p:nvGrpSpPr>
        <p:grpSpPr>
          <a:xfrm>
            <a:off x="5604594" y="776007"/>
            <a:ext cx="1588101" cy="650246"/>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id="{819D2676-9436-4032-BE32-30435B740AE3}"/>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Rechteck">
            <a:extLst>
              <a:ext uri="{FF2B5EF4-FFF2-40B4-BE49-F238E27FC236}">
                <a16:creationId xmlns:a16="http://schemas.microsoft.com/office/drawing/2014/main" id="{F2E38B50-980D-47A1-BF50-09C022DE3178}"/>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97022" y="1475105"/>
            <a:ext cx="1246909" cy="860367"/>
          </a:xfrm>
          <a:prstGeom prst="rect">
            <a:avLst/>
          </a:prstGeom>
        </p:spPr>
      </p:pic>
      <p:grpSp>
        <p:nvGrpSpPr>
          <p:cNvPr id="29" name="Gruppierung 28"/>
          <p:cNvGrpSpPr/>
          <p:nvPr userDrawn="1"/>
        </p:nvGrpSpPr>
        <p:grpSpPr>
          <a:xfrm>
            <a:off x="322383" y="3770879"/>
            <a:ext cx="3622112" cy="1309121"/>
            <a:chOff x="322383" y="3770879"/>
            <a:chExt cx="3622112" cy="1309121"/>
          </a:xfrm>
        </p:grpSpPr>
        <p:pic>
          <p:nvPicPr>
            <p:cNvPr id="30" name="Grafik 26"/>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16" b="13598"/>
            <a:stretch/>
          </p:blipFill>
          <p:spPr>
            <a:xfrm>
              <a:off x="322383" y="3770879"/>
              <a:ext cx="2458365" cy="1309121"/>
            </a:xfrm>
            <a:prstGeom prst="rect">
              <a:avLst/>
            </a:prstGeom>
          </p:spPr>
        </p:pic>
        <p:pic>
          <p:nvPicPr>
            <p:cNvPr id="31" name="Grafik 7"/>
            <p:cNvPicPr>
              <a:picLocks noChangeAspect="1"/>
            </p:cNvPicPr>
            <p:nvPr userDrawn="1"/>
          </p:nvPicPr>
          <p:blipFill>
            <a:blip r:embed="rId7" cstate="print"/>
            <a:srcRect/>
            <a:stretch>
              <a:fillRect/>
            </a:stretch>
          </p:blipFill>
          <p:spPr bwMode="auto">
            <a:xfrm>
              <a:off x="2715616" y="4329089"/>
              <a:ext cx="1228879" cy="512109"/>
            </a:xfrm>
            <a:prstGeom prst="rect">
              <a:avLst/>
            </a:prstGeom>
            <a:noFill/>
            <a:ln w="9525">
              <a:noFill/>
              <a:miter lim="800000"/>
              <a:headEnd/>
              <a:tailEnd/>
            </a:ln>
          </p:spPr>
        </p:pic>
        <p:sp>
          <p:nvSpPr>
            <p:cNvPr id="32" name="Textfeld 31"/>
            <p:cNvSpPr txBox="1"/>
            <p:nvPr userDrawn="1"/>
          </p:nvSpPr>
          <p:spPr>
            <a:xfrm>
              <a:off x="2720368" y="4065588"/>
              <a:ext cx="972792" cy="215444"/>
            </a:xfrm>
            <a:prstGeom prst="rect">
              <a:avLst/>
            </a:prstGeom>
            <a:noFill/>
          </p:spPr>
          <p:txBody>
            <a:bodyPr wrap="square" rtlCol="0">
              <a:spAutoFit/>
            </a:bodyPr>
            <a:lstStyle/>
            <a:p>
              <a:r>
                <a:rPr lang="en-GB" sz="800" b="0" dirty="0">
                  <a:solidFill>
                    <a:schemeClr val="tx1"/>
                  </a:solidFill>
                  <a:latin typeface="Arial" pitchFamily="34" charset="0"/>
                  <a:cs typeface="Arial" pitchFamily="34" charset="0"/>
                </a:rPr>
                <a:t>Implemented by</a:t>
              </a:r>
            </a:p>
          </p:txBody>
        </p:sp>
      </p:grpSp>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dirty="0"/>
              <a:t>Click to add headline</a:t>
            </a:r>
          </a:p>
        </p:txBody>
      </p:sp>
      <p:sp>
        <p:nvSpPr>
          <p:cNvPr id="6" name="Datumsplatzhalter 5">
            <a:extLst>
              <a:ext uri="{FF2B5EF4-FFF2-40B4-BE49-F238E27FC236}">
                <a16:creationId xmlns:a16="http://schemas.microsoft.com/office/drawing/2014/main" id="{AE92EAB6-E800-4824-9AA6-CF3265D225A1}"/>
              </a:ext>
            </a:extLst>
          </p:cNvPr>
          <p:cNvSpPr>
            <a:spLocks noGrp="1"/>
          </p:cNvSpPr>
          <p:nvPr>
            <p:ph type="dt" sz="half" idx="10"/>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id="{8C747616-D15A-4B76-A750-E3C2CAEDF52A}"/>
              </a:ext>
            </a:extLst>
          </p:cNvPr>
          <p:cNvSpPr>
            <a:spLocks noGrp="1"/>
          </p:cNvSpPr>
          <p:nvPr>
            <p:ph type="ftr" sz="quarter" idx="11"/>
          </p:nvPr>
        </p:nvSpPr>
        <p:spPr>
          <a:xfrm>
            <a:off x="1846523" y="4926383"/>
            <a:ext cx="5775978" cy="92333"/>
          </a:xfrm>
          <a:prstGeom prst="rect">
            <a:avLst/>
          </a:prstGeom>
        </p:spPr>
        <p:txBody>
          <a:bodyPr/>
          <a:lstStyle/>
          <a:p>
            <a:r>
              <a:rPr lang="en-GB" dirty="0"/>
              <a:t>Titel of the presentation</a:t>
            </a:r>
          </a:p>
        </p:txBody>
      </p:sp>
      <p:sp>
        <p:nvSpPr>
          <p:cNvPr id="8" name="Foliennummernplatzhalter 7">
            <a:extLst>
              <a:ext uri="{FF2B5EF4-FFF2-40B4-BE49-F238E27FC236}">
                <a16:creationId xmlns:a16="http://schemas.microsoft.com/office/drawing/2014/main" id="{E01D67F9-3FD2-4133-A359-8B5B098782AF}"/>
              </a:ext>
            </a:extLst>
          </p:cNvPr>
          <p:cNvSpPr>
            <a:spLocks noGrp="1"/>
          </p:cNvSpPr>
          <p:nvPr>
            <p:ph type="sldNum" sz="quarter" idx="12"/>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Datumsplatzhalter 11">
            <a:extLst>
              <a:ext uri="{FF2B5EF4-FFF2-40B4-BE49-F238E27FC236}">
                <a16:creationId xmlns:a16="http://schemas.microsoft.com/office/drawing/2014/main" id="{947CAD9D-1855-4034-B38A-24703C6CD8BD}"/>
              </a:ext>
            </a:extLst>
          </p:cNvPr>
          <p:cNvSpPr>
            <a:spLocks noGrp="1"/>
          </p:cNvSpPr>
          <p:nvPr>
            <p:ph type="dt" sz="half" idx="10"/>
          </p:nvPr>
        </p:nvSpPr>
        <p:spPr/>
        <p:txBody>
          <a:bodyPr/>
          <a:lstStyle/>
          <a:p>
            <a:r>
              <a:rPr lang="en-GB"/>
              <a:t>22 Jan. 2019</a:t>
            </a:r>
            <a:endParaRPr lang="en-GB" dirty="0"/>
          </a:p>
        </p:txBody>
      </p:sp>
      <p:sp>
        <p:nvSpPr>
          <p:cNvPr id="13" name="Fußzeilenplatzhalter 12">
            <a:extLst>
              <a:ext uri="{FF2B5EF4-FFF2-40B4-BE49-F238E27FC236}">
                <a16:creationId xmlns:a16="http://schemas.microsoft.com/office/drawing/2014/main" id="{5310A70C-D8B8-42A6-B5C9-447FBE8EE8D3}"/>
              </a:ext>
            </a:extLst>
          </p:cNvPr>
          <p:cNvSpPr>
            <a:spLocks noGrp="1"/>
          </p:cNvSpPr>
          <p:nvPr>
            <p:ph type="ftr" sz="quarter" idx="11"/>
          </p:nvPr>
        </p:nvSpPr>
        <p:spPr>
          <a:xfrm>
            <a:off x="1846523" y="4926383"/>
            <a:ext cx="5775978" cy="92333"/>
          </a:xfrm>
          <a:prstGeom prst="rect">
            <a:avLst/>
          </a:prstGeom>
        </p:spPr>
        <p:txBody>
          <a:bodyPr/>
          <a:lstStyle/>
          <a:p>
            <a:r>
              <a:rPr lang="en-GB" dirty="0"/>
              <a:t>Titel of the presentation</a:t>
            </a:r>
          </a:p>
        </p:txBody>
      </p:sp>
      <p:sp>
        <p:nvSpPr>
          <p:cNvPr id="14" name="Foliennummernplatzhalter 13">
            <a:extLst>
              <a:ext uri="{FF2B5EF4-FFF2-40B4-BE49-F238E27FC236}">
                <a16:creationId xmlns:a16="http://schemas.microsoft.com/office/drawing/2014/main" id="{66669E51-E04F-47E9-8734-AABE57CED6EE}"/>
              </a:ext>
            </a:extLst>
          </p:cNvPr>
          <p:cNvSpPr>
            <a:spLocks noGrp="1"/>
          </p:cNvSpPr>
          <p:nvPr>
            <p:ph type="sldNum" sz="quarter" idx="12"/>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23505"/>
            <a:ext cx="4324497" cy="430887"/>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277273"/>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rPr>
              <a:t>As a federally owned enterprise, GIZ supports the German Government in achieving its objectives in the field of international cooperation for sustainable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800" b="0" i="0" u="none" strike="noStrike" kern="0" cap="none" spc="0" normalizeH="0" baseline="0" noProof="0" dirty="0">
                <a:ln>
                  <a:noFill/>
                </a:ln>
                <a:solidFill>
                  <a:prstClr val="black"/>
                </a:solidFill>
                <a:effectLst/>
                <a:uLnTx/>
                <a:uFillTx/>
              </a:rPr>
            </a:br>
            <a:r>
              <a:rPr kumimoji="0" lang="de-DE" sz="800" b="1" i="0" u="none" strike="noStrike" kern="0" cap="none" spc="0" normalizeH="0" baseline="0" noProof="0" dirty="0" err="1">
                <a:ln>
                  <a:noFill/>
                </a:ln>
                <a:solidFill>
                  <a:prstClr val="black"/>
                </a:solidFill>
                <a:effectLst/>
                <a:uLnTx/>
                <a:uFillTx/>
              </a:rPr>
              <a:t>Published</a:t>
            </a:r>
            <a:r>
              <a:rPr kumimoji="0" lang="de-DE" sz="800" b="1" i="0" u="none" strike="noStrike" kern="0" cap="none" spc="0" normalizeH="0" baseline="0" noProof="0" dirty="0">
                <a:ln>
                  <a:noFill/>
                </a:ln>
                <a:solidFill>
                  <a:prstClr val="black"/>
                </a:solidFill>
                <a:effectLst/>
                <a:uLnTx/>
                <a:uFillTx/>
              </a:rPr>
              <a:t> </a:t>
            </a:r>
            <a:r>
              <a:rPr kumimoji="0" lang="de-DE" sz="800" b="1" i="0" u="none" strike="noStrike" kern="0" cap="none" spc="0" normalizeH="0" baseline="0" noProof="0" dirty="0" err="1">
                <a:ln>
                  <a:noFill/>
                </a:ln>
                <a:solidFill>
                  <a:prstClr val="black"/>
                </a:solidFill>
                <a:effectLst/>
                <a:uLnTx/>
                <a:uFillTx/>
              </a:rPr>
              <a:t>by</a:t>
            </a:r>
            <a:r>
              <a:rPr kumimoji="0" lang="de-DE" sz="800" b="1"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Deutsche Gesellschaft </a:t>
            </a:r>
            <a:r>
              <a:rPr kumimoji="0" lang="de-DE" sz="800" b="0" i="0" u="none" strike="noStrike" kern="0" cap="none" spc="0" normalizeH="0" baseline="0" noProof="0" dirty="0" err="1">
                <a:ln>
                  <a:noFill/>
                </a:ln>
                <a:solidFill>
                  <a:prstClr val="black"/>
                </a:solidFill>
                <a:effectLst/>
                <a:uLnTx/>
                <a:uFillTx/>
              </a:rPr>
              <a:t>für</a:t>
            </a:r>
            <a:endParaRPr kumimoji="0" lang="de-DE"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Internationale Zusammenarbeit (GIZ) GmbH</a:t>
            </a:r>
            <a:br>
              <a:rPr kumimoji="0" lang="de-DE" sz="800" b="0" i="0" u="none" strike="noStrike" kern="0" cap="none" spc="0" normalizeH="0" baseline="0" noProof="0" dirty="0">
                <a:ln>
                  <a:noFill/>
                </a:ln>
                <a:solidFill>
                  <a:prstClr val="black"/>
                </a:solidFill>
                <a:effectLst/>
                <a:uLnTx/>
                <a:uFillTx/>
              </a:rPr>
            </a:br>
            <a:br>
              <a:rPr kumimoji="0" lang="de-DE" sz="800" b="0" i="0" u="none" strike="noStrike" kern="0" cap="none" spc="0" normalizeH="0" baseline="0" noProof="0" dirty="0">
                <a:ln>
                  <a:noFill/>
                </a:ln>
                <a:solidFill>
                  <a:prstClr val="black"/>
                </a:solidFill>
                <a:effectLst/>
                <a:uLnTx/>
                <a:uFillTx/>
              </a:rPr>
            </a:br>
            <a:r>
              <a:rPr kumimoji="0" lang="de-DE" sz="800" b="0" i="0" u="none" strike="noStrike" kern="0" cap="none" spc="0" normalizeH="0" baseline="0" noProof="0" dirty="0">
                <a:ln>
                  <a:noFill/>
                </a:ln>
                <a:solidFill>
                  <a:prstClr val="black"/>
                </a:solidFill>
                <a:effectLst/>
                <a:uLnTx/>
                <a:uFillTx/>
              </a:rPr>
              <a:t>Registered </a:t>
            </a:r>
            <a:r>
              <a:rPr kumimoji="0" lang="de-DE" sz="800" b="0" i="0" u="none" strike="noStrike" kern="0" cap="none" spc="0" normalizeH="0" baseline="0" noProof="0" dirty="0" err="1">
                <a:ln>
                  <a:noFill/>
                </a:ln>
                <a:solidFill>
                  <a:prstClr val="black"/>
                </a:solidFill>
                <a:effectLst/>
                <a:uLnTx/>
                <a:uFillTx/>
              </a:rPr>
              <a:t>offices</a:t>
            </a:r>
            <a:endParaRPr kumimoji="0" lang="de-DE"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Bonn and Eschborn</a:t>
            </a:r>
            <a:endParaRPr kumimoji="0" lang="en-US" sz="800" b="0" i="0" u="none" strike="noStrike" kern="0" cap="none" spc="0" normalizeH="0" baseline="0" noProof="0" dirty="0">
              <a:ln>
                <a:noFill/>
              </a:ln>
              <a:solidFill>
                <a:prstClr val="black"/>
              </a:solidFill>
              <a:effectLst/>
              <a:uLnTx/>
              <a:uFillTx/>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endParaRPr lang="en-GB" dirty="0"/>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538" y="1106921"/>
            <a:ext cx="3428177"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endParaRPr lang="en-GB" dirty="0"/>
          </a:p>
        </p:txBody>
      </p:sp>
      <p:sp>
        <p:nvSpPr>
          <p:cNvPr id="5" name="Datumsplatzhalter 4">
            <a:extLst>
              <a:ext uri="{FF2B5EF4-FFF2-40B4-BE49-F238E27FC236}">
                <a16:creationId xmlns:a16="http://schemas.microsoft.com/office/drawing/2014/main" id="{F710B78A-21F5-4CD5-A798-9F28BEF0EA21}"/>
              </a:ext>
            </a:extLst>
          </p:cNvPr>
          <p:cNvSpPr>
            <a:spLocks noGrp="1"/>
          </p:cNvSpPr>
          <p:nvPr>
            <p:ph type="dt" sz="half" idx="18"/>
          </p:nvPr>
        </p:nvSpPr>
        <p:spPr/>
        <p:txBody>
          <a:bodyPr/>
          <a:lstStyle/>
          <a:p>
            <a:r>
              <a:rPr lang="en-GB"/>
              <a:t>22 Jan. 2019</a:t>
            </a:r>
            <a:endParaRPr lang="en-GB" dirty="0"/>
          </a:p>
        </p:txBody>
      </p:sp>
      <p:sp>
        <p:nvSpPr>
          <p:cNvPr id="6" name="Fußzeilenplatzhalter 5">
            <a:extLst>
              <a:ext uri="{FF2B5EF4-FFF2-40B4-BE49-F238E27FC236}">
                <a16:creationId xmlns:a16="http://schemas.microsoft.com/office/drawing/2014/main" id="{489B8326-D6A7-4E0B-A320-27E8F32582F1}"/>
              </a:ext>
            </a:extLst>
          </p:cNvPr>
          <p:cNvSpPr>
            <a:spLocks noGrp="1"/>
          </p:cNvSpPr>
          <p:nvPr>
            <p:ph type="ftr" sz="quarter" idx="19"/>
          </p:nvPr>
        </p:nvSpPr>
        <p:spPr>
          <a:xfrm>
            <a:off x="1846523" y="4926383"/>
            <a:ext cx="5775978" cy="92333"/>
          </a:xfrm>
          <a:prstGeom prst="rect">
            <a:avLst/>
          </a:prstGeom>
        </p:spPr>
        <p:txBody>
          <a:bodyPr/>
          <a:lstStyle/>
          <a:p>
            <a:r>
              <a:rPr lang="en-GB" dirty="0"/>
              <a:t>Titel of the presentation</a:t>
            </a:r>
          </a:p>
        </p:txBody>
      </p:sp>
      <p:sp>
        <p:nvSpPr>
          <p:cNvPr id="8" name="Foliennummernplatzhalter 7">
            <a:extLst>
              <a:ext uri="{FF2B5EF4-FFF2-40B4-BE49-F238E27FC236}">
                <a16:creationId xmlns:a16="http://schemas.microsoft.com/office/drawing/2014/main" id="{B829CD0F-D162-4EFA-8033-3557250F4410}"/>
              </a:ext>
            </a:extLst>
          </p:cNvPr>
          <p:cNvSpPr>
            <a:spLocks noGrp="1"/>
          </p:cNvSpPr>
          <p:nvPr>
            <p:ph type="sldNum" sz="quarter" idx="20"/>
          </p:nvPr>
        </p:nvSpPr>
        <p:spPr/>
        <p:txBody>
          <a:bodyPr/>
          <a:lstStyle/>
          <a:p>
            <a:r>
              <a:rPr lang="en-GB" dirty="0"/>
              <a:t>Page </a:t>
            </a:r>
            <a:fld id="{3A8B5DB7-81A8-4ED4-916B-6B23CD603687}" type="slidenum">
              <a:rPr lang="en-GB" smtClean="0"/>
              <a:pPr/>
              <a:t>‹#›</a:t>
            </a:fld>
            <a:endParaRPr lang="en-GB" dirty="0"/>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3" y="3207008"/>
            <a:ext cx="806878" cy="110800"/>
          </a:xfrm>
        </p:spPr>
        <p:txBody>
          <a:bodyPr wrap="none" lIns="0">
            <a:sp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dirty="0"/>
              <a:t>Click </a:t>
            </a:r>
            <a:r>
              <a:rPr lang="de-DE" dirty="0" err="1"/>
              <a:t>to</a:t>
            </a:r>
            <a:r>
              <a:rPr lang="de-DE" dirty="0"/>
              <a:t> </a:t>
            </a:r>
            <a:r>
              <a:rPr lang="de-DE" dirty="0" err="1"/>
              <a:t>add</a:t>
            </a:r>
            <a:r>
              <a:rPr lang="de-DE" dirty="0"/>
              <a:t> </a:t>
            </a:r>
            <a:r>
              <a:rPr lang="de-DE" dirty="0" err="1"/>
              <a:t>text</a:t>
            </a:r>
            <a:endParaRPr lang="fr-FR" dirty="0"/>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1106921"/>
            <a:ext cx="7172684" cy="3470031"/>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text</a:t>
            </a:r>
          </a:p>
          <a:p>
            <a:pPr lvl="0"/>
            <a:endParaRPr lang="en-GB" dirty="0"/>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dirty="0"/>
              <a:t>Photo credits/sources</a:t>
            </a:r>
            <a:endParaRPr lang="en-GB" dirty="0"/>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21399" y="616296"/>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rPr>
              <a:t>Deutsche Gesellschaft </a:t>
            </a:r>
            <a:r>
              <a:rPr kumimoji="0" lang="en-GB" sz="1100" b="1" i="0" u="none" strike="noStrike" kern="0" cap="none" spc="0" normalizeH="0" baseline="0" noProof="0" dirty="0" err="1">
                <a:ln>
                  <a:noFill/>
                </a:ln>
                <a:solidFill>
                  <a:prstClr val="black"/>
                </a:solidFill>
                <a:effectLst/>
                <a:uLnTx/>
                <a:uFillTx/>
              </a:rPr>
              <a:t>für</a:t>
            </a:r>
            <a:br>
              <a:rPr kumimoji="0" lang="en-GB" sz="1100" b="1" i="0" u="none" strike="noStrike" kern="0" cap="none" spc="0" normalizeH="0" baseline="0" noProof="0" dirty="0">
                <a:ln>
                  <a:noFill/>
                </a:ln>
                <a:solidFill>
                  <a:prstClr val="black"/>
                </a:solidFill>
                <a:effectLst/>
                <a:uLnTx/>
                <a:uFillTx/>
              </a:rPr>
            </a:br>
            <a:r>
              <a:rPr kumimoji="0" lang="en-GB" sz="1100" b="1" i="0" u="none" strike="noStrike" kern="0" cap="none" spc="0" normalizeH="0" baseline="0" noProof="0" dirty="0">
                <a:ln>
                  <a:noFill/>
                </a:ln>
                <a:solidFill>
                  <a:prstClr val="black"/>
                </a:solidFill>
                <a:effectLst/>
                <a:uLnTx/>
                <a:uFillTx/>
              </a:rPr>
              <a:t>Internationale </a:t>
            </a:r>
            <a:r>
              <a:rPr kumimoji="0" lang="en-GB" sz="1100" b="1" i="0" u="none" strike="noStrike" kern="0" cap="none" spc="0" normalizeH="0" baseline="0" noProof="0" dirty="0" err="1">
                <a:ln>
                  <a:noFill/>
                </a:ln>
                <a:solidFill>
                  <a:prstClr val="black"/>
                </a:solidFill>
                <a:effectLst/>
                <a:uLnTx/>
                <a:uFillTx/>
              </a:rPr>
              <a:t>Zusammenarbeit</a:t>
            </a:r>
            <a:r>
              <a:rPr kumimoji="0" lang="en-GB" sz="1100" b="1" i="0" u="none" strike="noStrike" kern="0" cap="none" spc="0" normalizeH="0" baseline="0" noProof="0" dirty="0">
                <a:ln>
                  <a:noFill/>
                </a:ln>
                <a:solidFill>
                  <a:prstClr val="black"/>
                </a:solidFill>
                <a:effectLst/>
                <a:uLnTx/>
                <a:uFillTx/>
              </a:rPr>
              <a: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Bonn and </a:t>
            </a:r>
            <a:r>
              <a:rPr kumimoji="0" lang="en-US" sz="1100" b="0" i="0" u="none" strike="noStrike" kern="0" cap="none" spc="0" normalizeH="0" baseline="0" noProof="0" dirty="0" err="1">
                <a:ln>
                  <a:noFill/>
                </a:ln>
                <a:solidFill>
                  <a:prstClr val="black"/>
                </a:solidFill>
                <a:effectLst/>
                <a:uLnTx/>
                <a:uFillTx/>
              </a:rPr>
              <a:t>Eschborn</a:t>
            </a:r>
            <a:endParaRPr kumimoji="0" lang="en-US"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Friedrich-Ebert-Allee 36 + 40</a:t>
            </a:r>
            <a:br>
              <a:rPr kumimoji="0" lang="en-GB" sz="1100" b="0" i="0" u="none" strike="noStrike" kern="0" cap="none" spc="0" normalizeH="0" baseline="0" noProof="0" dirty="0">
                <a:ln>
                  <a:noFill/>
                </a:ln>
                <a:solidFill>
                  <a:prstClr val="black"/>
                </a:solidFill>
                <a:effectLst/>
                <a:uLnTx/>
                <a:uFillTx/>
              </a:rPr>
            </a:br>
            <a:r>
              <a:rPr kumimoji="0" lang="en-GB" sz="1100" b="0" i="0" u="none" strike="noStrike" kern="0" cap="none" spc="0" normalizeH="0" baseline="0" noProof="0" dirty="0">
                <a:ln>
                  <a:noFill/>
                </a:ln>
                <a:solidFill>
                  <a:prstClr val="black"/>
                </a:solidFill>
                <a:effectLst/>
                <a:uLnTx/>
                <a:uFillTx/>
              </a:rPr>
              <a:t>53113 Bonn, Germany</a:t>
            </a:r>
            <a:br>
              <a:rPr kumimoji="0" lang="en-GB" sz="1100" b="0" i="0" u="none" strike="noStrike" kern="0" cap="none" spc="0" normalizeH="0" baseline="0" noProof="0" dirty="0">
                <a:ln>
                  <a:noFill/>
                </a:ln>
                <a:solidFill>
                  <a:prstClr val="black"/>
                </a:solidFill>
                <a:effectLst/>
                <a:uLnTx/>
                <a:uFillTx/>
              </a:rPr>
            </a:br>
            <a:r>
              <a:rPr kumimoji="0" lang="en-GB" sz="1100" b="0" i="0" u="none" strike="noStrike" kern="0" cap="none" spc="0" normalizeH="0" baseline="0" noProof="0" dirty="0">
                <a:ln>
                  <a:noFill/>
                </a:ln>
                <a:solidFill>
                  <a:prstClr val="black"/>
                </a:solidFill>
                <a:effectLst/>
                <a:uLnTx/>
                <a:uFillTx/>
              </a:rPr>
              <a:t>T  +49  228  44 60 - 0</a:t>
            </a:r>
            <a:br>
              <a:rPr kumimoji="0" lang="en-GB" sz="1100" b="0" i="0" u="none" strike="noStrike" kern="0" cap="none" spc="0" normalizeH="0" baseline="0" noProof="0" dirty="0">
                <a:ln>
                  <a:noFill/>
                </a:ln>
                <a:solidFill>
                  <a:prstClr val="black"/>
                </a:solidFill>
                <a:effectLst/>
                <a:uLnTx/>
                <a:uFillTx/>
              </a:rPr>
            </a:br>
            <a:r>
              <a:rPr kumimoji="0" lang="en-GB" sz="1100" b="0" i="0" u="none" strike="noStrike" kern="0" cap="none" spc="0" normalizeH="0" baseline="0" noProof="0" dirty="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I   </a:t>
            </a:r>
            <a:r>
              <a:rPr kumimoji="0" lang="en-GB" sz="400" b="0" i="0" u="none" strike="noStrike" kern="0" cap="none" spc="0" normalizeH="0" baseline="0" noProof="0" dirty="0">
                <a:ln>
                  <a:noFill/>
                </a:ln>
                <a:solidFill>
                  <a:prstClr val="black"/>
                </a:solidFill>
                <a:effectLst/>
                <a:uLnTx/>
                <a:uFillTx/>
              </a:rPr>
              <a:t> </a:t>
            </a:r>
            <a:r>
              <a:rPr kumimoji="0" lang="en-GB" sz="1100" b="0" i="0" u="none" strike="noStrike" kern="0" cap="none" spc="0" normalizeH="0" baseline="0" noProof="0" dirty="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mn-lt"/>
                <a:ea typeface="+mn-ea"/>
                <a:cs typeface="+mn-cs"/>
              </a:rPr>
              <a:t>Dag-Hammarskjöld-</a:t>
            </a:r>
            <a:r>
              <a:rPr kumimoji="0" lang="en-GB" sz="1100" b="0" i="0" u="none" strike="noStrike" kern="0" cap="none" spc="0" normalizeH="0" baseline="0" noProof="0" dirty="0" err="1">
                <a:ln>
                  <a:noFill/>
                </a:ln>
                <a:solidFill>
                  <a:prstClr val="black"/>
                </a:solidFill>
                <a:effectLst/>
                <a:uLnTx/>
                <a:uFillTx/>
                <a:latin typeface="+mn-lt"/>
                <a:ea typeface="+mn-ea"/>
                <a:cs typeface="+mn-cs"/>
              </a:rPr>
              <a:t>Weg</a:t>
            </a:r>
            <a:r>
              <a:rPr kumimoji="0" lang="en-GB" sz="1100" b="0" i="0" u="none" strike="noStrike" kern="0" cap="none" spc="0" normalizeH="0" baseline="0" noProof="0" dirty="0">
                <a:ln>
                  <a:noFill/>
                </a:ln>
                <a:solidFill>
                  <a:prstClr val="black"/>
                </a:solidFill>
                <a:effectLst/>
                <a:uLnTx/>
                <a:uFillTx/>
                <a:latin typeface="+mn-lt"/>
                <a:ea typeface="+mn-ea"/>
                <a:cs typeface="+mn-cs"/>
              </a:rPr>
              <a:t> 1 - 5</a:t>
            </a:r>
            <a:br>
              <a:rPr kumimoji="0" lang="en-GB" sz="1100" b="0" i="0" u="none" strike="noStrike" kern="0" cap="none" spc="0" normalizeH="0" baseline="0" noProof="0" dirty="0">
                <a:ln>
                  <a:noFill/>
                </a:ln>
                <a:solidFill>
                  <a:prstClr val="black"/>
                </a:solidFill>
                <a:effectLst/>
                <a:uLnTx/>
                <a:uFillTx/>
                <a:latin typeface="+mn-lt"/>
                <a:ea typeface="+mn-ea"/>
                <a:cs typeface="+mn-cs"/>
              </a:rPr>
            </a:br>
            <a:r>
              <a:rPr kumimoji="0" lang="en-GB" sz="1100" b="0" i="0" u="none" strike="noStrike" kern="0" cap="none" spc="0" normalizeH="0" baseline="0" noProof="0" dirty="0">
                <a:ln>
                  <a:noFill/>
                </a:ln>
                <a:solidFill>
                  <a:prstClr val="black"/>
                </a:solidFill>
                <a:effectLst/>
                <a:uLnTx/>
                <a:uFillTx/>
                <a:latin typeface="+mn-lt"/>
                <a:ea typeface="+mn-ea"/>
                <a:cs typeface="+mn-cs"/>
              </a:rPr>
              <a:t>65760 </a:t>
            </a:r>
            <a:r>
              <a:rPr kumimoji="0" lang="en-GB" sz="1100" b="0" i="0" u="none" strike="noStrike" kern="0" cap="none" spc="0" normalizeH="0" baseline="0" noProof="0" dirty="0" err="1">
                <a:ln>
                  <a:noFill/>
                </a:ln>
                <a:solidFill>
                  <a:prstClr val="black"/>
                </a:solidFill>
                <a:effectLst/>
                <a:uLnTx/>
                <a:uFillTx/>
                <a:latin typeface="+mn-lt"/>
                <a:ea typeface="+mn-ea"/>
                <a:cs typeface="+mn-cs"/>
              </a:rPr>
              <a:t>Eschborn</a:t>
            </a:r>
            <a:r>
              <a:rPr kumimoji="0" lang="en-GB" sz="1100" b="0" i="0" u="none" strike="noStrike" kern="0" cap="none" spc="0" normalizeH="0" baseline="0" noProof="0" dirty="0">
                <a:ln>
                  <a:noFill/>
                </a:ln>
                <a:solidFill>
                  <a:prstClr val="black"/>
                </a:solidFill>
                <a:effectLst/>
                <a:uLnTx/>
                <a:uFillTx/>
                <a:latin typeface="+mn-lt"/>
                <a:ea typeface="+mn-ea"/>
                <a:cs typeface="+mn-cs"/>
              </a:rPr>
              <a:t>, Germany</a:t>
            </a:r>
            <a:br>
              <a:rPr kumimoji="0" lang="en-GB" sz="1100" b="0" i="0" u="none" strike="noStrike" kern="0" cap="none" spc="0" normalizeH="0" baseline="0" noProof="0" dirty="0">
                <a:ln>
                  <a:noFill/>
                </a:ln>
                <a:solidFill>
                  <a:prstClr val="black"/>
                </a:solidFill>
                <a:effectLst/>
                <a:uLnTx/>
                <a:uFillTx/>
                <a:latin typeface="+mn-lt"/>
                <a:ea typeface="+mn-ea"/>
                <a:cs typeface="+mn-cs"/>
              </a:rPr>
            </a:br>
            <a:r>
              <a:rPr kumimoji="0" lang="en-GB" sz="1100" b="0" i="0" u="none" strike="noStrike" kern="0" cap="none" spc="0" normalizeH="0" baseline="0" noProof="0" dirty="0">
                <a:ln>
                  <a:noFill/>
                </a:ln>
                <a:solidFill>
                  <a:prstClr val="black"/>
                </a:solidFill>
                <a:effectLst/>
                <a:uLnTx/>
                <a:uFillTx/>
                <a:latin typeface="+mn-lt"/>
                <a:ea typeface="+mn-ea"/>
                <a:cs typeface="+mn-cs"/>
              </a:rPr>
              <a:t>T  +49  61 96  79 - 0</a:t>
            </a:r>
            <a:br>
              <a:rPr kumimoji="0" lang="en-GB" sz="1100" b="0" i="0" u="none" strike="noStrike" kern="0" cap="none" spc="0" normalizeH="0" baseline="0" noProof="0" dirty="0">
                <a:ln>
                  <a:noFill/>
                </a:ln>
                <a:solidFill>
                  <a:prstClr val="black"/>
                </a:solidFill>
                <a:effectLst/>
                <a:uLnTx/>
                <a:uFillTx/>
                <a:latin typeface="+mn-lt"/>
                <a:ea typeface="+mn-ea"/>
                <a:cs typeface="+mn-cs"/>
              </a:rPr>
            </a:br>
            <a:r>
              <a:rPr kumimoji="0" lang="en-GB" sz="1100" b="0" i="0" u="none" strike="noStrike" kern="0" cap="none" spc="0" normalizeH="0" baseline="0" noProof="0" dirty="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el und Inhalt 2">
    <p:spTree>
      <p:nvGrpSpPr>
        <p:cNvPr id="1" name=""/>
        <p:cNvGrpSpPr/>
        <p:nvPr/>
      </p:nvGrpSpPr>
      <p:grpSpPr>
        <a:xfrm>
          <a:off x="0" y="0"/>
          <a:ext cx="0" cy="0"/>
          <a:chOff x="0" y="0"/>
          <a:chExt cx="0" cy="0"/>
        </a:xfrm>
      </p:grpSpPr>
      <p:sp>
        <p:nvSpPr>
          <p:cNvPr id="2" name="Titel 1"/>
          <p:cNvSpPr>
            <a:spLocks noGrp="1"/>
          </p:cNvSpPr>
          <p:nvPr>
            <p:ph type="title"/>
          </p:nvPr>
        </p:nvSpPr>
        <p:spPr bwMode="gray">
          <a:solidFill>
            <a:schemeClr val="bg1"/>
          </a:solidFill>
        </p:spPr>
        <p:txBody>
          <a:bodyPr/>
          <a:lstStyle>
            <a:lvl1pPr>
              <a:defRPr>
                <a:solidFill>
                  <a:schemeClr val="tx1"/>
                </a:solidFill>
              </a:defRPr>
            </a:lvl1pPr>
          </a:lstStyle>
          <a:p>
            <a:r>
              <a:rPr lang="de-DE"/>
              <a:t>Titelmasterformat durch Klicken bearbeiten</a:t>
            </a:r>
            <a:endParaRPr lang="de-DE" dirty="0"/>
          </a:p>
        </p:txBody>
      </p:sp>
      <p:sp>
        <p:nvSpPr>
          <p:cNvPr id="7" name="Textplatzhalter 6"/>
          <p:cNvSpPr>
            <a:spLocks noGrp="1"/>
          </p:cNvSpPr>
          <p:nvPr>
            <p:ph type="body" sz="quarter" idx="13" hasCustomPrompt="1"/>
          </p:nvPr>
        </p:nvSpPr>
        <p:spPr bwMode="gray"/>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Foliennummernplatzhalter 2"/>
          <p:cNvSpPr>
            <a:spLocks noGrp="1"/>
          </p:cNvSpPr>
          <p:nvPr>
            <p:ph type="sldNum" sz="quarter" idx="14"/>
          </p:nvPr>
        </p:nvSpPr>
        <p:spPr bwMode="gray">
          <a:xfrm>
            <a:off x="449817" y="4926383"/>
            <a:ext cx="450850" cy="92333"/>
          </a:xfrm>
        </p:spPr>
        <p:txBody>
          <a:bodyPr/>
          <a:lstStyle>
            <a:lvl1pPr>
              <a:defRPr/>
            </a:lvl1pPr>
          </a:lstStyle>
          <a:p>
            <a:r>
              <a:rPr lang="de-DE" dirty="0"/>
              <a:t>Page 1</a:t>
            </a:r>
          </a:p>
        </p:txBody>
      </p:sp>
    </p:spTree>
    <p:extLst>
      <p:ext uri="{BB962C8B-B14F-4D97-AF65-F5344CB8AC3E}">
        <p14:creationId xmlns:p14="http://schemas.microsoft.com/office/powerpoint/2010/main" val="47195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4" name="Datumsplatzhalter 3"/>
          <p:cNvSpPr>
            <a:spLocks noGrp="1"/>
          </p:cNvSpPr>
          <p:nvPr>
            <p:ph type="dt" sz="half"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317A057-C766-48FB-B1EC-CC1898F04EF1}" type="datetime1">
              <a:rPr kumimoji="0" lang="de-DE" sz="600" b="0" i="0" u="none" strike="noStrike" kern="1200" cap="none" spc="38"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24.03.2021</a:t>
            </a:fld>
            <a:endParaRPr kumimoji="0" lang="de-DE"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5" name="Inhaltsplatzhalter 2"/>
          <p:cNvSpPr>
            <a:spLocks noGrp="1"/>
          </p:cNvSpPr>
          <p:nvPr>
            <p:ph idx="1" hasCustomPrompt="1"/>
          </p:nvPr>
        </p:nvSpPr>
        <p:spPr>
          <a:xfrm>
            <a:off x="684000" y="1836000"/>
            <a:ext cx="7776000" cy="2862000"/>
          </a:xfrm>
        </p:spPr>
        <p:txBody>
          <a:bodyPr/>
          <a:lstStyle>
            <a:lvl1pPr>
              <a:defRPr sz="1350"/>
            </a:lvl1pPr>
            <a:lvl2pPr>
              <a:defRPr sz="1350"/>
            </a:lvl2pPr>
            <a:lvl3pPr>
              <a:defRPr sz="1350"/>
            </a:lvl3pPr>
            <a:lvl4pPr>
              <a:defRPr sz="1350"/>
            </a:lvl4pPr>
            <a:lvl5pPr>
              <a:defRPr sz="135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97588429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24.03.2021</a:t>
            </a:fld>
            <a:endParaRPr lang="de-DE" noProof="0"/>
          </a:p>
        </p:txBody>
      </p:sp>
      <p:sp>
        <p:nvSpPr>
          <p:cNvPr id="5" name="Inhaltsplatzhalter 2"/>
          <p:cNvSpPr>
            <a:spLocks noGrp="1"/>
          </p:cNvSpPr>
          <p:nvPr>
            <p:ph idx="1" hasCustomPrompt="1"/>
          </p:nvPr>
        </p:nvSpPr>
        <p:spPr>
          <a:xfrm>
            <a:off x="684000" y="1836000"/>
            <a:ext cx="7776000" cy="2862000"/>
          </a:xfrm>
        </p:spPr>
        <p:txBody>
          <a:bodyPr/>
          <a:lstStyle>
            <a:lvl1pPr>
              <a:defRPr sz="1350"/>
            </a:lvl1pPr>
            <a:lvl2pPr>
              <a:defRPr sz="1350"/>
            </a:lvl2pPr>
            <a:lvl3pPr>
              <a:defRPr sz="1350"/>
            </a:lvl3pPr>
            <a:lvl4pPr>
              <a:defRPr sz="1350"/>
            </a:lvl4pPr>
            <a:lvl5pPr>
              <a:defRPr sz="135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39771559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24.03.2021</a:t>
            </a:fld>
            <a:endParaRPr lang="de-DE" noProof="0"/>
          </a:p>
        </p:txBody>
      </p:sp>
      <p:sp>
        <p:nvSpPr>
          <p:cNvPr id="7" name="Inhaltsplatzhalter 2"/>
          <p:cNvSpPr>
            <a:spLocks noGrp="1"/>
          </p:cNvSpPr>
          <p:nvPr>
            <p:ph idx="1" hasCustomPrompt="1"/>
          </p:nvPr>
        </p:nvSpPr>
        <p:spPr>
          <a:xfrm>
            <a:off x="684000" y="1836000"/>
            <a:ext cx="7776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39195380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24.03.2021</a:t>
            </a:fld>
            <a:endParaRPr lang="de-DE" noProof="0"/>
          </a:p>
        </p:txBody>
      </p:sp>
      <p:sp>
        <p:nvSpPr>
          <p:cNvPr id="7" name="Inhaltsplatzhalter 2"/>
          <p:cNvSpPr>
            <a:spLocks noGrp="1"/>
          </p:cNvSpPr>
          <p:nvPr>
            <p:ph idx="1" hasCustomPrompt="1"/>
          </p:nvPr>
        </p:nvSpPr>
        <p:spPr>
          <a:xfrm>
            <a:off x="684000" y="1836000"/>
            <a:ext cx="5760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6786000" y="1836001"/>
            <a:ext cx="2358000" cy="1539000"/>
          </a:xfrm>
        </p:spPr>
        <p:txBody>
          <a:bodyPr/>
          <a:lstStyle>
            <a:lvl1pPr marL="0" indent="0">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noProof="0"/>
              <a:t>Bild auf Platzhalter ziehen oder durch Klicken auf Symbol hinzufügen</a:t>
            </a:r>
          </a:p>
        </p:txBody>
      </p:sp>
    </p:spTree>
    <p:extLst>
      <p:ext uri="{BB962C8B-B14F-4D97-AF65-F5344CB8AC3E}">
        <p14:creationId xmlns:p14="http://schemas.microsoft.com/office/powerpoint/2010/main" val="17739817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2"/>
            <a:srcRect/>
            <a:stretch>
              <a:fillRect l="-10" r="-10"/>
            </a:stretch>
          </a:blipFill>
        </p:spPr>
        <p:txBody>
          <a:bodyPr wrap="square" lIns="576000" bIns="1036800" anchor="b">
            <a:noAutofit/>
          </a:bodyPr>
          <a:lstStyle>
            <a:lvl1pPr>
              <a:defRPr sz="2600" b="1">
                <a:solidFill>
                  <a:schemeClr val="tx1"/>
                </a:solidFill>
              </a:defRPr>
            </a:lvl1pPr>
          </a:lstStyle>
          <a:p>
            <a:r>
              <a:rPr lang="en-GB" dirty="0"/>
              <a:t>Title slide for illustration/free-form selection</a:t>
            </a:r>
            <a:br>
              <a:rPr lang="en-GB" dirty="0"/>
            </a:br>
            <a:r>
              <a:rPr lang="en-GB" dirty="0"/>
              <a:t>with white background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797502" y="1475105"/>
            <a:ext cx="1246909" cy="860367"/>
          </a:xfrm>
          <a:prstGeom prst="rect">
            <a:avLst/>
          </a:prstGeom>
        </p:spPr>
      </p:pic>
      <p:sp>
        <p:nvSpPr>
          <p:cNvPr id="29" name="1.">
            <a:extLst>
              <a:ext uri="{FF2B5EF4-FFF2-40B4-BE49-F238E27FC236}">
                <a16:creationId xmlns:a16="http://schemas.microsoft.com/office/drawing/2014/main" id="{20B6CB06-5705-4A0C-80E4-F97390E0F331}"/>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D84EBA1A-4DAD-4862-AA4E-9880DC7763BC}"/>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B2678BDE-5861-465F-B7A9-0C02CEA5146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DD9A8E2A-61F9-4B3C-9A2B-7F7E505F0D6A}"/>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624386F1-94F3-4226-906F-12B82E9AA11C}"/>
              </a:ext>
            </a:extLst>
          </p:cNvPr>
          <p:cNvPicPr>
            <a:picLocks noChangeAspect="1"/>
          </p:cNvPicPr>
          <p:nvPr userDrawn="1"/>
        </p:nvPicPr>
        <p:blipFill rotWithShape="1">
          <a:blip r:embed="rId4"/>
          <a:srcRect l="50418" r="36621"/>
          <a:stretch/>
        </p:blipFill>
        <p:spPr>
          <a:xfrm>
            <a:off x="7797502" y="772118"/>
            <a:ext cx="387893" cy="590931"/>
          </a:xfrm>
          <a:prstGeom prst="rect">
            <a:avLst/>
          </a:prstGeom>
        </p:spPr>
      </p:pic>
      <p:grpSp>
        <p:nvGrpSpPr>
          <p:cNvPr id="33" name="Gruppieren 32">
            <a:extLst>
              <a:ext uri="{FF2B5EF4-FFF2-40B4-BE49-F238E27FC236}">
                <a16:creationId xmlns:a16="http://schemas.microsoft.com/office/drawing/2014/main" id="{105A1CD3-65ED-4979-8ED3-C6C6D69CA36F}"/>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51D59DA1-E2B0-4CDB-A12E-01AA9A73E876}"/>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E6AB41C2-B97C-4B5B-B3A7-980B47D8BCA4}"/>
              </a:ext>
            </a:extLst>
          </p:cNvPr>
          <p:cNvSpPr/>
          <p:nvPr userDrawn="1"/>
        </p:nvSpPr>
        <p:spPr bwMode="gray">
          <a:xfrm>
            <a:off x="7829992"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5" name="Gruppierung 24"/>
          <p:cNvGrpSpPr/>
          <p:nvPr userDrawn="1"/>
        </p:nvGrpSpPr>
        <p:grpSpPr>
          <a:xfrm>
            <a:off x="322383" y="3770879"/>
            <a:ext cx="3622112" cy="1309121"/>
            <a:chOff x="322383" y="3770879"/>
            <a:chExt cx="3622112" cy="1309121"/>
          </a:xfrm>
        </p:grpSpPr>
        <p:pic>
          <p:nvPicPr>
            <p:cNvPr id="27" name="Grafik 26"/>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16" b="13598"/>
            <a:stretch/>
          </p:blipFill>
          <p:spPr>
            <a:xfrm>
              <a:off x="322383" y="3770879"/>
              <a:ext cx="2458365" cy="1309121"/>
            </a:xfrm>
            <a:prstGeom prst="rect">
              <a:avLst/>
            </a:prstGeom>
          </p:spPr>
        </p:pic>
        <p:pic>
          <p:nvPicPr>
            <p:cNvPr id="37" name="Grafik 7"/>
            <p:cNvPicPr>
              <a:picLocks noChangeAspect="1"/>
            </p:cNvPicPr>
            <p:nvPr userDrawn="1"/>
          </p:nvPicPr>
          <p:blipFill>
            <a:blip r:embed="rId7" cstate="print"/>
            <a:srcRect/>
            <a:stretch>
              <a:fillRect/>
            </a:stretch>
          </p:blipFill>
          <p:spPr bwMode="auto">
            <a:xfrm>
              <a:off x="2715616" y="4329089"/>
              <a:ext cx="1228879" cy="512109"/>
            </a:xfrm>
            <a:prstGeom prst="rect">
              <a:avLst/>
            </a:prstGeom>
            <a:noFill/>
            <a:ln w="9525">
              <a:noFill/>
              <a:miter lim="800000"/>
              <a:headEnd/>
              <a:tailEnd/>
            </a:ln>
          </p:spPr>
        </p:pic>
        <p:sp>
          <p:nvSpPr>
            <p:cNvPr id="38" name="Textfeld 37"/>
            <p:cNvSpPr txBox="1"/>
            <p:nvPr userDrawn="1"/>
          </p:nvSpPr>
          <p:spPr>
            <a:xfrm>
              <a:off x="2720368" y="4065588"/>
              <a:ext cx="972792" cy="215444"/>
            </a:xfrm>
            <a:prstGeom prst="rect">
              <a:avLst/>
            </a:prstGeom>
            <a:noFill/>
          </p:spPr>
          <p:txBody>
            <a:bodyPr wrap="square" rtlCol="0">
              <a:spAutoFit/>
            </a:bodyPr>
            <a:lstStyle/>
            <a:p>
              <a:r>
                <a:rPr lang="en-GB" sz="800" b="0" dirty="0">
                  <a:solidFill>
                    <a:schemeClr val="tx1"/>
                  </a:solidFill>
                  <a:latin typeface="Arial" pitchFamily="34" charset="0"/>
                  <a:cs typeface="Arial" pitchFamily="34" charset="0"/>
                </a:rPr>
                <a:t>Implemented by</a:t>
              </a:r>
            </a:p>
          </p:txBody>
        </p:sp>
      </p:grpSp>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24.03.2021</a:t>
            </a:fld>
            <a:endParaRPr lang="de-DE" noProof="0"/>
          </a:p>
        </p:txBody>
      </p:sp>
      <p:sp>
        <p:nvSpPr>
          <p:cNvPr id="7" name="Inhaltsplatzhalter 2"/>
          <p:cNvSpPr>
            <a:spLocks noGrp="1"/>
          </p:cNvSpPr>
          <p:nvPr>
            <p:ph idx="1" hasCustomPrompt="1"/>
          </p:nvPr>
        </p:nvSpPr>
        <p:spPr>
          <a:xfrm>
            <a:off x="684000" y="1836000"/>
            <a:ext cx="5760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6786000" y="1836001"/>
            <a:ext cx="2358000" cy="2511000"/>
          </a:xfrm>
        </p:spPr>
        <p:txBody>
          <a:bodyPr/>
          <a:lstStyle>
            <a:lvl1pPr marL="0" indent="0">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noProof="0"/>
              <a:t>Bild auf Platzhalter ziehen oder durch Klicken auf Symbol hinzufügen</a:t>
            </a:r>
            <a:endParaRPr lang="de-DE" noProof="0" dirty="0"/>
          </a:p>
        </p:txBody>
      </p:sp>
    </p:spTree>
    <p:extLst>
      <p:ext uri="{BB962C8B-B14F-4D97-AF65-F5344CB8AC3E}">
        <p14:creationId xmlns:p14="http://schemas.microsoft.com/office/powerpoint/2010/main" val="385636833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112400"/>
            <a:ext cx="7776000" cy="463446"/>
          </a:xfrm>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24.03.2021</a:t>
            </a:fld>
            <a:endParaRPr lang="de-DE" noProof="0"/>
          </a:p>
        </p:txBody>
      </p:sp>
      <p:sp>
        <p:nvSpPr>
          <p:cNvPr id="7" name="Inhaltsplatzhalter 2"/>
          <p:cNvSpPr>
            <a:spLocks noGrp="1"/>
          </p:cNvSpPr>
          <p:nvPr>
            <p:ph idx="1" hasCustomPrompt="1"/>
          </p:nvPr>
        </p:nvSpPr>
        <p:spPr>
          <a:xfrm>
            <a:off x="684000" y="1836000"/>
            <a:ext cx="3780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4680000" y="1836000"/>
            <a:ext cx="3780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66554837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112400"/>
            <a:ext cx="7776000" cy="463446"/>
          </a:xfrm>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24.03.2021</a:t>
            </a:fld>
            <a:endParaRPr lang="de-DE" noProof="0"/>
          </a:p>
        </p:txBody>
      </p:sp>
      <p:sp>
        <p:nvSpPr>
          <p:cNvPr id="9" name="Inhaltsplatzhalter 2"/>
          <p:cNvSpPr>
            <a:spLocks noGrp="1"/>
          </p:cNvSpPr>
          <p:nvPr>
            <p:ph idx="1" hasCustomPrompt="1"/>
          </p:nvPr>
        </p:nvSpPr>
        <p:spPr>
          <a:xfrm>
            <a:off x="683999" y="1836000"/>
            <a:ext cx="3780000" cy="2862000"/>
          </a:xfrm>
        </p:spPr>
        <p:txBody>
          <a:bodyPr/>
          <a:lstStyle>
            <a:lvl1pPr>
              <a:defRPr sz="1350"/>
            </a:lvl1pPr>
            <a:lvl2pPr>
              <a:defRPr sz="1350"/>
            </a:lvl2pPr>
            <a:lvl3pPr>
              <a:defRPr sz="1350"/>
            </a:lvl3pPr>
            <a:lvl4pPr>
              <a:defRPr sz="1350"/>
            </a:lvl4pPr>
            <a:lvl5pPr>
              <a:defRPr sz="135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4680000" y="1836000"/>
            <a:ext cx="3780000" cy="2862000"/>
          </a:xfrm>
        </p:spPr>
        <p:txBody>
          <a:bodyPr/>
          <a:lstStyle>
            <a:lvl1pPr>
              <a:defRPr sz="1350"/>
            </a:lvl1pPr>
            <a:lvl2pPr>
              <a:defRPr sz="1350"/>
            </a:lvl2pPr>
            <a:lvl3pPr>
              <a:defRPr sz="1350"/>
            </a:lvl3pPr>
            <a:lvl4pPr>
              <a:defRPr sz="1350"/>
            </a:lvl4pPr>
            <a:lvl5pPr>
              <a:defRPr sz="135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345992062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sszeil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24.03.2021</a:t>
            </a:fld>
            <a:endParaRPr lang="de-DE" noProof="0"/>
          </a:p>
        </p:txBody>
      </p:sp>
    </p:spTree>
    <p:extLst>
      <p:ext uri="{BB962C8B-B14F-4D97-AF65-F5344CB8AC3E}">
        <p14:creationId xmlns:p14="http://schemas.microsoft.com/office/powerpoint/2010/main" val="264990367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lstStyle/>
          <a:p>
            <a:r>
              <a:rPr lang="en-US"/>
              <a:t>Click to edit Master title style</a:t>
            </a:r>
            <a:endParaRPr lang="en-US" dirty="0"/>
          </a:p>
        </p:txBody>
      </p:sp>
      <p:sp>
        <p:nvSpPr>
          <p:cNvPr id="3" name="Content Placeholder 2"/>
          <p:cNvSpPr>
            <a:spLocks noGrp="1"/>
          </p:cNvSpPr>
          <p:nvPr>
            <p:ph idx="1"/>
          </p:nvPr>
        </p:nvSpPr>
        <p:spPr>
          <a:xfrm>
            <a:off x="435896" y="1635373"/>
            <a:ext cx="8272211" cy="2758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6" y="4467104"/>
            <a:ext cx="789381"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4234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lternative">
    <p:spTree>
      <p:nvGrpSpPr>
        <p:cNvPr id="1" name=""/>
        <p:cNvGrpSpPr/>
        <p:nvPr/>
      </p:nvGrpSpPr>
      <p:grpSpPr>
        <a:xfrm>
          <a:off x="0" y="0"/>
          <a:ext cx="0" cy="0"/>
          <a:chOff x="0" y="0"/>
          <a:chExt cx="0" cy="0"/>
        </a:xfrm>
      </p:grpSpPr>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dirty="0"/>
              <a:t>Alternative title slide</a:t>
            </a:r>
            <a:br>
              <a:rPr lang="en-GB" dirty="0"/>
            </a:br>
            <a:r>
              <a:rPr lang="en-GB" dirty="0"/>
              <a:t>without photo</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 name="Gruppierung 21"/>
          <p:cNvGrpSpPr/>
          <p:nvPr userDrawn="1"/>
        </p:nvGrpSpPr>
        <p:grpSpPr>
          <a:xfrm>
            <a:off x="322383" y="3770879"/>
            <a:ext cx="3622112" cy="1309121"/>
            <a:chOff x="322383" y="3770879"/>
            <a:chExt cx="3622112" cy="1309121"/>
          </a:xfrm>
        </p:grpSpPr>
        <p:pic>
          <p:nvPicPr>
            <p:cNvPr id="23" name="Grafik 26"/>
            <p:cNvPicPr>
              <a:picLocks noChangeAspect="1"/>
            </p:cNvPicPr>
            <p:nvPr userDrawn="1"/>
          </p:nvPicPr>
          <p:blipFill rotWithShape="1">
            <a:blip r:embed="rId3" cstate="print">
              <a:extLst>
                <a:ext uri="{28A0092B-C50C-407E-A947-70E740481C1C}">
                  <a14:useLocalDpi xmlns:a14="http://schemas.microsoft.com/office/drawing/2010/main" val="0"/>
                </a:ext>
              </a:extLst>
            </a:blip>
            <a:srcRect t="13216" b="13598"/>
            <a:stretch/>
          </p:blipFill>
          <p:spPr>
            <a:xfrm>
              <a:off x="322383" y="3770879"/>
              <a:ext cx="2458365" cy="1309121"/>
            </a:xfrm>
            <a:prstGeom prst="rect">
              <a:avLst/>
            </a:prstGeom>
          </p:spPr>
        </p:pic>
        <p:pic>
          <p:nvPicPr>
            <p:cNvPr id="24" name="Grafik 7"/>
            <p:cNvPicPr>
              <a:picLocks noChangeAspect="1"/>
            </p:cNvPicPr>
            <p:nvPr userDrawn="1"/>
          </p:nvPicPr>
          <p:blipFill>
            <a:blip r:embed="rId4" cstate="print"/>
            <a:srcRect/>
            <a:stretch>
              <a:fillRect/>
            </a:stretch>
          </p:blipFill>
          <p:spPr bwMode="auto">
            <a:xfrm>
              <a:off x="2715616" y="4329089"/>
              <a:ext cx="1228879" cy="512109"/>
            </a:xfrm>
            <a:prstGeom prst="rect">
              <a:avLst/>
            </a:prstGeom>
            <a:noFill/>
            <a:ln w="9525">
              <a:noFill/>
              <a:miter lim="800000"/>
              <a:headEnd/>
              <a:tailEnd/>
            </a:ln>
          </p:spPr>
        </p:pic>
        <p:sp>
          <p:nvSpPr>
            <p:cNvPr id="25" name="Textfeld 24"/>
            <p:cNvSpPr txBox="1"/>
            <p:nvPr userDrawn="1"/>
          </p:nvSpPr>
          <p:spPr>
            <a:xfrm>
              <a:off x="2720368" y="4065588"/>
              <a:ext cx="972792" cy="215444"/>
            </a:xfrm>
            <a:prstGeom prst="rect">
              <a:avLst/>
            </a:prstGeom>
            <a:noFill/>
          </p:spPr>
          <p:txBody>
            <a:bodyPr wrap="square" rtlCol="0">
              <a:spAutoFit/>
            </a:bodyPr>
            <a:lstStyle/>
            <a:p>
              <a:r>
                <a:rPr lang="en-GB" sz="800" b="0" dirty="0">
                  <a:solidFill>
                    <a:schemeClr val="tx1"/>
                  </a:solidFill>
                  <a:latin typeface="Arial" pitchFamily="34" charset="0"/>
                  <a:cs typeface="Arial" pitchFamily="34" charset="0"/>
                </a:rPr>
                <a:t>Implemented by</a:t>
              </a:r>
            </a:p>
          </p:txBody>
        </p:sp>
      </p:grpSp>
    </p:spTree>
    <p:extLst>
      <p:ext uri="{BB962C8B-B14F-4D97-AF65-F5344CB8AC3E}">
        <p14:creationId xmlns:p14="http://schemas.microsoft.com/office/powerpoint/2010/main" val="41247819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449818" y="1020969"/>
            <a:ext cx="7172684" cy="3495469"/>
          </a:xfrm>
        </p:spPr>
        <p:txBody>
          <a:bodyPr/>
          <a:lstStyle>
            <a:lvl1pPr marL="228600" indent="-228600">
              <a:spcBef>
                <a:spcPts val="1800"/>
              </a:spcBef>
              <a:buFont typeface="+mj-lt"/>
              <a:buAutoNum type="arabicPeriod"/>
              <a:defRPr/>
            </a:lvl1pPr>
          </a:lstStyle>
          <a:p>
            <a:pPr lvl="0"/>
            <a:r>
              <a:rPr lang="en-GB" dirty="0"/>
              <a:t>Click to add text</a:t>
            </a:r>
          </a:p>
        </p:txBody>
      </p:sp>
      <p:sp>
        <p:nvSpPr>
          <p:cNvPr id="7" name="Datumsplatzhalter 6">
            <a:extLst>
              <a:ext uri="{FF2B5EF4-FFF2-40B4-BE49-F238E27FC236}">
                <a16:creationId xmlns:a16="http://schemas.microsoft.com/office/drawing/2014/main" id="{B452EF93-E523-4879-A016-E498F54384DB}"/>
              </a:ext>
            </a:extLst>
          </p:cNvPr>
          <p:cNvSpPr>
            <a:spLocks noGrp="1"/>
          </p:cNvSpPr>
          <p:nvPr>
            <p:ph type="dt" sz="half" idx="14"/>
          </p:nvPr>
        </p:nvSpPr>
        <p:spPr/>
        <p:txBody>
          <a:bodyPr/>
          <a:lstStyle/>
          <a:p>
            <a:r>
              <a:rPr lang="en-GB" dirty="0"/>
              <a:t>16 July 2019</a:t>
            </a:r>
          </a:p>
        </p:txBody>
      </p:sp>
      <p:sp>
        <p:nvSpPr>
          <p:cNvPr id="9" name="Foliennummernplatzhalter 8">
            <a:extLst>
              <a:ext uri="{FF2B5EF4-FFF2-40B4-BE49-F238E27FC236}">
                <a16:creationId xmlns:a16="http://schemas.microsoft.com/office/drawing/2014/main" id="{7190EEF8-EC05-4B47-999A-57A36EBAB75C}"/>
              </a:ext>
            </a:extLst>
          </p:cNvPr>
          <p:cNvSpPr>
            <a:spLocks noGrp="1"/>
          </p:cNvSpPr>
          <p:nvPr>
            <p:ph type="sldNum" sz="quarter" idx="16"/>
          </p:nvPr>
        </p:nvSpPr>
        <p:spPr/>
        <p:txBody>
          <a:bodyPr/>
          <a:lstStyle/>
          <a:p>
            <a:r>
              <a:rPr lang="en-GB" dirty="0"/>
              <a:t>Page 1</a:t>
            </a:r>
          </a:p>
        </p:txBody>
      </p:sp>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449818" y="1020969"/>
            <a:ext cx="7172684" cy="2810133"/>
          </a:xfrm>
        </p:spPr>
        <p:txBody>
          <a:bodyPr/>
          <a:lstStyle>
            <a:lvl1pPr marL="0" marR="0" indent="0" algn="l" defTabSz="685800" rtl="0" eaLnBrk="1" fontAlgn="auto" latinLnBrk="0" hangingPunct="1">
              <a:lnSpc>
                <a:spcPct val="90000"/>
              </a:lnSpc>
              <a:spcBef>
                <a:spcPts val="1800"/>
              </a:spcBef>
              <a:spcAft>
                <a:spcPts val="0"/>
              </a:spcAft>
              <a:buClrTx/>
              <a:buSzTx/>
              <a:buFont typeface="+mj-lt"/>
              <a:buNone/>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n-GB" dirty="0"/>
              <a:t>Click to add text</a:t>
            </a:r>
          </a:p>
        </p:txBody>
      </p:sp>
      <p:sp>
        <p:nvSpPr>
          <p:cNvPr id="13" name="Datumsplatzhalter 12">
            <a:extLst>
              <a:ext uri="{FF2B5EF4-FFF2-40B4-BE49-F238E27FC236}">
                <a16:creationId xmlns:a16="http://schemas.microsoft.com/office/drawing/2014/main" id="{E5D8E01E-F49F-4D57-89D4-E949623D1DC6}"/>
              </a:ext>
            </a:extLst>
          </p:cNvPr>
          <p:cNvSpPr>
            <a:spLocks noGrp="1"/>
          </p:cNvSpPr>
          <p:nvPr>
            <p:ph type="dt" sz="half" idx="14"/>
          </p:nvPr>
        </p:nvSpPr>
        <p:spPr/>
        <p:txBody>
          <a:bodyPr/>
          <a:lstStyle/>
          <a:p>
            <a:r>
              <a:rPr lang="en-GB"/>
              <a:t>22 Jan. 2019</a:t>
            </a:r>
            <a:endParaRPr lang="en-GB" dirty="0"/>
          </a:p>
        </p:txBody>
      </p:sp>
      <p:sp>
        <p:nvSpPr>
          <p:cNvPr id="15" name="Foliennummernplatzhalter 14">
            <a:extLst>
              <a:ext uri="{FF2B5EF4-FFF2-40B4-BE49-F238E27FC236}">
                <a16:creationId xmlns:a16="http://schemas.microsoft.com/office/drawing/2014/main" id="{4509B031-4623-4B3A-8E75-E14CEB8CCF15}"/>
              </a:ext>
            </a:extLst>
          </p:cNvPr>
          <p:cNvSpPr>
            <a:spLocks noGrp="1"/>
          </p:cNvSpPr>
          <p:nvPr>
            <p:ph type="sldNum" sz="quarter" idx="16"/>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228741155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n-GB" dirty="0"/>
              <a:t>Section start slide</a:t>
            </a:r>
            <a:br>
              <a:rPr lang="en-GB" dirty="0"/>
            </a:br>
            <a:r>
              <a:rPr lang="en-GB" dirty="0"/>
              <a:t>with b/w GIZ key visual</a:t>
            </a:r>
          </a:p>
        </p:txBody>
      </p:sp>
      <p:sp>
        <p:nvSpPr>
          <p:cNvPr id="6" name="Datumsplatzhalter 5">
            <a:extLst>
              <a:ext uri="{FF2B5EF4-FFF2-40B4-BE49-F238E27FC236}">
                <a16:creationId xmlns:a16="http://schemas.microsoft.com/office/drawing/2014/main" id="{0DC1FF66-9C6A-433E-8553-8083512E9621}"/>
              </a:ext>
            </a:extLst>
          </p:cNvPr>
          <p:cNvSpPr>
            <a:spLocks noGrp="1"/>
          </p:cNvSpPr>
          <p:nvPr>
            <p:ph type="dt" sz="half" idx="11"/>
          </p:nvPr>
        </p:nvSpPr>
        <p:spPr/>
        <p:txBody>
          <a:bodyPr/>
          <a:lstStyle/>
          <a:p>
            <a:r>
              <a:rPr lang="en-GB"/>
              <a:t>22 Jan. 2019</a:t>
            </a:r>
            <a:endParaRPr lang="en-GB" dirty="0"/>
          </a:p>
        </p:txBody>
      </p:sp>
      <p:sp>
        <p:nvSpPr>
          <p:cNvPr id="8" name="Foliennummernplatzhalter 7">
            <a:extLst>
              <a:ext uri="{FF2B5EF4-FFF2-40B4-BE49-F238E27FC236}">
                <a16:creationId xmlns:a16="http://schemas.microsoft.com/office/drawing/2014/main" id="{540C7464-2E6B-420A-8943-567BDD649418}"/>
              </a:ext>
            </a:extLst>
          </p:cNvPr>
          <p:cNvSpPr>
            <a:spLocks noGrp="1"/>
          </p:cNvSpPr>
          <p:nvPr>
            <p:ph type="sldNum" sz="quarter" idx="13"/>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n-GB" dirty="0"/>
              <a:t>Section start slide</a:t>
            </a:r>
            <a:br>
              <a:rPr lang="en-GB" dirty="0"/>
            </a:br>
            <a:r>
              <a:rPr lang="en-GB" dirty="0"/>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dirty="0"/>
              <a:t>This is the sub-line</a:t>
            </a:r>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ECA10962-7562-45EF-9BCC-CF8E4A8ECDD8}"/>
              </a:ext>
            </a:extLst>
          </p:cNvPr>
          <p:cNvSpPr>
            <a:spLocks noGrp="1"/>
          </p:cNvSpPr>
          <p:nvPr>
            <p:ph type="dt" sz="half" idx="12"/>
          </p:nvPr>
        </p:nvSpPr>
        <p:spPr/>
        <p:txBody>
          <a:bodyPr/>
          <a:lstStyle/>
          <a:p>
            <a:r>
              <a:rPr lang="en-GB"/>
              <a:t>22 Jan. 2019</a:t>
            </a:r>
            <a:endParaRPr lang="en-GB" dirty="0"/>
          </a:p>
        </p:txBody>
      </p:sp>
      <p:sp>
        <p:nvSpPr>
          <p:cNvPr id="11" name="Foliennummernplatzhalter 10">
            <a:extLst>
              <a:ext uri="{FF2B5EF4-FFF2-40B4-BE49-F238E27FC236}">
                <a16:creationId xmlns:a16="http://schemas.microsoft.com/office/drawing/2014/main" id="{98F0E3FB-E27A-4457-B526-B2D2906906AA}"/>
              </a:ext>
            </a:extLst>
          </p:cNvPr>
          <p:cNvSpPr>
            <a:spLocks noGrp="1"/>
          </p:cNvSpPr>
          <p:nvPr>
            <p:ph type="sldNum" sz="quarter" idx="14"/>
          </p:nvPr>
        </p:nvSpPr>
        <p:spPr/>
        <p:txBody>
          <a:bodyPr/>
          <a:lstStyle/>
          <a:p>
            <a:r>
              <a:rPr lang="en-GB" dirty="0"/>
              <a:t>Page </a:t>
            </a:r>
            <a:fld id="{3A8B5DB7-81A8-4ED4-916B-6B23CD603687}" type="slidenum">
              <a:rPr lang="en-GB" smtClean="0"/>
              <a:pPr/>
              <a:t>‹#›</a:t>
            </a:fld>
            <a:endParaRPr lang="en-GB" dirty="0"/>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4"/>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5.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gif"/><Relationship Id="rId5" Type="http://schemas.openxmlformats.org/officeDocument/2006/relationships/slideLayout" Target="../slideLayouts/slideLayout41.xml"/><Relationship Id="rId10" Type="http://schemas.openxmlformats.org/officeDocument/2006/relationships/image" Target="../media/image14.gif"/><Relationship Id="rId4" Type="http://schemas.openxmlformats.org/officeDocument/2006/relationships/slideLayout" Target="../slideLayouts/slideLayout4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38">
            <a:extLst>
              <a:ext uri="{BEBA8EAE-BF5A-486C-A8C5-ECC9F3942E4B}">
                <a14:imgProps xmlns:a14="http://schemas.microsoft.com/office/drawing/2010/main">
                  <a14:imgLayer r:embed="rId39">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r>
              <a:rPr lang="en-GB" dirty="0"/>
              <a:t>16 July 2019</a:t>
            </a:r>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n-GB" dirty="0"/>
              <a:t>Page 1</a:t>
            </a:r>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708149" y="4931713"/>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17820"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r>
              <a:rPr lang="en-GB"/>
              <a:t>Click to edit headline</a:t>
            </a:r>
            <a:endParaRPr lang="en-GB" dirty="0"/>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14" r:id="rId2"/>
    <p:sldLayoutId id="2147483815" r:id="rId3"/>
    <p:sldLayoutId id="2147483818" r:id="rId4"/>
    <p:sldLayoutId id="2147483819" r:id="rId5"/>
    <p:sldLayoutId id="2147483858" r:id="rId6"/>
    <p:sldLayoutId id="2147483859" r:id="rId7"/>
    <p:sldLayoutId id="2147483824" r:id="rId8"/>
    <p:sldLayoutId id="2147483822" r:id="rId9"/>
    <p:sldLayoutId id="2147483823" r:id="rId10"/>
    <p:sldLayoutId id="2147483821" r:id="rId11"/>
    <p:sldLayoutId id="2147483826" r:id="rId12"/>
    <p:sldLayoutId id="2147483827" r:id="rId13"/>
    <p:sldLayoutId id="2147483825" r:id="rId14"/>
    <p:sldLayoutId id="2147483829" r:id="rId15"/>
    <p:sldLayoutId id="2147483838" r:id="rId16"/>
    <p:sldLayoutId id="2147483832" r:id="rId17"/>
    <p:sldLayoutId id="2147483828" r:id="rId18"/>
    <p:sldLayoutId id="2147483830" r:id="rId19"/>
    <p:sldLayoutId id="2147483831" r:id="rId20"/>
    <p:sldLayoutId id="2147483834" r:id="rId21"/>
    <p:sldLayoutId id="2147483835" r:id="rId22"/>
    <p:sldLayoutId id="2147483836" r:id="rId23"/>
    <p:sldLayoutId id="2147483837" r:id="rId24"/>
    <p:sldLayoutId id="2147483839" r:id="rId25"/>
    <p:sldLayoutId id="2147483852" r:id="rId26"/>
    <p:sldLayoutId id="2147483843" r:id="rId27"/>
    <p:sldLayoutId id="2147483847" r:id="rId28"/>
    <p:sldLayoutId id="2147483846" r:id="rId29"/>
    <p:sldLayoutId id="2147483841" r:id="rId30"/>
    <p:sldLayoutId id="2147483842" r:id="rId31"/>
    <p:sldLayoutId id="2147483857" r:id="rId32"/>
    <p:sldLayoutId id="2147483856" r:id="rId33"/>
    <p:sldLayoutId id="2147483840" r:id="rId34"/>
    <p:sldLayoutId id="2147483861" r:id="rId35"/>
    <p:sldLayoutId id="2147483873" r:id="rId36"/>
  </p:sldLayoutIdLst>
  <p:transition>
    <p:fade/>
  </p:transition>
  <p:hf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112400"/>
            <a:ext cx="7776000" cy="4634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Titel durch Klicken hinzufügen</a:t>
            </a:r>
          </a:p>
        </p:txBody>
      </p:sp>
      <p:pic>
        <p:nvPicPr>
          <p:cNvPr id="20" name="Grafik 8"/>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0" y="4388644"/>
            <a:ext cx="9144000" cy="553641"/>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1835999"/>
            <a:ext cx="7776000" cy="28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Erste Ebene</a:t>
            </a:r>
          </a:p>
          <a:p>
            <a:pPr lvl="1"/>
            <a:r>
              <a:rPr lang="de-DE" noProof="0"/>
              <a:t>Zweite Ebene</a:t>
            </a:r>
          </a:p>
          <a:p>
            <a:pPr lvl="2"/>
            <a:r>
              <a:rPr lang="de-DE" noProof="0"/>
              <a:t>Dritte Ebene</a:t>
            </a:r>
          </a:p>
          <a:p>
            <a:pPr lvl="3"/>
            <a:r>
              <a:rPr lang="de-DE" noProof="0"/>
              <a:t>Vierte Ebene</a:t>
            </a:r>
          </a:p>
        </p:txBody>
      </p:sp>
      <p:sp>
        <p:nvSpPr>
          <p:cNvPr id="14" name="Text Box 19"/>
          <p:cNvSpPr txBox="1">
            <a:spLocks noChangeArrowheads="1"/>
          </p:cNvSpPr>
          <p:nvPr/>
        </p:nvSpPr>
        <p:spPr bwMode="auto">
          <a:xfrm>
            <a:off x="7703687" y="4935751"/>
            <a:ext cx="927100" cy="207749"/>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750" b="0" noProof="0">
                <a:solidFill>
                  <a:srgbClr val="6E6452"/>
                </a:solidFill>
                <a:latin typeface="Arial Narrow" pitchFamily="34" charset="0"/>
              </a:rPr>
              <a:t>Seite </a:t>
            </a:r>
            <a:fld id="{327115CA-E6A4-425F-BB4F-A64D48743A27}" type="slidenum">
              <a:rPr lang="de-DE" sz="750" b="0" noProof="0">
                <a:solidFill>
                  <a:srgbClr val="6E6452"/>
                </a:solidFill>
                <a:latin typeface="Arial Narrow" pitchFamily="34" charset="0"/>
              </a:rPr>
              <a:pPr/>
              <a:t>‹#›</a:t>
            </a:fld>
            <a:endParaRPr lang="de-DE" sz="750" b="0" noProof="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7" y="4935751"/>
            <a:ext cx="3418449" cy="2077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750" b="1" spc="53" baseline="0">
                <a:solidFill>
                  <a:srgbClr val="6E6452"/>
                </a:solidFill>
                <a:latin typeface="Arial Narrow" pitchFamily="34" charset="0"/>
              </a:defRPr>
            </a:lvl1pPr>
          </a:lstStyle>
          <a:p>
            <a:r>
              <a:rPr lang="de-DE" dirty="0"/>
              <a:t>Präsentationstitel hier eintragen</a:t>
            </a:r>
          </a:p>
        </p:txBody>
      </p:sp>
      <p:sp>
        <p:nvSpPr>
          <p:cNvPr id="16" name="Rectangle 17"/>
          <p:cNvSpPr>
            <a:spLocks noGrp="1" noChangeArrowheads="1"/>
          </p:cNvSpPr>
          <p:nvPr>
            <p:ph type="dt" sz="half" idx="2"/>
          </p:nvPr>
        </p:nvSpPr>
        <p:spPr bwMode="auto">
          <a:xfrm>
            <a:off x="679155" y="4935751"/>
            <a:ext cx="1295400" cy="2077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750" b="0">
                <a:solidFill>
                  <a:srgbClr val="6E6452"/>
                </a:solidFill>
                <a:latin typeface="Arial Narrow" pitchFamily="34" charset="0"/>
              </a:defRPr>
            </a:lvl1pPr>
          </a:lstStyle>
          <a:p>
            <a:fld id="{9317A057-C766-48FB-B1EC-CC1898F04EF1}" type="datetime1">
              <a:rPr lang="de-DE" noProof="0" smtClean="0"/>
              <a:t>24.03.2021</a:t>
            </a:fld>
            <a:endParaRPr lang="de-DE" noProof="0"/>
          </a:p>
        </p:txBody>
      </p:sp>
      <p:pic>
        <p:nvPicPr>
          <p:cNvPr id="17" name="Grafik 7"/>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618288" y="228600"/>
            <a:ext cx="2106612" cy="658416"/>
          </a:xfrm>
          <a:prstGeom prst="rect">
            <a:avLst/>
          </a:prstGeom>
          <a:noFill/>
          <a:ln w="9525">
            <a:noFill/>
            <a:miter lim="800000"/>
            <a:headEnd/>
            <a:tailEnd/>
          </a:ln>
        </p:spPr>
      </p:pic>
      <p:pic>
        <p:nvPicPr>
          <p:cNvPr id="11" name="Bild 11" descr="weltkugel-2-Asien-Pazifik.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1" y="0"/>
            <a:ext cx="6464010" cy="878267"/>
          </a:xfrm>
          <a:prstGeom prst="rect">
            <a:avLst/>
          </a:prstGeom>
        </p:spPr>
      </p:pic>
    </p:spTree>
    <p:extLst>
      <p:ext uri="{BB962C8B-B14F-4D97-AF65-F5344CB8AC3E}">
        <p14:creationId xmlns:p14="http://schemas.microsoft.com/office/powerpoint/2010/main" val="9715545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2" r:id="rId8"/>
  </p:sldLayoutIdLst>
  <p:transition/>
  <p:hf sldNum="0" hdr="0"/>
  <p:txStyles>
    <p:titleStyle>
      <a:lvl1pPr algn="l" rtl="0" eaLnBrk="1" fontAlgn="base" hangingPunct="1">
        <a:spcBef>
          <a:spcPct val="0"/>
        </a:spcBef>
        <a:spcAft>
          <a:spcPct val="0"/>
        </a:spcAft>
        <a:defRPr sz="1800">
          <a:solidFill>
            <a:srgbClr val="6E6452"/>
          </a:solidFill>
          <a:latin typeface="+mj-lt"/>
          <a:ea typeface="+mj-ea"/>
          <a:cs typeface="+mj-cs"/>
        </a:defRPr>
      </a:lvl1pPr>
      <a:lvl2pPr algn="l" rtl="0" eaLnBrk="1" fontAlgn="base" hangingPunct="1">
        <a:spcBef>
          <a:spcPct val="0"/>
        </a:spcBef>
        <a:spcAft>
          <a:spcPct val="0"/>
        </a:spcAft>
        <a:defRPr sz="2700">
          <a:solidFill>
            <a:schemeClr val="tx1"/>
          </a:solidFill>
          <a:latin typeface="Arial" charset="0"/>
        </a:defRPr>
      </a:lvl2pPr>
      <a:lvl3pPr algn="l" rtl="0" eaLnBrk="1" fontAlgn="base" hangingPunct="1">
        <a:spcBef>
          <a:spcPct val="0"/>
        </a:spcBef>
        <a:spcAft>
          <a:spcPct val="0"/>
        </a:spcAft>
        <a:defRPr sz="2700">
          <a:solidFill>
            <a:schemeClr val="tx1"/>
          </a:solidFill>
          <a:latin typeface="Arial" charset="0"/>
        </a:defRPr>
      </a:lvl3pPr>
      <a:lvl4pPr algn="l" rtl="0" eaLnBrk="1" fontAlgn="base" hangingPunct="1">
        <a:spcBef>
          <a:spcPct val="0"/>
        </a:spcBef>
        <a:spcAft>
          <a:spcPct val="0"/>
        </a:spcAft>
        <a:defRPr sz="2700">
          <a:solidFill>
            <a:schemeClr val="tx1"/>
          </a:solidFill>
          <a:latin typeface="Arial" charset="0"/>
        </a:defRPr>
      </a:lvl4pPr>
      <a:lvl5pPr algn="l" rtl="0" eaLnBrk="1" fontAlgn="base" hangingPunct="1">
        <a:spcBef>
          <a:spcPct val="0"/>
        </a:spcBef>
        <a:spcAft>
          <a:spcPct val="0"/>
        </a:spcAft>
        <a:defRPr sz="2700">
          <a:solidFill>
            <a:schemeClr val="tx1"/>
          </a:solidFill>
          <a:latin typeface="Arial" charset="0"/>
        </a:defRPr>
      </a:lvl5pPr>
      <a:lvl6pPr marL="342900" algn="l" rtl="0" eaLnBrk="1" fontAlgn="base" hangingPunct="1">
        <a:spcBef>
          <a:spcPct val="0"/>
        </a:spcBef>
        <a:spcAft>
          <a:spcPct val="0"/>
        </a:spcAft>
        <a:defRPr sz="2700">
          <a:solidFill>
            <a:schemeClr val="tx1"/>
          </a:solidFill>
          <a:latin typeface="Arial" charset="0"/>
        </a:defRPr>
      </a:lvl6pPr>
      <a:lvl7pPr marL="685800" algn="l" rtl="0" eaLnBrk="1" fontAlgn="base" hangingPunct="1">
        <a:spcBef>
          <a:spcPct val="0"/>
        </a:spcBef>
        <a:spcAft>
          <a:spcPct val="0"/>
        </a:spcAft>
        <a:defRPr sz="2700">
          <a:solidFill>
            <a:schemeClr val="tx1"/>
          </a:solidFill>
          <a:latin typeface="Arial" charset="0"/>
        </a:defRPr>
      </a:lvl7pPr>
      <a:lvl8pPr marL="1028700" algn="l" rtl="0" eaLnBrk="1" fontAlgn="base" hangingPunct="1">
        <a:spcBef>
          <a:spcPct val="0"/>
        </a:spcBef>
        <a:spcAft>
          <a:spcPct val="0"/>
        </a:spcAft>
        <a:defRPr sz="2700">
          <a:solidFill>
            <a:schemeClr val="tx1"/>
          </a:solidFill>
          <a:latin typeface="Arial" charset="0"/>
        </a:defRPr>
      </a:lvl8pPr>
      <a:lvl9pPr marL="1371600" algn="l" rtl="0" eaLnBrk="1" fontAlgn="base" hangingPunct="1">
        <a:spcBef>
          <a:spcPct val="0"/>
        </a:spcBef>
        <a:spcAft>
          <a:spcPct val="0"/>
        </a:spcAft>
        <a:defRPr sz="2700">
          <a:solidFill>
            <a:schemeClr val="tx1"/>
          </a:solidFill>
          <a:latin typeface="Arial" charset="0"/>
        </a:defRPr>
      </a:lvl9pPr>
    </p:titleStyle>
    <p:bodyStyle>
      <a:lvl1pPr marL="270000" indent="-270000" algn="l" rtl="0" eaLnBrk="1" fontAlgn="base" hangingPunct="1">
        <a:spcBef>
          <a:spcPts val="300"/>
        </a:spcBef>
        <a:spcAft>
          <a:spcPts val="600"/>
        </a:spcAft>
        <a:buClr>
          <a:srgbClr val="C80F0F"/>
        </a:buClr>
        <a:buFont typeface="Arial" pitchFamily="34" charset="0"/>
        <a:buChar char="•"/>
        <a:tabLst>
          <a:tab pos="1643063" algn="l"/>
        </a:tabLst>
        <a:defRPr sz="1350">
          <a:solidFill>
            <a:srgbClr val="6E6452"/>
          </a:solidFill>
          <a:latin typeface="+mn-lt"/>
          <a:ea typeface="+mn-ea"/>
          <a:cs typeface="+mn-cs"/>
        </a:defRPr>
      </a:lvl1pPr>
      <a:lvl2pPr marL="540000" indent="-270000" algn="l" rtl="0" eaLnBrk="1" fontAlgn="base" hangingPunct="1">
        <a:spcBef>
          <a:spcPts val="300"/>
        </a:spcBef>
        <a:spcAft>
          <a:spcPts val="600"/>
        </a:spcAft>
        <a:buClr>
          <a:srgbClr val="6E6452"/>
        </a:buClr>
        <a:buFont typeface="Arial" pitchFamily="34" charset="0"/>
        <a:buChar char="•"/>
        <a:tabLst>
          <a:tab pos="1643063" algn="l"/>
        </a:tabLst>
        <a:defRPr sz="1350">
          <a:solidFill>
            <a:srgbClr val="6E6452"/>
          </a:solidFill>
          <a:latin typeface="+mn-lt"/>
        </a:defRPr>
      </a:lvl2pPr>
      <a:lvl3pPr marL="810000" indent="-270000" algn="l" rtl="0" eaLnBrk="1" fontAlgn="base" hangingPunct="1">
        <a:spcBef>
          <a:spcPts val="300"/>
        </a:spcBef>
        <a:spcAft>
          <a:spcPts val="600"/>
        </a:spcAft>
        <a:buClr>
          <a:srgbClr val="6E6452"/>
        </a:buClr>
        <a:buFont typeface="Arial" pitchFamily="34" charset="0"/>
        <a:buChar char="•"/>
        <a:tabLst>
          <a:tab pos="1643063" algn="l"/>
        </a:tabLst>
        <a:defRPr sz="1350">
          <a:solidFill>
            <a:srgbClr val="6E6452"/>
          </a:solidFill>
          <a:latin typeface="+mn-lt"/>
        </a:defRPr>
      </a:lvl3pPr>
      <a:lvl4pPr marL="1080000" indent="-270000" algn="l" rtl="0" eaLnBrk="1" fontAlgn="base" hangingPunct="1">
        <a:spcBef>
          <a:spcPts val="300"/>
        </a:spcBef>
        <a:spcAft>
          <a:spcPts val="600"/>
        </a:spcAft>
        <a:buClr>
          <a:srgbClr val="6E6452"/>
        </a:buClr>
        <a:buFont typeface="Arial" pitchFamily="34" charset="0"/>
        <a:buChar char="•"/>
        <a:tabLst>
          <a:tab pos="1643063" algn="l"/>
        </a:tabLst>
        <a:defRPr sz="1350" baseline="0">
          <a:solidFill>
            <a:srgbClr val="6E6452"/>
          </a:solidFill>
          <a:latin typeface="+mn-lt"/>
        </a:defRPr>
      </a:lvl4pPr>
      <a:lvl5pPr marL="1350000" indent="-270000" algn="l" rtl="0" eaLnBrk="1" fontAlgn="base" hangingPunct="1">
        <a:spcBef>
          <a:spcPts val="300"/>
        </a:spcBef>
        <a:spcAft>
          <a:spcPts val="600"/>
        </a:spcAft>
        <a:buClr>
          <a:srgbClr val="6E6452"/>
        </a:buClr>
        <a:buFont typeface="Arial" pitchFamily="34" charset="0"/>
        <a:buChar char="•"/>
        <a:tabLst>
          <a:tab pos="1643063" algn="l"/>
        </a:tabLst>
        <a:defRPr sz="1350" baseline="0">
          <a:solidFill>
            <a:srgbClr val="6E6452"/>
          </a:solidFill>
          <a:latin typeface="+mn-lt"/>
        </a:defRPr>
      </a:lvl5pPr>
      <a:lvl6pPr marL="1620000" indent="-270000" algn="l" rtl="0" eaLnBrk="1" fontAlgn="base" hangingPunct="1">
        <a:spcBef>
          <a:spcPts val="300"/>
        </a:spcBef>
        <a:spcAft>
          <a:spcPts val="600"/>
        </a:spcAft>
        <a:buClr>
          <a:srgbClr val="6E6452"/>
        </a:buClr>
        <a:buFont typeface="Arial" pitchFamily="34" charset="0"/>
        <a:buChar char="•"/>
        <a:tabLst>
          <a:tab pos="1643063" algn="l"/>
        </a:tabLst>
        <a:defRPr sz="1350" baseline="0">
          <a:solidFill>
            <a:srgbClr val="6E6452"/>
          </a:solidFill>
          <a:latin typeface="+mn-lt"/>
        </a:defRPr>
      </a:lvl6pPr>
      <a:lvl7pPr marL="1890000" indent="-270000" algn="l" rtl="0" eaLnBrk="1" fontAlgn="base" hangingPunct="1">
        <a:spcBef>
          <a:spcPts val="300"/>
        </a:spcBef>
        <a:spcAft>
          <a:spcPts val="600"/>
        </a:spcAft>
        <a:buClr>
          <a:srgbClr val="6E6452"/>
        </a:buClr>
        <a:buFont typeface="Arial" pitchFamily="34" charset="0"/>
        <a:buChar char="•"/>
        <a:tabLst>
          <a:tab pos="1643063" algn="l"/>
        </a:tabLst>
        <a:defRPr sz="1350" baseline="0">
          <a:solidFill>
            <a:srgbClr val="6E6452"/>
          </a:solidFill>
          <a:latin typeface="+mn-lt"/>
        </a:defRPr>
      </a:lvl7pPr>
      <a:lvl8pPr marL="2160000" indent="-270000" algn="l" rtl="0" eaLnBrk="1" fontAlgn="base" hangingPunct="1">
        <a:spcBef>
          <a:spcPts val="300"/>
        </a:spcBef>
        <a:spcAft>
          <a:spcPts val="600"/>
        </a:spcAft>
        <a:buClr>
          <a:srgbClr val="6E6452"/>
        </a:buClr>
        <a:buFont typeface="Arial" pitchFamily="34" charset="0"/>
        <a:buChar char="•"/>
        <a:tabLst>
          <a:tab pos="1643063" algn="l"/>
        </a:tabLst>
        <a:defRPr sz="1350" baseline="0">
          <a:solidFill>
            <a:srgbClr val="6E6452"/>
          </a:solidFill>
          <a:latin typeface="+mn-lt"/>
        </a:defRPr>
      </a:lvl8pPr>
      <a:lvl9pPr marL="2430000" indent="-270000" algn="l" rtl="0" eaLnBrk="1" fontAlgn="base" hangingPunct="1">
        <a:spcBef>
          <a:spcPts val="300"/>
        </a:spcBef>
        <a:spcAft>
          <a:spcPts val="600"/>
        </a:spcAft>
        <a:buClr>
          <a:srgbClr val="6E6452"/>
        </a:buClr>
        <a:buFont typeface="Arial" pitchFamily="34" charset="0"/>
        <a:buChar char="•"/>
        <a:tabLst>
          <a:tab pos="1643063" algn="l"/>
        </a:tabLst>
        <a:defRPr sz="1350" baseline="0">
          <a:solidFill>
            <a:srgbClr val="6E6452"/>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connecting-asia.org/" TargetMode="External"/><Relationship Id="rId7"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hyperlink" Target="http://www.slideshare.net/RCI-Asia" TargetMode="External"/><Relationship Id="rId5" Type="http://schemas.openxmlformats.org/officeDocument/2006/relationships/hyperlink" Target="https://twitter.com/rci_asia" TargetMode="External"/><Relationship Id="rId4" Type="http://schemas.openxmlformats.org/officeDocument/2006/relationships/hyperlink" Target="http://connecting-asia.org/wp-content/uploads/2017/04/Connect-Asia-Newsletter-No.-12-March-2017.pdf" TargetMode="External"/><Relationship Id="rId9"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hyperlink" Target="http://www.connecting-asia.org/"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hyperlink" Target="http://www.giz.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863A728-3C35-4014-8061-5E5E561E88C9}"/>
              </a:ext>
            </a:extLst>
          </p:cNvPr>
          <p:cNvPicPr>
            <a:picLocks noGrp="1" noChangeAspect="1"/>
          </p:cNvPicPr>
          <p:nvPr>
            <p:ph type="pic" sz="quarter" idx="11"/>
          </p:nvPr>
        </p:nvPicPr>
        <p:blipFill>
          <a:blip r:embed="rId3"/>
          <a:srcRect t="20105" b="20105"/>
          <a:stretch>
            <a:fillRect/>
          </a:stretch>
        </p:blipFill>
        <p:spPr>
          <a:xfrm>
            <a:off x="49619" y="46913"/>
            <a:ext cx="8995144" cy="3581724"/>
          </a:xfrm>
        </p:spPr>
      </p:pic>
      <p:sp>
        <p:nvSpPr>
          <p:cNvPr id="6" name="Textplatzhalter 5">
            <a:extLst>
              <a:ext uri="{FF2B5EF4-FFF2-40B4-BE49-F238E27FC236}">
                <a16:creationId xmlns:a16="http://schemas.microsoft.com/office/drawing/2014/main" id="{23F92754-EA38-48C6-AAFC-A6F6730D42C8}"/>
              </a:ext>
            </a:extLst>
          </p:cNvPr>
          <p:cNvSpPr>
            <a:spLocks noGrp="1"/>
          </p:cNvSpPr>
          <p:nvPr>
            <p:ph type="body" sz="quarter" idx="10"/>
          </p:nvPr>
        </p:nvSpPr>
        <p:spPr>
          <a:xfrm>
            <a:off x="329609" y="1045095"/>
            <a:ext cx="8484781" cy="2332946"/>
          </a:xfrm>
          <a:effectLst>
            <a:outerShdw blurRad="50800" dist="38100" dir="2700000" algn="tl" rotWithShape="0">
              <a:prstClr val="black">
                <a:alpha val="40000"/>
              </a:prstClr>
            </a:outerShdw>
          </a:effectLst>
        </p:spPr>
        <p:txBody>
          <a:bodyPr/>
          <a:lstStyle/>
          <a:p>
            <a:r>
              <a:rPr lang="en-GB" sz="2800" b="1" dirty="0">
                <a:solidFill>
                  <a:schemeClr val="bg1"/>
                </a:solidFill>
              </a:rPr>
              <a:t>Support of Regional Economic Cooperation in Asia (SRECA)</a:t>
            </a:r>
          </a:p>
          <a:p>
            <a:r>
              <a:rPr lang="en-US" sz="1800" b="1" dirty="0">
                <a:solidFill>
                  <a:schemeClr val="bg1"/>
                </a:solidFill>
              </a:rPr>
              <a:t>Greater Tumen Initiative (GTI) Online Training Series “Proposal Writing &amp; Project Management” </a:t>
            </a:r>
          </a:p>
          <a:p>
            <a:r>
              <a:rPr lang="en-US" sz="1800" b="1" dirty="0">
                <a:solidFill>
                  <a:schemeClr val="bg1"/>
                </a:solidFill>
              </a:rPr>
              <a:t>Soft Project proposals within GTI and GIZ SRECA Supports</a:t>
            </a:r>
          </a:p>
          <a:p>
            <a:r>
              <a:rPr lang="en-US" sz="1800" b="1" dirty="0">
                <a:solidFill>
                  <a:schemeClr val="bg1"/>
                </a:solidFill>
              </a:rPr>
              <a:t>17 March 2021, Mongolia</a:t>
            </a:r>
          </a:p>
        </p:txBody>
      </p:sp>
    </p:spTree>
    <p:extLst>
      <p:ext uri="{BB962C8B-B14F-4D97-AF65-F5344CB8AC3E}">
        <p14:creationId xmlns:p14="http://schemas.microsoft.com/office/powerpoint/2010/main" val="12235840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42D5-8F03-44EE-82B1-ED71E77143D8}"/>
              </a:ext>
            </a:extLst>
          </p:cNvPr>
          <p:cNvSpPr>
            <a:spLocks noGrp="1"/>
          </p:cNvSpPr>
          <p:nvPr>
            <p:ph type="title"/>
          </p:nvPr>
        </p:nvSpPr>
        <p:spPr>
          <a:xfrm>
            <a:off x="449816" y="213579"/>
            <a:ext cx="8567183" cy="540544"/>
          </a:xfrm>
        </p:spPr>
        <p:txBody>
          <a:bodyPr/>
          <a:lstStyle/>
          <a:p>
            <a:r>
              <a:rPr lang="en-US" b="0" kern="0" dirty="0"/>
              <a:t>Mongolian project proposals to GTI since 2018 and their current status</a:t>
            </a:r>
            <a:endParaRPr lang="de-DE" dirty="0"/>
          </a:p>
        </p:txBody>
      </p:sp>
      <p:sp>
        <p:nvSpPr>
          <p:cNvPr id="4" name="Date Placeholder 3">
            <a:extLst>
              <a:ext uri="{FF2B5EF4-FFF2-40B4-BE49-F238E27FC236}">
                <a16:creationId xmlns:a16="http://schemas.microsoft.com/office/drawing/2014/main" id="{18DCF4DB-9064-4518-AD0E-C23FC05664E9}"/>
              </a:ext>
            </a:extLst>
          </p:cNvPr>
          <p:cNvSpPr>
            <a:spLocks noGrp="1"/>
          </p:cNvSpPr>
          <p:nvPr>
            <p:ph type="dt" sz="half" idx="14"/>
          </p:nvPr>
        </p:nvSpPr>
        <p:spPr/>
        <p:txBody>
          <a:bodyPr/>
          <a:lstStyle/>
          <a:p>
            <a:r>
              <a:rPr lang="en-GB"/>
              <a:t>22 Jan. 2019</a:t>
            </a:r>
            <a:endParaRPr lang="en-GB" dirty="0"/>
          </a:p>
        </p:txBody>
      </p:sp>
      <p:sp>
        <p:nvSpPr>
          <p:cNvPr id="5" name="Slide Number Placeholder 4">
            <a:extLst>
              <a:ext uri="{FF2B5EF4-FFF2-40B4-BE49-F238E27FC236}">
                <a16:creationId xmlns:a16="http://schemas.microsoft.com/office/drawing/2014/main" id="{1C7409C1-C99F-4613-84C5-42892ED1D78E}"/>
              </a:ext>
            </a:extLst>
          </p:cNvPr>
          <p:cNvSpPr>
            <a:spLocks noGrp="1"/>
          </p:cNvSpPr>
          <p:nvPr>
            <p:ph type="sldNum" sz="quarter" idx="16"/>
          </p:nvPr>
        </p:nvSpPr>
        <p:spPr/>
        <p:txBody>
          <a:bodyPr/>
          <a:lstStyle/>
          <a:p>
            <a:r>
              <a:rPr lang="en-GB"/>
              <a:t>Page </a:t>
            </a:r>
            <a:fld id="{3A8B5DB7-81A8-4ED4-916B-6B23CD603687}" type="slidenum">
              <a:rPr lang="en-GB" smtClean="0"/>
              <a:pPr/>
              <a:t>10</a:t>
            </a:fld>
            <a:endParaRPr lang="en-GB" dirty="0"/>
          </a:p>
        </p:txBody>
      </p:sp>
      <p:graphicFrame>
        <p:nvGraphicFramePr>
          <p:cNvPr id="3" name="Table 2">
            <a:extLst>
              <a:ext uri="{FF2B5EF4-FFF2-40B4-BE49-F238E27FC236}">
                <a16:creationId xmlns:a16="http://schemas.microsoft.com/office/drawing/2014/main" id="{74F8C0CD-CAD2-464A-8B14-DA838E98CEE5}"/>
              </a:ext>
            </a:extLst>
          </p:cNvPr>
          <p:cNvGraphicFramePr>
            <a:graphicFrameLocks noGrp="1"/>
          </p:cNvGraphicFramePr>
          <p:nvPr>
            <p:extLst>
              <p:ext uri="{D42A27DB-BD31-4B8C-83A1-F6EECF244321}">
                <p14:modId xmlns:p14="http://schemas.microsoft.com/office/powerpoint/2010/main" val="1862579279"/>
              </p:ext>
            </p:extLst>
          </p:nvPr>
        </p:nvGraphicFramePr>
        <p:xfrm>
          <a:off x="541538" y="1189608"/>
          <a:ext cx="7670308" cy="2346023"/>
        </p:xfrm>
        <a:graphic>
          <a:graphicData uri="http://schemas.openxmlformats.org/drawingml/2006/table">
            <a:tbl>
              <a:tblPr firstRow="1" firstCol="1" bandRow="1">
                <a:tableStyleId>{5C22544A-7EE6-4342-B048-85BDC9FD1C3A}</a:tableStyleId>
              </a:tblPr>
              <a:tblGrid>
                <a:gridCol w="2294383">
                  <a:extLst>
                    <a:ext uri="{9D8B030D-6E8A-4147-A177-3AD203B41FA5}">
                      <a16:colId xmlns:a16="http://schemas.microsoft.com/office/drawing/2014/main" val="3817755125"/>
                    </a:ext>
                  </a:extLst>
                </a:gridCol>
                <a:gridCol w="1105764">
                  <a:extLst>
                    <a:ext uri="{9D8B030D-6E8A-4147-A177-3AD203B41FA5}">
                      <a16:colId xmlns:a16="http://schemas.microsoft.com/office/drawing/2014/main" val="4122055045"/>
                    </a:ext>
                  </a:extLst>
                </a:gridCol>
                <a:gridCol w="737411">
                  <a:extLst>
                    <a:ext uri="{9D8B030D-6E8A-4147-A177-3AD203B41FA5}">
                      <a16:colId xmlns:a16="http://schemas.microsoft.com/office/drawing/2014/main" val="3677201124"/>
                    </a:ext>
                  </a:extLst>
                </a:gridCol>
                <a:gridCol w="894481">
                  <a:extLst>
                    <a:ext uri="{9D8B030D-6E8A-4147-A177-3AD203B41FA5}">
                      <a16:colId xmlns:a16="http://schemas.microsoft.com/office/drawing/2014/main" val="2603410725"/>
                    </a:ext>
                  </a:extLst>
                </a:gridCol>
                <a:gridCol w="1165536">
                  <a:extLst>
                    <a:ext uri="{9D8B030D-6E8A-4147-A177-3AD203B41FA5}">
                      <a16:colId xmlns:a16="http://schemas.microsoft.com/office/drawing/2014/main" val="406479254"/>
                    </a:ext>
                  </a:extLst>
                </a:gridCol>
                <a:gridCol w="1472733">
                  <a:extLst>
                    <a:ext uri="{9D8B030D-6E8A-4147-A177-3AD203B41FA5}">
                      <a16:colId xmlns:a16="http://schemas.microsoft.com/office/drawing/2014/main" val="887929300"/>
                    </a:ext>
                  </a:extLst>
                </a:gridCol>
              </a:tblGrid>
              <a:tr h="471028">
                <a:tc>
                  <a:txBody>
                    <a:bodyPr/>
                    <a:lstStyle/>
                    <a:p>
                      <a:pPr marL="0" marR="0" algn="ctr">
                        <a:lnSpc>
                          <a:spcPct val="107000"/>
                        </a:lnSpc>
                        <a:spcBef>
                          <a:spcPts val="0"/>
                        </a:spcBef>
                        <a:spcAft>
                          <a:spcPts val="0"/>
                        </a:spcAft>
                      </a:pPr>
                      <a:r>
                        <a:rPr lang="de-DE" sz="1200" b="1" dirty="0">
                          <a:effectLst/>
                        </a:rPr>
                        <a:t>Project Name</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rPr>
                        <a:t>Sector</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rPr>
                        <a:t>Timeframe</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rPr>
                        <a:t>Key Partners</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rPr>
                        <a:t>Status</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rPr>
                        <a:t>Proposed Party/Note</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extLst>
                  <a:ext uri="{0D108BD9-81ED-4DB2-BD59-A6C34878D82A}">
                    <a16:rowId xmlns:a16="http://schemas.microsoft.com/office/drawing/2014/main" val="4129816509"/>
                  </a:ext>
                </a:extLst>
              </a:tr>
              <a:tr h="704263">
                <a:tc>
                  <a:txBody>
                    <a:bodyPr/>
                    <a:lstStyle/>
                    <a:p>
                      <a:pPr marL="0" marR="0" algn="ctr">
                        <a:lnSpc>
                          <a:spcPct val="107000"/>
                        </a:lnSpc>
                        <a:spcBef>
                          <a:spcPts val="0"/>
                        </a:spcBef>
                        <a:spcAft>
                          <a:spcPts val="0"/>
                        </a:spcAft>
                      </a:pPr>
                      <a:r>
                        <a:rPr lang="en-US" sz="1200" b="1">
                          <a:solidFill>
                            <a:schemeClr val="tx1"/>
                          </a:solidFill>
                          <a:effectLst/>
                        </a:rPr>
                        <a:t>“Youth4Climate-Training&amp;Network of Emerging Climate Leaders in GTI Region</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solidFill>
                            <a:schemeClr val="tx1"/>
                          </a:solidFill>
                          <a:effectLst/>
                        </a:rPr>
                        <a:t>Environment</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solidFill>
                            <a:schemeClr val="tx1"/>
                          </a:solidFill>
                          <a:effectLst/>
                        </a:rPr>
                        <a:t>2019-2020</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solidFill>
                            <a:schemeClr val="tx1"/>
                          </a:solidFill>
                          <a:effectLst/>
                        </a:rPr>
                        <a:t>All members</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solidFill>
                            <a:schemeClr val="tx1"/>
                          </a:solidFill>
                          <a:effectLst/>
                        </a:rPr>
                        <a:t>To be further developed</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dirty="0">
                          <a:solidFill>
                            <a:schemeClr val="tx1"/>
                          </a:solidFill>
                          <a:effectLst/>
                        </a:rPr>
                        <a:t>By MET</a:t>
                      </a:r>
                      <a:endParaRPr lang="de-D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extLst>
                  <a:ext uri="{0D108BD9-81ED-4DB2-BD59-A6C34878D82A}">
                    <a16:rowId xmlns:a16="http://schemas.microsoft.com/office/drawing/2014/main" val="2733830070"/>
                  </a:ext>
                </a:extLst>
              </a:tr>
              <a:tr h="1170732">
                <a:tc>
                  <a:txBody>
                    <a:bodyPr/>
                    <a:lstStyle/>
                    <a:p>
                      <a:pPr marL="0" marR="0" algn="ctr">
                        <a:lnSpc>
                          <a:spcPct val="107000"/>
                        </a:lnSpc>
                        <a:spcBef>
                          <a:spcPts val="0"/>
                        </a:spcBef>
                        <a:spcAft>
                          <a:spcPts val="0"/>
                        </a:spcAft>
                      </a:pPr>
                      <a:r>
                        <a:rPr lang="en-US" sz="1200" b="1" dirty="0">
                          <a:solidFill>
                            <a:schemeClr val="tx1"/>
                          </a:solidFill>
                          <a:effectLst/>
                        </a:rPr>
                        <a:t>A Regional Consultative Meeting To Promote Trade Facilitation Of Agricultural Products In The Greater Tumen Region </a:t>
                      </a:r>
                      <a:endParaRPr lang="de-D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solidFill>
                            <a:schemeClr val="tx1"/>
                          </a:solidFill>
                          <a:effectLst/>
                        </a:rPr>
                        <a:t>Agriculture</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solidFill>
                            <a:schemeClr val="tx1"/>
                          </a:solidFill>
                          <a:effectLst/>
                        </a:rPr>
                        <a:t>2019-2020</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solidFill>
                            <a:schemeClr val="tx1"/>
                          </a:solidFill>
                          <a:effectLst/>
                        </a:rPr>
                        <a:t>Mongolia and other members</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solidFill>
                            <a:schemeClr val="tx1"/>
                          </a:solidFill>
                          <a:effectLst/>
                        </a:rPr>
                        <a:t>Not Approved</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dirty="0">
                          <a:solidFill>
                            <a:schemeClr val="tx1"/>
                          </a:solidFill>
                          <a:effectLst/>
                        </a:rPr>
                        <a:t>By MOFALI</a:t>
                      </a:r>
                      <a:endParaRPr lang="de-D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extLst>
                  <a:ext uri="{0D108BD9-81ED-4DB2-BD59-A6C34878D82A}">
                    <a16:rowId xmlns:a16="http://schemas.microsoft.com/office/drawing/2014/main" val="2936659089"/>
                  </a:ext>
                </a:extLst>
              </a:tr>
            </a:tbl>
          </a:graphicData>
        </a:graphic>
      </p:graphicFrame>
    </p:spTree>
    <p:extLst>
      <p:ext uri="{BB962C8B-B14F-4D97-AF65-F5344CB8AC3E}">
        <p14:creationId xmlns:p14="http://schemas.microsoft.com/office/powerpoint/2010/main" val="33152865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E862-13DD-4462-8641-AD372945D2F3}"/>
              </a:ext>
            </a:extLst>
          </p:cNvPr>
          <p:cNvSpPr>
            <a:spLocks noGrp="1"/>
          </p:cNvSpPr>
          <p:nvPr>
            <p:ph type="title"/>
          </p:nvPr>
        </p:nvSpPr>
        <p:spPr/>
        <p:txBody>
          <a:bodyPr/>
          <a:lstStyle/>
          <a:p>
            <a:r>
              <a:rPr lang="en-US" b="0" kern="0" dirty="0"/>
              <a:t>Mongolian project proposals to GTI since 2018 and their current status</a:t>
            </a:r>
            <a:endParaRPr lang="de-DE" dirty="0"/>
          </a:p>
        </p:txBody>
      </p:sp>
      <p:sp>
        <p:nvSpPr>
          <p:cNvPr id="4" name="Date Placeholder 3">
            <a:extLst>
              <a:ext uri="{FF2B5EF4-FFF2-40B4-BE49-F238E27FC236}">
                <a16:creationId xmlns:a16="http://schemas.microsoft.com/office/drawing/2014/main" id="{B1CF2851-E894-40F0-B23B-A4070018DF53}"/>
              </a:ext>
            </a:extLst>
          </p:cNvPr>
          <p:cNvSpPr>
            <a:spLocks noGrp="1"/>
          </p:cNvSpPr>
          <p:nvPr>
            <p:ph type="dt" sz="half" idx="14"/>
          </p:nvPr>
        </p:nvSpPr>
        <p:spPr/>
        <p:txBody>
          <a:bodyPr/>
          <a:lstStyle/>
          <a:p>
            <a:r>
              <a:rPr lang="en-GB"/>
              <a:t>22 Jan. 2019</a:t>
            </a:r>
            <a:endParaRPr lang="en-GB" dirty="0"/>
          </a:p>
        </p:txBody>
      </p:sp>
      <p:sp>
        <p:nvSpPr>
          <p:cNvPr id="5" name="Slide Number Placeholder 4">
            <a:extLst>
              <a:ext uri="{FF2B5EF4-FFF2-40B4-BE49-F238E27FC236}">
                <a16:creationId xmlns:a16="http://schemas.microsoft.com/office/drawing/2014/main" id="{BEA371B7-E428-494A-BF68-B1B140AC4068}"/>
              </a:ext>
            </a:extLst>
          </p:cNvPr>
          <p:cNvSpPr>
            <a:spLocks noGrp="1"/>
          </p:cNvSpPr>
          <p:nvPr>
            <p:ph type="sldNum" sz="quarter" idx="16"/>
          </p:nvPr>
        </p:nvSpPr>
        <p:spPr/>
        <p:txBody>
          <a:bodyPr/>
          <a:lstStyle/>
          <a:p>
            <a:r>
              <a:rPr lang="en-GB"/>
              <a:t>Page </a:t>
            </a:r>
            <a:fld id="{3A8B5DB7-81A8-4ED4-916B-6B23CD603687}" type="slidenum">
              <a:rPr lang="en-GB" smtClean="0"/>
              <a:pPr/>
              <a:t>11</a:t>
            </a:fld>
            <a:endParaRPr lang="en-GB" dirty="0"/>
          </a:p>
        </p:txBody>
      </p:sp>
      <p:graphicFrame>
        <p:nvGraphicFramePr>
          <p:cNvPr id="6" name="Table 5">
            <a:extLst>
              <a:ext uri="{FF2B5EF4-FFF2-40B4-BE49-F238E27FC236}">
                <a16:creationId xmlns:a16="http://schemas.microsoft.com/office/drawing/2014/main" id="{8C3C000B-9969-43B9-9B65-5C6DF3290A78}"/>
              </a:ext>
            </a:extLst>
          </p:cNvPr>
          <p:cNvGraphicFramePr>
            <a:graphicFrameLocks noGrp="1"/>
          </p:cNvGraphicFramePr>
          <p:nvPr>
            <p:extLst>
              <p:ext uri="{D42A27DB-BD31-4B8C-83A1-F6EECF244321}">
                <p14:modId xmlns:p14="http://schemas.microsoft.com/office/powerpoint/2010/main" val="3734687984"/>
              </p:ext>
            </p:extLst>
          </p:nvPr>
        </p:nvGraphicFramePr>
        <p:xfrm>
          <a:off x="449816" y="1225118"/>
          <a:ext cx="7824173" cy="2699736"/>
        </p:xfrm>
        <a:graphic>
          <a:graphicData uri="http://schemas.openxmlformats.org/drawingml/2006/table">
            <a:tbl>
              <a:tblPr firstRow="1" firstCol="1" bandRow="1">
                <a:tableStyleId>{5C22544A-7EE6-4342-B048-85BDC9FD1C3A}</a:tableStyleId>
              </a:tblPr>
              <a:tblGrid>
                <a:gridCol w="2326974">
                  <a:extLst>
                    <a:ext uri="{9D8B030D-6E8A-4147-A177-3AD203B41FA5}">
                      <a16:colId xmlns:a16="http://schemas.microsoft.com/office/drawing/2014/main" val="3817755125"/>
                    </a:ext>
                  </a:extLst>
                </a:gridCol>
                <a:gridCol w="954103">
                  <a:extLst>
                    <a:ext uri="{9D8B030D-6E8A-4147-A177-3AD203B41FA5}">
                      <a16:colId xmlns:a16="http://schemas.microsoft.com/office/drawing/2014/main" val="4122055045"/>
                    </a:ext>
                  </a:extLst>
                </a:gridCol>
                <a:gridCol w="914104">
                  <a:extLst>
                    <a:ext uri="{9D8B030D-6E8A-4147-A177-3AD203B41FA5}">
                      <a16:colId xmlns:a16="http://schemas.microsoft.com/office/drawing/2014/main" val="3677201124"/>
                    </a:ext>
                  </a:extLst>
                </a:gridCol>
                <a:gridCol w="804411">
                  <a:extLst>
                    <a:ext uri="{9D8B030D-6E8A-4147-A177-3AD203B41FA5}">
                      <a16:colId xmlns:a16="http://schemas.microsoft.com/office/drawing/2014/main" val="2603410725"/>
                    </a:ext>
                  </a:extLst>
                </a:gridCol>
                <a:gridCol w="886681">
                  <a:extLst>
                    <a:ext uri="{9D8B030D-6E8A-4147-A177-3AD203B41FA5}">
                      <a16:colId xmlns:a16="http://schemas.microsoft.com/office/drawing/2014/main" val="406479254"/>
                    </a:ext>
                  </a:extLst>
                </a:gridCol>
                <a:gridCol w="1937900">
                  <a:extLst>
                    <a:ext uri="{9D8B030D-6E8A-4147-A177-3AD203B41FA5}">
                      <a16:colId xmlns:a16="http://schemas.microsoft.com/office/drawing/2014/main" val="887929300"/>
                    </a:ext>
                  </a:extLst>
                </a:gridCol>
              </a:tblGrid>
              <a:tr h="447620">
                <a:tc>
                  <a:txBody>
                    <a:bodyPr/>
                    <a:lstStyle/>
                    <a:p>
                      <a:pPr marL="0" marR="0" algn="ctr">
                        <a:lnSpc>
                          <a:spcPct val="107000"/>
                        </a:lnSpc>
                        <a:spcBef>
                          <a:spcPts val="0"/>
                        </a:spcBef>
                        <a:spcAft>
                          <a:spcPts val="0"/>
                        </a:spcAft>
                      </a:pPr>
                      <a:r>
                        <a:rPr lang="de-DE" sz="1200" b="1">
                          <a:effectLst/>
                          <a:latin typeface="+mj-lt"/>
                        </a:rPr>
                        <a:t>Project Name</a:t>
                      </a:r>
                      <a:endParaRPr lang="de-DE" sz="1200" b="1">
                        <a:effectLst/>
                        <a:latin typeface="+mj-lt"/>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latin typeface="+mj-lt"/>
                        </a:rPr>
                        <a:t>Sector</a:t>
                      </a:r>
                      <a:endParaRPr lang="de-DE" sz="1200" b="1">
                        <a:effectLst/>
                        <a:latin typeface="+mj-lt"/>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latin typeface="+mj-lt"/>
                        </a:rPr>
                        <a:t>Timeframe</a:t>
                      </a:r>
                      <a:endParaRPr lang="de-DE" sz="1200" b="1">
                        <a:effectLst/>
                        <a:latin typeface="+mj-lt"/>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latin typeface="+mj-lt"/>
                        </a:rPr>
                        <a:t>Key Partners</a:t>
                      </a:r>
                      <a:endParaRPr lang="de-DE" sz="1200" b="1">
                        <a:effectLst/>
                        <a:latin typeface="+mj-lt"/>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latin typeface="+mj-lt"/>
                        </a:rPr>
                        <a:t>Status</a:t>
                      </a:r>
                      <a:endParaRPr lang="de-DE" sz="1200" b="1">
                        <a:effectLst/>
                        <a:latin typeface="+mj-lt"/>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latin typeface="+mj-lt"/>
                        </a:rPr>
                        <a:t>Proposed Party/Note</a:t>
                      </a:r>
                      <a:endParaRPr lang="de-DE" sz="1200" b="1">
                        <a:effectLst/>
                        <a:latin typeface="+mj-lt"/>
                        <a:ea typeface="Calibri" panose="020F0502020204030204" pitchFamily="34" charset="0"/>
                        <a:cs typeface="Times New Roman" panose="02020603050405020304" pitchFamily="18" charset="0"/>
                      </a:endParaRPr>
                    </a:p>
                  </a:txBody>
                  <a:tcPr marL="6834" marR="6834" marT="6834" marB="6834" anchor="ctr"/>
                </a:tc>
                <a:extLst>
                  <a:ext uri="{0D108BD9-81ED-4DB2-BD59-A6C34878D82A}">
                    <a16:rowId xmlns:a16="http://schemas.microsoft.com/office/drawing/2014/main" val="4129816509"/>
                  </a:ext>
                </a:extLst>
              </a:tr>
              <a:tr h="1126058">
                <a:tc>
                  <a:txBody>
                    <a:bodyPr/>
                    <a:lstStyle/>
                    <a:p>
                      <a:pPr marL="0" marR="0" algn="ctr">
                        <a:lnSpc>
                          <a:spcPct val="107000"/>
                        </a:lnSpc>
                        <a:spcBef>
                          <a:spcPts val="0"/>
                        </a:spcBef>
                        <a:spcAft>
                          <a:spcPts val="0"/>
                        </a:spcAft>
                      </a:pPr>
                      <a:r>
                        <a:rPr lang="en-US" sz="1200" b="1">
                          <a:solidFill>
                            <a:srgbClr val="000000"/>
                          </a:solidFill>
                          <a:effectLst/>
                          <a:latin typeface="+mj-lt"/>
                          <a:ea typeface="Times New Roman" panose="02020603050405020304" pitchFamily="18" charset="0"/>
                          <a:cs typeface="Times New Roman" panose="02020603050405020304" pitchFamily="18" charset="0"/>
                        </a:rPr>
                        <a:t>Promotion of SMEs’ Production by Enhancing the Implementation of Inward and Outward Processing Procedures </a:t>
                      </a:r>
                      <a:endParaRPr lang="de-DE" sz="1200" b="1">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j-lt"/>
                          <a:ea typeface="Times New Roman" panose="02020603050405020304" pitchFamily="18" charset="0"/>
                          <a:cs typeface="Times New Roman" panose="02020603050405020304" pitchFamily="18" charset="0"/>
                        </a:rPr>
                        <a:t>Customs Sub Committee</a:t>
                      </a:r>
                      <a:endParaRPr lang="de-DE" sz="1200" b="1">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j-lt"/>
                          <a:ea typeface="Times New Roman" panose="02020603050405020304" pitchFamily="18" charset="0"/>
                          <a:cs typeface="Times New Roman" panose="02020603050405020304" pitchFamily="18" charset="0"/>
                        </a:rPr>
                        <a:t>2020-2021</a:t>
                      </a:r>
                      <a:endParaRPr lang="de-DE" sz="1200" b="1">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j-lt"/>
                          <a:ea typeface="Times New Roman" panose="02020603050405020304" pitchFamily="18" charset="0"/>
                          <a:cs typeface="Times New Roman" panose="02020603050405020304" pitchFamily="18" charset="0"/>
                        </a:rPr>
                        <a:t>ROK and other members</a:t>
                      </a:r>
                      <a:endParaRPr lang="de-DE" sz="1200" b="1">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dirty="0" err="1">
                          <a:solidFill>
                            <a:srgbClr val="000000"/>
                          </a:solidFill>
                          <a:effectLst/>
                          <a:latin typeface="+mj-lt"/>
                          <a:ea typeface="Times New Roman" panose="02020603050405020304" pitchFamily="18" charset="0"/>
                          <a:cs typeface="Times New Roman" panose="02020603050405020304" pitchFamily="18" charset="0"/>
                        </a:rPr>
                        <a:t>Approved</a:t>
                      </a:r>
                      <a:r>
                        <a:rPr lang="de-DE" sz="1200" b="1" dirty="0">
                          <a:solidFill>
                            <a:srgbClr val="000000"/>
                          </a:solidFill>
                          <a:effectLst/>
                          <a:latin typeface="+mj-lt"/>
                          <a:ea typeface="Times New Roman" panose="02020603050405020304" pitchFamily="18" charset="0"/>
                          <a:cs typeface="Times New Roman" panose="02020603050405020304" pitchFamily="18" charset="0"/>
                        </a:rPr>
                        <a:t> </a:t>
                      </a:r>
                      <a:r>
                        <a:rPr lang="de-DE" sz="1200" b="1" dirty="0" err="1">
                          <a:solidFill>
                            <a:srgbClr val="000000"/>
                          </a:solidFill>
                          <a:effectLst/>
                          <a:latin typeface="+mj-lt"/>
                          <a:ea typeface="Times New Roman" panose="02020603050405020304" pitchFamily="18" charset="0"/>
                          <a:cs typeface="Times New Roman" panose="02020603050405020304" pitchFamily="18" charset="0"/>
                        </a:rPr>
                        <a:t>by</a:t>
                      </a:r>
                      <a:r>
                        <a:rPr lang="de-DE" sz="1200" b="1" dirty="0">
                          <a:solidFill>
                            <a:srgbClr val="000000"/>
                          </a:solidFill>
                          <a:effectLst/>
                          <a:latin typeface="+mj-lt"/>
                          <a:ea typeface="Times New Roman" panose="02020603050405020304" pitchFamily="18" charset="0"/>
                          <a:cs typeface="Times New Roman" panose="02020603050405020304" pitchFamily="18" charset="0"/>
                        </a:rPr>
                        <a:t> NCs and CC 2019</a:t>
                      </a:r>
                      <a:endParaRPr lang="de-DE" sz="1200" b="1" dirty="0">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b="1">
                          <a:solidFill>
                            <a:srgbClr val="000000"/>
                          </a:solidFill>
                          <a:effectLst/>
                          <a:latin typeface="+mj-lt"/>
                          <a:ea typeface="Times New Roman" panose="02020603050405020304" pitchFamily="18" charset="0"/>
                          <a:cs typeface="Times New Roman" panose="02020603050405020304" pitchFamily="18" charset="0"/>
                        </a:rPr>
                        <a:t>By Mongolian Customs General Administration</a:t>
                      </a:r>
                      <a:br>
                        <a:rPr lang="en-US" sz="1200" b="1">
                          <a:solidFill>
                            <a:srgbClr val="000000"/>
                          </a:solidFill>
                          <a:effectLst/>
                          <a:latin typeface="+mj-lt"/>
                          <a:ea typeface="Times New Roman" panose="02020603050405020304" pitchFamily="18" charset="0"/>
                          <a:cs typeface="Times New Roman" panose="02020603050405020304" pitchFamily="18" charset="0"/>
                        </a:rPr>
                      </a:br>
                      <a:r>
                        <a:rPr lang="en-US" sz="1200" b="1">
                          <a:solidFill>
                            <a:srgbClr val="000000"/>
                          </a:solidFill>
                          <a:effectLst/>
                          <a:latin typeface="+mj-lt"/>
                          <a:ea typeface="Times New Roman" panose="02020603050405020304" pitchFamily="18" charset="0"/>
                          <a:cs typeface="Times New Roman" panose="02020603050405020304" pitchFamily="18" charset="0"/>
                        </a:rPr>
                        <a:t>postponed due to COVID-19</a:t>
                      </a:r>
                      <a:endParaRPr lang="de-DE" sz="1200" b="1">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33830070"/>
                  </a:ext>
                </a:extLst>
              </a:tr>
              <a:tr h="1126058">
                <a:tc>
                  <a:txBody>
                    <a:bodyPr/>
                    <a:lstStyle/>
                    <a:p>
                      <a:pPr marL="0" marR="0" algn="ctr">
                        <a:lnSpc>
                          <a:spcPct val="107000"/>
                        </a:lnSpc>
                        <a:spcBef>
                          <a:spcPts val="0"/>
                        </a:spcBef>
                        <a:spcAft>
                          <a:spcPts val="0"/>
                        </a:spcAft>
                      </a:pPr>
                      <a:r>
                        <a:rPr lang="en-US" sz="1200" b="1">
                          <a:solidFill>
                            <a:srgbClr val="000000"/>
                          </a:solidFill>
                          <a:effectLst/>
                          <a:latin typeface="+mj-lt"/>
                          <a:ea typeface="Times New Roman" panose="02020603050405020304" pitchFamily="18" charset="0"/>
                          <a:cs typeface="Times New Roman" panose="02020603050405020304" pitchFamily="18" charset="0"/>
                        </a:rPr>
                        <a:t>Capacity Building on Organic Agroindustry in Asia</a:t>
                      </a:r>
                      <a:endParaRPr lang="de-DE" sz="1200" b="1">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j-lt"/>
                          <a:ea typeface="Times New Roman" panose="02020603050405020304" pitchFamily="18" charset="0"/>
                          <a:cs typeface="Times New Roman" panose="02020603050405020304" pitchFamily="18" charset="0"/>
                        </a:rPr>
                        <a:t>Agriculture</a:t>
                      </a:r>
                      <a:endParaRPr lang="de-DE" sz="1200" b="1">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j-lt"/>
                          <a:ea typeface="Times New Roman" panose="02020603050405020304" pitchFamily="18" charset="0"/>
                          <a:cs typeface="Times New Roman" panose="02020603050405020304" pitchFamily="18" charset="0"/>
                        </a:rPr>
                        <a:t>2021-</a:t>
                      </a:r>
                      <a:endParaRPr lang="de-DE" sz="1200" b="1">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j-lt"/>
                          <a:ea typeface="Times New Roman" panose="02020603050405020304" pitchFamily="18" charset="0"/>
                          <a:cs typeface="Times New Roman" panose="02020603050405020304" pitchFamily="18" charset="0"/>
                        </a:rPr>
                        <a:t>All members</a:t>
                      </a:r>
                      <a:endParaRPr lang="de-DE" sz="1200" b="1">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b="1">
                          <a:solidFill>
                            <a:srgbClr val="000000"/>
                          </a:solidFill>
                          <a:effectLst/>
                          <a:latin typeface="+mj-lt"/>
                          <a:ea typeface="Times New Roman" panose="02020603050405020304" pitchFamily="18" charset="0"/>
                          <a:cs typeface="Times New Roman" panose="02020603050405020304" pitchFamily="18" charset="0"/>
                        </a:rPr>
                        <a:t>To be further developed (concept for now)</a:t>
                      </a:r>
                      <a:endParaRPr lang="de-DE" sz="1200" b="1">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dirty="0">
                          <a:solidFill>
                            <a:srgbClr val="000000"/>
                          </a:solidFill>
                          <a:effectLst/>
                          <a:latin typeface="+mj-lt"/>
                          <a:ea typeface="Times New Roman" panose="02020603050405020304" pitchFamily="18" charset="0"/>
                          <a:cs typeface="Times New Roman" panose="02020603050405020304" pitchFamily="18" charset="0"/>
                        </a:rPr>
                        <a:t>By MOFALI</a:t>
                      </a:r>
                      <a:endParaRPr lang="de-DE" sz="1200" b="1" dirty="0">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36659089"/>
                  </a:ext>
                </a:extLst>
              </a:tr>
            </a:tbl>
          </a:graphicData>
        </a:graphic>
      </p:graphicFrame>
    </p:spTree>
    <p:extLst>
      <p:ext uri="{BB962C8B-B14F-4D97-AF65-F5344CB8AC3E}">
        <p14:creationId xmlns:p14="http://schemas.microsoft.com/office/powerpoint/2010/main" val="41331868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8C17-1ED7-4D33-9D59-59DA9F589B28}"/>
              </a:ext>
            </a:extLst>
          </p:cNvPr>
          <p:cNvSpPr>
            <a:spLocks noGrp="1"/>
          </p:cNvSpPr>
          <p:nvPr>
            <p:ph type="title"/>
          </p:nvPr>
        </p:nvSpPr>
        <p:spPr/>
        <p:txBody>
          <a:bodyPr/>
          <a:lstStyle/>
          <a:p>
            <a:r>
              <a:rPr lang="en-US" b="0" kern="0" dirty="0"/>
              <a:t>Mongolian project proposals to GTI since 2018 and their current status</a:t>
            </a:r>
            <a:endParaRPr lang="de-DE" dirty="0"/>
          </a:p>
        </p:txBody>
      </p:sp>
      <p:sp>
        <p:nvSpPr>
          <p:cNvPr id="4" name="Date Placeholder 3">
            <a:extLst>
              <a:ext uri="{FF2B5EF4-FFF2-40B4-BE49-F238E27FC236}">
                <a16:creationId xmlns:a16="http://schemas.microsoft.com/office/drawing/2014/main" id="{85C030A7-09D7-4397-BFAB-4FF251D4CAA0}"/>
              </a:ext>
            </a:extLst>
          </p:cNvPr>
          <p:cNvSpPr>
            <a:spLocks noGrp="1"/>
          </p:cNvSpPr>
          <p:nvPr>
            <p:ph type="dt" sz="half" idx="14"/>
          </p:nvPr>
        </p:nvSpPr>
        <p:spPr/>
        <p:txBody>
          <a:bodyPr/>
          <a:lstStyle/>
          <a:p>
            <a:r>
              <a:rPr lang="en-GB"/>
              <a:t>22 Jan. 2019</a:t>
            </a:r>
            <a:endParaRPr lang="en-GB" dirty="0"/>
          </a:p>
        </p:txBody>
      </p:sp>
      <p:sp>
        <p:nvSpPr>
          <p:cNvPr id="5" name="Slide Number Placeholder 4">
            <a:extLst>
              <a:ext uri="{FF2B5EF4-FFF2-40B4-BE49-F238E27FC236}">
                <a16:creationId xmlns:a16="http://schemas.microsoft.com/office/drawing/2014/main" id="{77568F45-7AA0-4CC8-B398-C1DE57FFA066}"/>
              </a:ext>
            </a:extLst>
          </p:cNvPr>
          <p:cNvSpPr>
            <a:spLocks noGrp="1"/>
          </p:cNvSpPr>
          <p:nvPr>
            <p:ph type="sldNum" sz="quarter" idx="16"/>
          </p:nvPr>
        </p:nvSpPr>
        <p:spPr/>
        <p:txBody>
          <a:bodyPr/>
          <a:lstStyle/>
          <a:p>
            <a:r>
              <a:rPr lang="en-GB"/>
              <a:t>Page </a:t>
            </a:r>
            <a:fld id="{3A8B5DB7-81A8-4ED4-916B-6B23CD603687}" type="slidenum">
              <a:rPr lang="en-GB" smtClean="0"/>
              <a:pPr/>
              <a:t>12</a:t>
            </a:fld>
            <a:endParaRPr lang="en-GB" dirty="0"/>
          </a:p>
        </p:txBody>
      </p:sp>
      <p:graphicFrame>
        <p:nvGraphicFramePr>
          <p:cNvPr id="9" name="Table 8">
            <a:extLst>
              <a:ext uri="{FF2B5EF4-FFF2-40B4-BE49-F238E27FC236}">
                <a16:creationId xmlns:a16="http://schemas.microsoft.com/office/drawing/2014/main" id="{E9F8581D-D7E8-4804-A604-7D7C8F0257CD}"/>
              </a:ext>
            </a:extLst>
          </p:cNvPr>
          <p:cNvGraphicFramePr>
            <a:graphicFrameLocks noGrp="1"/>
          </p:cNvGraphicFramePr>
          <p:nvPr>
            <p:extLst>
              <p:ext uri="{D42A27DB-BD31-4B8C-83A1-F6EECF244321}">
                <p14:modId xmlns:p14="http://schemas.microsoft.com/office/powerpoint/2010/main" val="3719561924"/>
              </p:ext>
            </p:extLst>
          </p:nvPr>
        </p:nvGraphicFramePr>
        <p:xfrm>
          <a:off x="606442" y="990187"/>
          <a:ext cx="8262349" cy="3519669"/>
        </p:xfrm>
        <a:graphic>
          <a:graphicData uri="http://schemas.openxmlformats.org/drawingml/2006/table">
            <a:tbl>
              <a:tblPr firstRow="1" firstCol="1" bandRow="1">
                <a:tableStyleId>{5C22544A-7EE6-4342-B048-85BDC9FD1C3A}</a:tableStyleId>
              </a:tblPr>
              <a:tblGrid>
                <a:gridCol w="2476253">
                  <a:extLst>
                    <a:ext uri="{9D8B030D-6E8A-4147-A177-3AD203B41FA5}">
                      <a16:colId xmlns:a16="http://schemas.microsoft.com/office/drawing/2014/main" val="3817755125"/>
                    </a:ext>
                  </a:extLst>
                </a:gridCol>
                <a:gridCol w="1320629">
                  <a:extLst>
                    <a:ext uri="{9D8B030D-6E8A-4147-A177-3AD203B41FA5}">
                      <a16:colId xmlns:a16="http://schemas.microsoft.com/office/drawing/2014/main" val="4122055045"/>
                    </a:ext>
                  </a:extLst>
                </a:gridCol>
                <a:gridCol w="815212">
                  <a:extLst>
                    <a:ext uri="{9D8B030D-6E8A-4147-A177-3AD203B41FA5}">
                      <a16:colId xmlns:a16="http://schemas.microsoft.com/office/drawing/2014/main" val="3677201124"/>
                    </a:ext>
                  </a:extLst>
                </a:gridCol>
                <a:gridCol w="787981">
                  <a:extLst>
                    <a:ext uri="{9D8B030D-6E8A-4147-A177-3AD203B41FA5}">
                      <a16:colId xmlns:a16="http://schemas.microsoft.com/office/drawing/2014/main" val="2603410725"/>
                    </a:ext>
                  </a:extLst>
                </a:gridCol>
                <a:gridCol w="784900">
                  <a:extLst>
                    <a:ext uri="{9D8B030D-6E8A-4147-A177-3AD203B41FA5}">
                      <a16:colId xmlns:a16="http://schemas.microsoft.com/office/drawing/2014/main" val="406479254"/>
                    </a:ext>
                  </a:extLst>
                </a:gridCol>
                <a:gridCol w="2077374">
                  <a:extLst>
                    <a:ext uri="{9D8B030D-6E8A-4147-A177-3AD203B41FA5}">
                      <a16:colId xmlns:a16="http://schemas.microsoft.com/office/drawing/2014/main" val="887929300"/>
                    </a:ext>
                  </a:extLst>
                </a:gridCol>
              </a:tblGrid>
              <a:tr h="468733">
                <a:tc>
                  <a:txBody>
                    <a:bodyPr/>
                    <a:lstStyle/>
                    <a:p>
                      <a:pPr marL="0" marR="0" algn="ctr">
                        <a:lnSpc>
                          <a:spcPct val="107000"/>
                        </a:lnSpc>
                        <a:spcBef>
                          <a:spcPts val="0"/>
                        </a:spcBef>
                        <a:spcAft>
                          <a:spcPts val="0"/>
                        </a:spcAft>
                      </a:pPr>
                      <a:r>
                        <a:rPr lang="de-DE" sz="1200" b="1" dirty="0">
                          <a:effectLst/>
                        </a:rPr>
                        <a:t>Project Name</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rPr>
                        <a:t>Sector</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rPr>
                        <a:t>Timeframe</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rPr>
                        <a:t>Key Partners</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rPr>
                        <a:t>Status</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tc>
                  <a:txBody>
                    <a:bodyPr/>
                    <a:lstStyle/>
                    <a:p>
                      <a:pPr marL="0" marR="0" algn="ctr">
                        <a:lnSpc>
                          <a:spcPct val="107000"/>
                        </a:lnSpc>
                        <a:spcBef>
                          <a:spcPts val="0"/>
                        </a:spcBef>
                        <a:spcAft>
                          <a:spcPts val="0"/>
                        </a:spcAft>
                      </a:pPr>
                      <a:r>
                        <a:rPr lang="de-DE" sz="1200" b="1">
                          <a:effectLst/>
                        </a:rPr>
                        <a:t>Proposed Party/Note</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6834" marR="6834" marT="6834" marB="6834" anchor="ctr"/>
                </a:tc>
                <a:extLst>
                  <a:ext uri="{0D108BD9-81ED-4DB2-BD59-A6C34878D82A}">
                    <a16:rowId xmlns:a16="http://schemas.microsoft.com/office/drawing/2014/main" val="4129816509"/>
                  </a:ext>
                </a:extLst>
              </a:tr>
              <a:tr h="707515">
                <a:tc>
                  <a:txBody>
                    <a:bodyPr/>
                    <a:lstStyle/>
                    <a:p>
                      <a:pPr marL="0" marR="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Improving Cross-border </a:t>
                      </a:r>
                      <a:r>
                        <a:rPr lang="en-US" sz="1200" b="1" dirty="0" err="1">
                          <a:solidFill>
                            <a:srgbClr val="000000"/>
                          </a:solidFill>
                          <a:effectLst/>
                          <a:latin typeface="+mn-lt"/>
                          <a:ea typeface="Times New Roman" panose="02020603050405020304" pitchFamily="18" charset="0"/>
                          <a:cs typeface="Times New Roman" panose="02020603050405020304" pitchFamily="18" charset="0"/>
                        </a:rPr>
                        <a:t>Labour</a:t>
                      </a:r>
                      <a:r>
                        <a:rPr lang="en-US" sz="1200" b="1" dirty="0">
                          <a:solidFill>
                            <a:srgbClr val="000000"/>
                          </a:solidFill>
                          <a:effectLst/>
                          <a:latin typeface="+mn-lt"/>
                          <a:ea typeface="Times New Roman" panose="02020603050405020304" pitchFamily="18" charset="0"/>
                          <a:cs typeface="Times New Roman" panose="02020603050405020304" pitchFamily="18" charset="0"/>
                        </a:rPr>
                        <a:t> Movement in the Greater Tumen Region</a:t>
                      </a:r>
                      <a:endParaRPr lang="de-DE" sz="12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dirty="0">
                          <a:solidFill>
                            <a:srgbClr val="000000"/>
                          </a:solidFill>
                          <a:effectLst/>
                          <a:latin typeface="+mn-lt"/>
                          <a:ea typeface="Times New Roman" panose="02020603050405020304" pitchFamily="18" charset="0"/>
                          <a:cs typeface="Times New Roman" panose="02020603050405020304" pitchFamily="18" charset="0"/>
                        </a:rPr>
                        <a:t>LCC</a:t>
                      </a:r>
                      <a:endParaRPr lang="de-DE" sz="12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n-lt"/>
                          <a:ea typeface="Times New Roman" panose="02020603050405020304" pitchFamily="18" charset="0"/>
                          <a:cs typeface="Times New Roman" panose="02020603050405020304" pitchFamily="18" charset="0"/>
                        </a:rPr>
                        <a:t>2021-2022</a:t>
                      </a:r>
                      <a:endParaRPr lang="de-DE" sz="1200" b="1">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n-lt"/>
                          <a:ea typeface="Times New Roman" panose="02020603050405020304" pitchFamily="18" charset="0"/>
                          <a:cs typeface="Times New Roman" panose="02020603050405020304" pitchFamily="18" charset="0"/>
                        </a:rPr>
                        <a:t>All members</a:t>
                      </a:r>
                      <a:endParaRPr lang="de-DE" sz="1200" b="1">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n-lt"/>
                          <a:ea typeface="Times New Roman" panose="02020603050405020304" pitchFamily="18" charset="0"/>
                          <a:cs typeface="Times New Roman" panose="02020603050405020304" pitchFamily="18" charset="0"/>
                        </a:rPr>
                        <a:t>Under discussion</a:t>
                      </a:r>
                      <a:endParaRPr lang="de-DE" sz="1200" b="1">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dirty="0">
                          <a:solidFill>
                            <a:srgbClr val="000000"/>
                          </a:solidFill>
                          <a:effectLst/>
                          <a:latin typeface="+mn-lt"/>
                          <a:ea typeface="Times New Roman" panose="02020603050405020304" pitchFamily="18" charset="0"/>
                          <a:cs typeface="Times New Roman" panose="02020603050405020304" pitchFamily="18" charset="0"/>
                        </a:rPr>
                        <a:t>By Dornod</a:t>
                      </a:r>
                      <a:endParaRPr lang="de-DE" sz="1200" b="1" dirty="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33830070"/>
                  </a:ext>
                </a:extLst>
              </a:tr>
              <a:tr h="1635906">
                <a:tc>
                  <a:txBody>
                    <a:bodyPr/>
                    <a:lstStyle/>
                    <a:p>
                      <a:pPr marL="0" marR="0" algn="ctr">
                        <a:lnSpc>
                          <a:spcPct val="107000"/>
                        </a:lnSpc>
                        <a:spcBef>
                          <a:spcPts val="0"/>
                        </a:spcBef>
                        <a:spcAft>
                          <a:spcPts val="0"/>
                        </a:spcAft>
                      </a:pPr>
                      <a:r>
                        <a:rPr lang="en-US" sz="1200" b="1">
                          <a:solidFill>
                            <a:srgbClr val="000000"/>
                          </a:solidFill>
                          <a:effectLst/>
                          <a:latin typeface="+mn-lt"/>
                          <a:ea typeface="Times New Roman" panose="02020603050405020304" pitchFamily="18" charset="0"/>
                          <a:cs typeface="Times New Roman" panose="02020603050405020304" pitchFamily="18" charset="0"/>
                        </a:rPr>
                        <a:t>System dynamic analysis on economic advantages of GTI countries</a:t>
                      </a:r>
                      <a:endParaRPr lang="de-DE" sz="1200" b="1">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dirty="0">
                          <a:solidFill>
                            <a:srgbClr val="000000"/>
                          </a:solidFill>
                          <a:effectLst/>
                          <a:latin typeface="+mn-lt"/>
                          <a:ea typeface="Times New Roman" panose="02020603050405020304" pitchFamily="18" charset="0"/>
                          <a:cs typeface="Times New Roman" panose="02020603050405020304" pitchFamily="18" charset="0"/>
                        </a:rPr>
                        <a:t>RIN</a:t>
                      </a:r>
                      <a:endParaRPr lang="de-DE" sz="12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dirty="0">
                          <a:solidFill>
                            <a:srgbClr val="000000"/>
                          </a:solidFill>
                          <a:effectLst/>
                          <a:latin typeface="+mn-lt"/>
                          <a:ea typeface="Times New Roman" panose="02020603050405020304" pitchFamily="18" charset="0"/>
                          <a:cs typeface="Times New Roman" panose="02020603050405020304" pitchFamily="18" charset="0"/>
                        </a:rPr>
                        <a:t>2021</a:t>
                      </a:r>
                      <a:endParaRPr lang="de-DE" sz="12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dirty="0">
                          <a:solidFill>
                            <a:srgbClr val="000000"/>
                          </a:solidFill>
                          <a:effectLst/>
                          <a:latin typeface="+mn-lt"/>
                          <a:ea typeface="Times New Roman" panose="02020603050405020304" pitchFamily="18" charset="0"/>
                          <a:cs typeface="Times New Roman" panose="02020603050405020304" pitchFamily="18" charset="0"/>
                        </a:rPr>
                        <a:t>All </a:t>
                      </a:r>
                      <a:r>
                        <a:rPr lang="de-DE" sz="1200" b="1" dirty="0" err="1">
                          <a:solidFill>
                            <a:srgbClr val="000000"/>
                          </a:solidFill>
                          <a:effectLst/>
                          <a:latin typeface="+mn-lt"/>
                          <a:ea typeface="Times New Roman" panose="02020603050405020304" pitchFamily="18" charset="0"/>
                          <a:cs typeface="Times New Roman" panose="02020603050405020304" pitchFamily="18" charset="0"/>
                        </a:rPr>
                        <a:t>members</a:t>
                      </a:r>
                      <a:endParaRPr lang="de-DE" sz="12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Under development (merge with other proposal)</a:t>
                      </a:r>
                      <a:endParaRPr lang="de-DE" sz="12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By ISS</a:t>
                      </a:r>
                      <a:br>
                        <a:rPr lang="en-US" sz="1200" b="1" dirty="0">
                          <a:solidFill>
                            <a:srgbClr val="000000"/>
                          </a:solidFill>
                          <a:effectLst/>
                          <a:latin typeface="+mn-lt"/>
                          <a:ea typeface="Times New Roman" panose="02020603050405020304" pitchFamily="18" charset="0"/>
                          <a:cs typeface="Times New Roman" panose="02020603050405020304" pitchFamily="18" charset="0"/>
                        </a:rPr>
                      </a:br>
                      <a:r>
                        <a:rPr lang="en-US" sz="1200" b="1" dirty="0">
                          <a:solidFill>
                            <a:srgbClr val="000000"/>
                          </a:solidFill>
                          <a:effectLst/>
                          <a:latin typeface="+mn-lt"/>
                          <a:ea typeface="Times New Roman" panose="02020603050405020304" pitchFamily="18" charset="0"/>
                          <a:cs typeface="Times New Roman" panose="02020603050405020304" pitchFamily="18" charset="0"/>
                        </a:rPr>
                        <a:t>To be merged with ROK proposal "Joint Research on Enhancing the Regional Cooperation of the Greater Tumen Region (GTR) in Finance Sector"</a:t>
                      </a:r>
                      <a:endParaRPr lang="de-DE" sz="1200" b="1" dirty="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36659089"/>
                  </a:ext>
                </a:extLst>
              </a:tr>
              <a:tr h="707515">
                <a:tc>
                  <a:txBody>
                    <a:bodyPr/>
                    <a:lstStyle/>
                    <a:p>
                      <a:pPr marL="0" marR="0" algn="ctr">
                        <a:lnSpc>
                          <a:spcPct val="107000"/>
                        </a:lnSpc>
                        <a:spcBef>
                          <a:spcPts val="0"/>
                        </a:spcBef>
                        <a:spcAft>
                          <a:spcPts val="0"/>
                        </a:spcAft>
                      </a:pPr>
                      <a:r>
                        <a:rPr lang="en-US" sz="1200" b="1">
                          <a:solidFill>
                            <a:srgbClr val="000000"/>
                          </a:solidFill>
                          <a:effectLst/>
                          <a:latin typeface="+mn-lt"/>
                          <a:ea typeface="Times New Roman" panose="02020603050405020304" pitchFamily="18" charset="0"/>
                          <a:cs typeface="Times New Roman" panose="02020603050405020304" pitchFamily="18" charset="0"/>
                        </a:rPr>
                        <a:t>Study of a new potential railway route in the Great Tumen region</a:t>
                      </a:r>
                      <a:endParaRPr lang="de-DE" sz="1200" b="1">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n-lt"/>
                          <a:ea typeface="Times New Roman" panose="02020603050405020304" pitchFamily="18" charset="0"/>
                          <a:cs typeface="Times New Roman" panose="02020603050405020304" pitchFamily="18" charset="0"/>
                        </a:rPr>
                        <a:t>Transport/logistics</a:t>
                      </a:r>
                      <a:endParaRPr lang="de-DE" sz="1200" b="1">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n-lt"/>
                          <a:ea typeface="Times New Roman" panose="02020603050405020304" pitchFamily="18" charset="0"/>
                          <a:cs typeface="Times New Roman" panose="02020603050405020304" pitchFamily="18" charset="0"/>
                        </a:rPr>
                        <a:t>2021</a:t>
                      </a:r>
                      <a:endParaRPr lang="de-DE" sz="1200" b="1">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n-lt"/>
                          <a:ea typeface="Times New Roman" panose="02020603050405020304" pitchFamily="18" charset="0"/>
                          <a:cs typeface="Times New Roman" panose="02020603050405020304" pitchFamily="18" charset="0"/>
                        </a:rPr>
                        <a:t>All members</a:t>
                      </a:r>
                      <a:endParaRPr lang="de-DE" sz="1200" b="1">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de-DE" sz="1200" b="1">
                          <a:solidFill>
                            <a:srgbClr val="000000"/>
                          </a:solidFill>
                          <a:effectLst/>
                          <a:latin typeface="+mn-lt"/>
                          <a:ea typeface="Times New Roman" panose="02020603050405020304" pitchFamily="18" charset="0"/>
                          <a:cs typeface="Times New Roman" panose="02020603050405020304" pitchFamily="18" charset="0"/>
                        </a:rPr>
                        <a:t>Under discussion</a:t>
                      </a:r>
                      <a:endParaRPr lang="de-DE" sz="1200" b="1">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By Ministry of Road and Transport Development of Mongolia</a:t>
                      </a:r>
                      <a:endParaRPr lang="de-DE" sz="1200" b="1" dirty="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08231004"/>
                  </a:ext>
                </a:extLst>
              </a:tr>
            </a:tbl>
          </a:graphicData>
        </a:graphic>
      </p:graphicFrame>
    </p:spTree>
    <p:extLst>
      <p:ext uri="{BB962C8B-B14F-4D97-AF65-F5344CB8AC3E}">
        <p14:creationId xmlns:p14="http://schemas.microsoft.com/office/powerpoint/2010/main" val="27552589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43BF-77B6-4715-BE80-B2F6BB7FAA53}"/>
              </a:ext>
            </a:extLst>
          </p:cNvPr>
          <p:cNvSpPr>
            <a:spLocks noGrp="1"/>
          </p:cNvSpPr>
          <p:nvPr>
            <p:ph type="title"/>
          </p:nvPr>
        </p:nvSpPr>
        <p:spPr/>
        <p:txBody>
          <a:bodyPr/>
          <a:lstStyle/>
          <a:p>
            <a:r>
              <a:rPr lang="en-US" b="0" kern="0" dirty="0"/>
              <a:t>Challenges of Mongolian project proposals</a:t>
            </a:r>
            <a:endParaRPr lang="de-DE" b="0" dirty="0"/>
          </a:p>
        </p:txBody>
      </p:sp>
      <p:sp>
        <p:nvSpPr>
          <p:cNvPr id="3" name="Text Placeholder 2">
            <a:extLst>
              <a:ext uri="{FF2B5EF4-FFF2-40B4-BE49-F238E27FC236}">
                <a16:creationId xmlns:a16="http://schemas.microsoft.com/office/drawing/2014/main" id="{DE792332-5567-4BAB-AF79-F524966B25A0}"/>
              </a:ext>
            </a:extLst>
          </p:cNvPr>
          <p:cNvSpPr>
            <a:spLocks noGrp="1"/>
          </p:cNvSpPr>
          <p:nvPr>
            <p:ph type="body" sz="quarter" idx="13"/>
          </p:nvPr>
        </p:nvSpPr>
        <p:spPr/>
        <p:txBody>
          <a:bodyPr/>
          <a:lstStyle/>
          <a:p>
            <a:pPr marL="257175" lvl="0" indent="-257175" fontAlgn="base">
              <a:lnSpc>
                <a:spcPct val="100000"/>
              </a:lnSpc>
              <a:spcBef>
                <a:spcPts val="300"/>
              </a:spcBef>
              <a:spcAft>
                <a:spcPts val="600"/>
              </a:spcAft>
              <a:buClr>
                <a:srgbClr val="C80F0F"/>
              </a:buClr>
              <a:buFont typeface="Wingdings" panose="05000000000000000000" pitchFamily="2" charset="2"/>
              <a:buChar char="§"/>
              <a:tabLst>
                <a:tab pos="1643063" algn="l"/>
              </a:tabLst>
            </a:pPr>
            <a:r>
              <a:rPr lang="en-US" sz="1800" kern="0" dirty="0">
                <a:solidFill>
                  <a:srgbClr val="6E6452"/>
                </a:solidFill>
              </a:rPr>
              <a:t>Not specific respectively focused enough</a:t>
            </a:r>
          </a:p>
          <a:p>
            <a:pPr marL="257175" lvl="0" indent="-257175" fontAlgn="base">
              <a:lnSpc>
                <a:spcPct val="100000"/>
              </a:lnSpc>
              <a:spcBef>
                <a:spcPts val="300"/>
              </a:spcBef>
              <a:spcAft>
                <a:spcPts val="600"/>
              </a:spcAft>
              <a:buClr>
                <a:srgbClr val="C80F0F"/>
              </a:buClr>
              <a:buFont typeface="Wingdings" panose="05000000000000000000" pitchFamily="2" charset="2"/>
              <a:buChar char="§"/>
              <a:tabLst>
                <a:tab pos="1643063" algn="l"/>
              </a:tabLst>
            </a:pPr>
            <a:r>
              <a:rPr lang="en-US" sz="1800" kern="0" dirty="0">
                <a:solidFill>
                  <a:srgbClr val="6E6452"/>
                </a:solidFill>
              </a:rPr>
              <a:t>Failing to address concepts regarding issues that all member countries want to solve  </a:t>
            </a:r>
          </a:p>
          <a:p>
            <a:pPr marL="257175" lvl="0" indent="-257175" fontAlgn="base">
              <a:lnSpc>
                <a:spcPct val="100000"/>
              </a:lnSpc>
              <a:spcBef>
                <a:spcPts val="300"/>
              </a:spcBef>
              <a:spcAft>
                <a:spcPts val="600"/>
              </a:spcAft>
              <a:buClr>
                <a:srgbClr val="C80F0F"/>
              </a:buClr>
              <a:buFont typeface="Wingdings" panose="05000000000000000000" pitchFamily="2" charset="2"/>
              <a:buChar char="§"/>
              <a:tabLst>
                <a:tab pos="1643063" algn="l"/>
              </a:tabLst>
            </a:pPr>
            <a:r>
              <a:rPr lang="en-US" sz="1800" kern="0" dirty="0">
                <a:solidFill>
                  <a:srgbClr val="6E6452"/>
                </a:solidFill>
              </a:rPr>
              <a:t>Lacking to highlight joint benefits in the region involving all member countries </a:t>
            </a:r>
          </a:p>
          <a:p>
            <a:pPr marL="257175" lvl="0" indent="-257175" fontAlgn="base">
              <a:lnSpc>
                <a:spcPct val="100000"/>
              </a:lnSpc>
              <a:spcBef>
                <a:spcPts val="300"/>
              </a:spcBef>
              <a:spcAft>
                <a:spcPts val="600"/>
              </a:spcAft>
              <a:buClr>
                <a:srgbClr val="C80F0F"/>
              </a:buClr>
              <a:buFont typeface="Wingdings" panose="05000000000000000000" pitchFamily="2" charset="2"/>
              <a:buChar char="§"/>
              <a:tabLst>
                <a:tab pos="1643063" algn="l"/>
              </a:tabLst>
            </a:pPr>
            <a:r>
              <a:rPr lang="en-US" sz="1800" kern="0" dirty="0">
                <a:solidFill>
                  <a:srgbClr val="6E6452"/>
                </a:solidFill>
              </a:rPr>
              <a:t>Too big in scope (exceeds financing capacity/budget of members)</a:t>
            </a:r>
          </a:p>
          <a:p>
            <a:pPr marL="257175" lvl="0" indent="-257175" fontAlgn="base">
              <a:lnSpc>
                <a:spcPct val="100000"/>
              </a:lnSpc>
              <a:spcBef>
                <a:spcPts val="300"/>
              </a:spcBef>
              <a:spcAft>
                <a:spcPts val="600"/>
              </a:spcAft>
              <a:buClr>
                <a:srgbClr val="C80F0F"/>
              </a:buClr>
              <a:buFont typeface="Wingdings" panose="05000000000000000000" pitchFamily="2" charset="2"/>
              <a:buChar char="§"/>
              <a:tabLst>
                <a:tab pos="1643063" algn="l"/>
              </a:tabLst>
            </a:pPr>
            <a:r>
              <a:rPr lang="en-US" sz="1800" kern="0" dirty="0">
                <a:solidFill>
                  <a:srgbClr val="6E6452"/>
                </a:solidFill>
              </a:rPr>
              <a:t>Do not secure funding resource within Mongolia</a:t>
            </a:r>
          </a:p>
          <a:p>
            <a:pPr lvl="0" fontAlgn="base">
              <a:lnSpc>
                <a:spcPct val="100000"/>
              </a:lnSpc>
              <a:spcBef>
                <a:spcPts val="300"/>
              </a:spcBef>
              <a:spcAft>
                <a:spcPts val="600"/>
              </a:spcAft>
              <a:buClr>
                <a:srgbClr val="C80F0F"/>
              </a:buClr>
              <a:tabLst>
                <a:tab pos="1643063" algn="l"/>
              </a:tabLst>
            </a:pPr>
            <a:endParaRPr lang="de-DE" dirty="0"/>
          </a:p>
        </p:txBody>
      </p:sp>
      <p:sp>
        <p:nvSpPr>
          <p:cNvPr id="4" name="Date Placeholder 3">
            <a:extLst>
              <a:ext uri="{FF2B5EF4-FFF2-40B4-BE49-F238E27FC236}">
                <a16:creationId xmlns:a16="http://schemas.microsoft.com/office/drawing/2014/main" id="{9ECC6F18-166B-4FA8-BB57-0B9CB5BF1982}"/>
              </a:ext>
            </a:extLst>
          </p:cNvPr>
          <p:cNvSpPr>
            <a:spLocks noGrp="1"/>
          </p:cNvSpPr>
          <p:nvPr>
            <p:ph type="dt" sz="half" idx="14"/>
          </p:nvPr>
        </p:nvSpPr>
        <p:spPr/>
        <p:txBody>
          <a:bodyPr/>
          <a:lstStyle/>
          <a:p>
            <a:r>
              <a:rPr lang="en-GB"/>
              <a:t>22 Jan. 2019</a:t>
            </a:r>
            <a:endParaRPr lang="en-GB" dirty="0"/>
          </a:p>
        </p:txBody>
      </p:sp>
      <p:sp>
        <p:nvSpPr>
          <p:cNvPr id="5" name="Slide Number Placeholder 4">
            <a:extLst>
              <a:ext uri="{FF2B5EF4-FFF2-40B4-BE49-F238E27FC236}">
                <a16:creationId xmlns:a16="http://schemas.microsoft.com/office/drawing/2014/main" id="{C64413FF-A064-4C9D-B90B-F81B274B64A6}"/>
              </a:ext>
            </a:extLst>
          </p:cNvPr>
          <p:cNvSpPr>
            <a:spLocks noGrp="1"/>
          </p:cNvSpPr>
          <p:nvPr>
            <p:ph type="sldNum" sz="quarter" idx="16"/>
          </p:nvPr>
        </p:nvSpPr>
        <p:spPr/>
        <p:txBody>
          <a:bodyPr/>
          <a:lstStyle/>
          <a:p>
            <a:r>
              <a:rPr lang="en-GB"/>
              <a:t>Page </a:t>
            </a:r>
            <a:fld id="{3A8B5DB7-81A8-4ED4-916B-6B23CD603687}" type="slidenum">
              <a:rPr lang="en-GB" smtClean="0"/>
              <a:pPr/>
              <a:t>13</a:t>
            </a:fld>
            <a:endParaRPr lang="en-GB" dirty="0"/>
          </a:p>
        </p:txBody>
      </p:sp>
    </p:spTree>
    <p:extLst>
      <p:ext uri="{BB962C8B-B14F-4D97-AF65-F5344CB8AC3E}">
        <p14:creationId xmlns:p14="http://schemas.microsoft.com/office/powerpoint/2010/main" val="23553574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27160-C8A5-4AC4-B28F-227C7D9094D8}"/>
              </a:ext>
            </a:extLst>
          </p:cNvPr>
          <p:cNvSpPr>
            <a:spLocks noGrp="1"/>
          </p:cNvSpPr>
          <p:nvPr>
            <p:ph type="title"/>
          </p:nvPr>
        </p:nvSpPr>
        <p:spPr>
          <a:xfrm>
            <a:off x="699848" y="2266746"/>
            <a:ext cx="7971711" cy="360099"/>
          </a:xfrm>
        </p:spPr>
        <p:txBody>
          <a:bodyPr/>
          <a:lstStyle/>
          <a:p>
            <a:r>
              <a:rPr lang="en-US" dirty="0"/>
              <a:t>SRECA Supports </a:t>
            </a:r>
          </a:p>
        </p:txBody>
      </p:sp>
    </p:spTree>
    <p:extLst>
      <p:ext uri="{BB962C8B-B14F-4D97-AF65-F5344CB8AC3E}">
        <p14:creationId xmlns:p14="http://schemas.microsoft.com/office/powerpoint/2010/main" val="1057918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1CB3B-EE9B-4BD4-805D-1E67C9BAA8BF}"/>
              </a:ext>
            </a:extLst>
          </p:cNvPr>
          <p:cNvSpPr>
            <a:spLocks noGrp="1"/>
          </p:cNvSpPr>
          <p:nvPr>
            <p:ph type="title"/>
          </p:nvPr>
        </p:nvSpPr>
        <p:spPr/>
        <p:txBody>
          <a:bodyPr/>
          <a:lstStyle/>
          <a:p>
            <a:r>
              <a:rPr lang="en-US" dirty="0"/>
              <a:t>SRECA Supports</a:t>
            </a:r>
            <a:endParaRPr lang="de-DE" dirty="0"/>
          </a:p>
        </p:txBody>
      </p:sp>
      <p:sp>
        <p:nvSpPr>
          <p:cNvPr id="3" name="Text Placeholder 2">
            <a:extLst>
              <a:ext uri="{FF2B5EF4-FFF2-40B4-BE49-F238E27FC236}">
                <a16:creationId xmlns:a16="http://schemas.microsoft.com/office/drawing/2014/main" id="{BFFBFAD9-1019-42E1-93D0-FCEC35E14EE1}"/>
              </a:ext>
            </a:extLst>
          </p:cNvPr>
          <p:cNvSpPr>
            <a:spLocks noGrp="1"/>
          </p:cNvSpPr>
          <p:nvPr>
            <p:ph type="body" sz="quarter" idx="13"/>
          </p:nvPr>
        </p:nvSpPr>
        <p:spPr/>
        <p:txBody>
          <a:bodyPr/>
          <a:lstStyle/>
          <a:p>
            <a:pPr marL="171450" indent="-171450">
              <a:buFont typeface="Arial" panose="020B0604020202020204" pitchFamily="34" charset="0"/>
              <a:buChar char="•"/>
            </a:pPr>
            <a:r>
              <a:rPr lang="en-US" sz="2000" dirty="0"/>
              <a:t>Funding online training series and follow-ups on “Project proposal writing” together with </a:t>
            </a:r>
            <a:r>
              <a:rPr lang="en-US" sz="2000" dirty="0" err="1"/>
              <a:t>Applicatio</a:t>
            </a:r>
            <a:r>
              <a:rPr lang="en-US" sz="2000" dirty="0"/>
              <a:t> Training Agency </a:t>
            </a:r>
          </a:p>
          <a:p>
            <a:pPr marL="171450" indent="-171450">
              <a:buFont typeface="Arial" panose="020B0604020202020204" pitchFamily="34" charset="0"/>
              <a:buChar char="•"/>
            </a:pPr>
            <a:r>
              <a:rPr lang="en-US" sz="2000" dirty="0"/>
              <a:t>Supporting review and comments of the project proposals based on requests</a:t>
            </a:r>
          </a:p>
          <a:p>
            <a:pPr marL="171450" indent="-171450">
              <a:buFont typeface="Arial" panose="020B0604020202020204" pitchFamily="34" charset="0"/>
              <a:buChar char="•"/>
            </a:pPr>
            <a:r>
              <a:rPr lang="en-US" sz="2000" dirty="0"/>
              <a:t>Technical support and some funding for Mongolian side if projects are implemented</a:t>
            </a:r>
            <a:r>
              <a:rPr lang="en-US" dirty="0"/>
              <a:t>. </a:t>
            </a:r>
            <a:endParaRPr lang="de-DE" dirty="0"/>
          </a:p>
        </p:txBody>
      </p:sp>
    </p:spTree>
    <p:extLst>
      <p:ext uri="{BB962C8B-B14F-4D97-AF65-F5344CB8AC3E}">
        <p14:creationId xmlns:p14="http://schemas.microsoft.com/office/powerpoint/2010/main" val="184048580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p:cNvSpPr txBox="1"/>
          <p:nvPr/>
        </p:nvSpPr>
        <p:spPr bwMode="gray">
          <a:xfrm>
            <a:off x="717163" y="588158"/>
            <a:ext cx="5832000" cy="463446"/>
          </a:xfrm>
          <a:prstGeom prst="rect">
            <a:avLst/>
          </a:prstGeom>
          <a:noFill/>
          <a:ln w="9525">
            <a:noFill/>
            <a:miter lim="800000"/>
          </a:ln>
          <a:effectLst/>
        </p:spPr>
        <p:txBody>
          <a:bodyPr vert="horz" wrap="square" lIns="68580" tIns="34290" rIns="68580" bIns="34290" numCol="1" anchor="t" anchorCtr="0" compatLnSpc="1"/>
          <a:lstStyle>
            <a:lvl1pPr eaLnBrk="1" hangingPunct="1">
              <a:defRPr sz="2400">
                <a:solidFill>
                  <a:schemeClr val="bg2">
                    <a:lumMod val="50000"/>
                  </a:schemeClr>
                </a:solidFill>
                <a:latin typeface="+mj-lt"/>
                <a:ea typeface="+mj-ea"/>
                <a:cs typeface="+mj-cs"/>
              </a:defRPr>
            </a:lvl1pPr>
            <a:lvl2pPr eaLnBrk="1" hangingPunct="1">
              <a:defRPr sz="3600">
                <a:solidFill>
                  <a:schemeClr val="tx1"/>
                </a:solidFill>
              </a:defRPr>
            </a:lvl2pPr>
            <a:lvl3pPr eaLnBrk="1" hangingPunct="1">
              <a:defRPr sz="3600">
                <a:solidFill>
                  <a:schemeClr val="tx1"/>
                </a:solidFill>
              </a:defRPr>
            </a:lvl3pPr>
            <a:lvl4pPr eaLnBrk="1" hangingPunct="1">
              <a:defRPr sz="3600">
                <a:solidFill>
                  <a:schemeClr val="tx1"/>
                </a:solidFill>
              </a:defRPr>
            </a:lvl4pPr>
            <a:lvl5pPr eaLnBrk="1" hangingPunct="1">
              <a:defRPr sz="3600">
                <a:solidFill>
                  <a:schemeClr val="tx1"/>
                </a:solidFill>
              </a:defRPr>
            </a:lvl5pPr>
            <a:lvl6pPr marL="457200" fontAlgn="base">
              <a:spcBef>
                <a:spcPct val="0"/>
              </a:spcBef>
              <a:spcAft>
                <a:spcPct val="0"/>
              </a:spcAft>
              <a:defRPr sz="3600">
                <a:solidFill>
                  <a:schemeClr val="tx1"/>
                </a:solidFill>
              </a:defRPr>
            </a:lvl6pPr>
            <a:lvl7pPr marL="914400" fontAlgn="base">
              <a:spcBef>
                <a:spcPct val="0"/>
              </a:spcBef>
              <a:spcAft>
                <a:spcPct val="0"/>
              </a:spcAft>
              <a:defRPr sz="3600">
                <a:solidFill>
                  <a:schemeClr val="tx1"/>
                </a:solidFill>
              </a:defRPr>
            </a:lvl7pPr>
            <a:lvl8pPr marL="1371600" fontAlgn="base">
              <a:spcBef>
                <a:spcPct val="0"/>
              </a:spcBef>
              <a:spcAft>
                <a:spcPct val="0"/>
              </a:spcAft>
              <a:defRPr sz="3600">
                <a:solidFill>
                  <a:schemeClr val="tx1"/>
                </a:solidFill>
              </a:defRPr>
            </a:lvl8pPr>
            <a:lvl9pPr marL="1828800" fontAlgn="base">
              <a:spcBef>
                <a:spcPct val="0"/>
              </a:spcBef>
              <a:spcAft>
                <a:spcPct val="0"/>
              </a:spcAft>
              <a:defRPr sz="3600">
                <a:solidFill>
                  <a:schemeClr val="tx1"/>
                </a:solidFill>
              </a:defRPr>
            </a:lvl9pPr>
          </a:lstStyle>
          <a:p>
            <a:r>
              <a:rPr lang="en-US" dirty="0">
                <a:solidFill>
                  <a:schemeClr val="tx1"/>
                </a:solidFill>
                <a:latin typeface="+mn-lt"/>
              </a:rPr>
              <a:t>Learn more about our work</a:t>
            </a:r>
            <a:endParaRPr lang="en-GB" dirty="0">
              <a:solidFill>
                <a:schemeClr val="tx1"/>
              </a:solidFill>
              <a:latin typeface="+mn-lt"/>
            </a:endParaRPr>
          </a:p>
        </p:txBody>
      </p:sp>
      <p:sp>
        <p:nvSpPr>
          <p:cNvPr id="94" name="Date Placeholder 2"/>
          <p:cNvSpPr txBox="1"/>
          <p:nvPr/>
        </p:nvSpPr>
        <p:spPr>
          <a:xfrm>
            <a:off x="1652366" y="4935751"/>
            <a:ext cx="971550" cy="184666"/>
          </a:xfrm>
          <a:prstGeom prst="rect">
            <a:avLst/>
          </a:prstGeom>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endParaRPr lang="de-DE" sz="1650" dirty="0"/>
          </a:p>
        </p:txBody>
      </p:sp>
      <p:sp>
        <p:nvSpPr>
          <p:cNvPr id="98" name="Content Placeholder 11"/>
          <p:cNvSpPr txBox="1"/>
          <p:nvPr/>
        </p:nvSpPr>
        <p:spPr>
          <a:xfrm>
            <a:off x="717163" y="1395861"/>
            <a:ext cx="6186471" cy="3043238"/>
          </a:xfrm>
          <a:prstGeom prst="rect">
            <a:avLst/>
          </a:prstGeom>
        </p:spPr>
        <p:txBody>
          <a:bodyPr/>
          <a:lstStyle>
            <a:lvl1pPr marL="360045" indent="-360045" algn="l" rtl="0" eaLnBrk="1" fontAlgn="base" hangingPunct="1">
              <a:spcBef>
                <a:spcPts val="400"/>
              </a:spcBef>
              <a:spcAft>
                <a:spcPts val="800"/>
              </a:spcAft>
              <a:buClr>
                <a:srgbClr val="C80F0F"/>
              </a:buClr>
              <a:buFont typeface="Arial" panose="020B0604020202020204" pitchFamily="34" charset="0"/>
              <a:buChar char="•"/>
              <a:tabLst>
                <a:tab pos="2190750" algn="l"/>
              </a:tabLst>
              <a:defRPr sz="1800">
                <a:solidFill>
                  <a:srgbClr val="6E6452"/>
                </a:solidFill>
                <a:latin typeface="+mn-lt"/>
                <a:ea typeface="+mn-ea"/>
                <a:cs typeface="+mn-cs"/>
              </a:defRPr>
            </a:lvl1pPr>
            <a:lvl2pPr marL="720090" indent="-360045" algn="l" rtl="0" eaLnBrk="1" fontAlgn="base" hangingPunct="1">
              <a:spcBef>
                <a:spcPts val="400"/>
              </a:spcBef>
              <a:spcAft>
                <a:spcPts val="800"/>
              </a:spcAft>
              <a:buClr>
                <a:srgbClr val="6E6452"/>
              </a:buClr>
              <a:buFont typeface="Arial" panose="020B0604020202020204" pitchFamily="34" charset="0"/>
              <a:buChar char="•"/>
              <a:tabLst>
                <a:tab pos="2190750" algn="l"/>
              </a:tabLst>
              <a:defRPr sz="1800">
                <a:solidFill>
                  <a:srgbClr val="6E6452"/>
                </a:solidFill>
                <a:latin typeface="+mn-lt"/>
              </a:defRPr>
            </a:lvl2pPr>
            <a:lvl3pPr marL="1080135" indent="-360045" algn="l" rtl="0" eaLnBrk="1" fontAlgn="base" hangingPunct="1">
              <a:spcBef>
                <a:spcPts val="400"/>
              </a:spcBef>
              <a:spcAft>
                <a:spcPts val="800"/>
              </a:spcAft>
              <a:buClr>
                <a:srgbClr val="6E6452"/>
              </a:buClr>
              <a:buFont typeface="Arial" panose="020B0604020202020204" pitchFamily="34" charset="0"/>
              <a:buChar char="•"/>
              <a:tabLst>
                <a:tab pos="2190750" algn="l"/>
              </a:tabLst>
              <a:defRPr sz="1800">
                <a:solidFill>
                  <a:srgbClr val="6E6452"/>
                </a:solidFill>
                <a:latin typeface="+mn-lt"/>
              </a:defRPr>
            </a:lvl3pPr>
            <a:lvl4pPr marL="1440180" indent="-360045" algn="l" rtl="0" eaLnBrk="1" fontAlgn="base" hangingPunct="1">
              <a:spcBef>
                <a:spcPts val="400"/>
              </a:spcBef>
              <a:spcAft>
                <a:spcPts val="800"/>
              </a:spcAft>
              <a:buClr>
                <a:srgbClr val="6E6452"/>
              </a:buClr>
              <a:buFont typeface="Arial" panose="020B0604020202020204" pitchFamily="34" charset="0"/>
              <a:buChar char="•"/>
              <a:tabLst>
                <a:tab pos="2190750" algn="l"/>
              </a:tabLst>
              <a:defRPr sz="1800" baseline="0">
                <a:solidFill>
                  <a:srgbClr val="6E6452"/>
                </a:solidFill>
                <a:latin typeface="+mn-lt"/>
              </a:defRPr>
            </a:lvl4pPr>
            <a:lvl5pPr marL="1800225" indent="-360045" algn="l" rtl="0" eaLnBrk="1" fontAlgn="base" hangingPunct="1">
              <a:spcBef>
                <a:spcPts val="400"/>
              </a:spcBef>
              <a:spcAft>
                <a:spcPts val="800"/>
              </a:spcAft>
              <a:buClr>
                <a:srgbClr val="6E6452"/>
              </a:buClr>
              <a:buFont typeface="Arial" panose="020B0604020202020204" pitchFamily="34" charset="0"/>
              <a:buChar char="•"/>
              <a:tabLst>
                <a:tab pos="2190750" algn="l"/>
              </a:tabLst>
              <a:defRPr sz="1800" baseline="0">
                <a:solidFill>
                  <a:srgbClr val="6E6452"/>
                </a:solidFill>
                <a:latin typeface="+mn-lt"/>
              </a:defRPr>
            </a:lvl5pPr>
            <a:lvl6pPr marL="2160270" indent="-360045" algn="l" rtl="0" eaLnBrk="1" fontAlgn="base" hangingPunct="1">
              <a:spcBef>
                <a:spcPts val="400"/>
              </a:spcBef>
              <a:spcAft>
                <a:spcPts val="800"/>
              </a:spcAft>
              <a:buClr>
                <a:srgbClr val="6E6452"/>
              </a:buClr>
              <a:buFont typeface="Arial" panose="020B0604020202020204" pitchFamily="34" charset="0"/>
              <a:buChar char="•"/>
              <a:tabLst>
                <a:tab pos="2190750" algn="l"/>
              </a:tabLst>
              <a:defRPr sz="1800" baseline="0">
                <a:solidFill>
                  <a:srgbClr val="6E6452"/>
                </a:solidFill>
                <a:latin typeface="+mn-lt"/>
              </a:defRPr>
            </a:lvl6pPr>
            <a:lvl7pPr marL="2520315" indent="-360045" algn="l" rtl="0" eaLnBrk="1" fontAlgn="base" hangingPunct="1">
              <a:spcBef>
                <a:spcPts val="400"/>
              </a:spcBef>
              <a:spcAft>
                <a:spcPts val="800"/>
              </a:spcAft>
              <a:buClr>
                <a:srgbClr val="6E6452"/>
              </a:buClr>
              <a:buFont typeface="Arial" panose="020B0604020202020204" pitchFamily="34" charset="0"/>
              <a:buChar char="•"/>
              <a:tabLst>
                <a:tab pos="2190750" algn="l"/>
              </a:tabLst>
              <a:defRPr sz="1800" baseline="0">
                <a:solidFill>
                  <a:srgbClr val="6E6452"/>
                </a:solidFill>
                <a:latin typeface="+mn-lt"/>
              </a:defRPr>
            </a:lvl7pPr>
            <a:lvl8pPr marL="2879725" indent="-360045" algn="l" rtl="0" eaLnBrk="1" fontAlgn="base" hangingPunct="1">
              <a:spcBef>
                <a:spcPts val="400"/>
              </a:spcBef>
              <a:spcAft>
                <a:spcPts val="800"/>
              </a:spcAft>
              <a:buClr>
                <a:srgbClr val="6E6452"/>
              </a:buClr>
              <a:buFont typeface="Arial" panose="020B0604020202020204" pitchFamily="34" charset="0"/>
              <a:buChar char="•"/>
              <a:tabLst>
                <a:tab pos="2190750" algn="l"/>
              </a:tabLst>
              <a:defRPr sz="1800" baseline="0">
                <a:solidFill>
                  <a:srgbClr val="6E6452"/>
                </a:solidFill>
                <a:latin typeface="+mn-lt"/>
              </a:defRPr>
            </a:lvl8pPr>
            <a:lvl9pPr marL="3239770" indent="-360045" algn="l" rtl="0" eaLnBrk="1" fontAlgn="base" hangingPunct="1">
              <a:spcBef>
                <a:spcPts val="400"/>
              </a:spcBef>
              <a:spcAft>
                <a:spcPts val="800"/>
              </a:spcAft>
              <a:buClr>
                <a:srgbClr val="6E6452"/>
              </a:buClr>
              <a:buFont typeface="Arial" panose="020B0604020202020204" pitchFamily="34" charset="0"/>
              <a:buChar char="•"/>
              <a:tabLst>
                <a:tab pos="2190750" algn="l"/>
              </a:tabLst>
              <a:defRPr sz="1800" baseline="0">
                <a:solidFill>
                  <a:srgbClr val="6E6452"/>
                </a:solidFill>
                <a:latin typeface="+mn-lt"/>
              </a:defRPr>
            </a:lvl9pPr>
          </a:lstStyle>
          <a:p>
            <a:pPr marL="214313" indent="-214313">
              <a:lnSpc>
                <a:spcPct val="250000"/>
              </a:lnSpc>
              <a:buFont typeface="Wingdings" panose="05000000000000000000" pitchFamily="2" charset="2"/>
              <a:buChar char="§"/>
            </a:pPr>
            <a:r>
              <a:rPr lang="en-US" sz="1500" kern="0" dirty="0"/>
              <a:t>Blog, documentations and studies: </a:t>
            </a:r>
            <a:r>
              <a:rPr lang="en-US" sz="1500" kern="0" dirty="0">
                <a:hlinkClick r:id="rId3"/>
              </a:rPr>
              <a:t>connecting-asia.org</a:t>
            </a:r>
            <a:r>
              <a:rPr lang="en-US" sz="1500" kern="0" dirty="0"/>
              <a:t> </a:t>
            </a:r>
          </a:p>
          <a:p>
            <a:pPr marL="214313" indent="-214313">
              <a:lnSpc>
                <a:spcPct val="250000"/>
              </a:lnSpc>
              <a:buFont typeface="Wingdings" panose="05000000000000000000" pitchFamily="2" charset="2"/>
              <a:buChar char="§"/>
            </a:pPr>
            <a:r>
              <a:rPr lang="en-US" sz="1500" kern="0" dirty="0"/>
              <a:t>Quarterly newsletter: </a:t>
            </a:r>
            <a:r>
              <a:rPr lang="en-US" sz="1500" kern="0" dirty="0">
                <a:hlinkClick r:id="rId4"/>
              </a:rPr>
              <a:t>Connect Asia</a:t>
            </a:r>
            <a:endParaRPr lang="en-US" sz="1500" kern="0" dirty="0"/>
          </a:p>
          <a:p>
            <a:pPr marL="214313" indent="-214313">
              <a:lnSpc>
                <a:spcPct val="250000"/>
              </a:lnSpc>
              <a:buFont typeface="Wingdings" panose="05000000000000000000" pitchFamily="2" charset="2"/>
              <a:buChar char="§"/>
            </a:pPr>
            <a:r>
              <a:rPr lang="en-US" sz="1500" kern="0" dirty="0"/>
              <a:t>Social Media: </a:t>
            </a:r>
            <a:r>
              <a:rPr lang="en-US" sz="1500" kern="0" dirty="0">
                <a:hlinkClick r:id="rId5"/>
              </a:rPr>
              <a:t>Twitter</a:t>
            </a:r>
            <a:endParaRPr lang="en-US" sz="1500" kern="0" dirty="0"/>
          </a:p>
          <a:p>
            <a:pPr marL="214313" indent="-214313">
              <a:lnSpc>
                <a:spcPct val="250000"/>
              </a:lnSpc>
              <a:buFont typeface="Wingdings" panose="05000000000000000000" pitchFamily="2" charset="2"/>
              <a:buChar char="§"/>
            </a:pPr>
            <a:r>
              <a:rPr lang="en-US" sz="1500" kern="0" dirty="0"/>
              <a:t>Sharing PPTs etc. via </a:t>
            </a:r>
            <a:r>
              <a:rPr lang="en-US" sz="1500" kern="0" dirty="0">
                <a:hlinkClick r:id="rId6"/>
              </a:rPr>
              <a:t>SlideShare</a:t>
            </a:r>
            <a:endParaRPr lang="en-US" sz="1500" kern="0" dirty="0"/>
          </a:p>
        </p:txBody>
      </p:sp>
      <p:pic>
        <p:nvPicPr>
          <p:cNvPr id="99" name="Picture 10"/>
          <p:cNvPicPr/>
          <p:nvPr/>
        </p:nvPicPr>
        <p:blipFill>
          <a:blip r:embed="rId7"/>
          <a:stretch>
            <a:fillRect/>
          </a:stretch>
        </p:blipFill>
        <p:spPr bwMode="auto">
          <a:xfrm>
            <a:off x="5943318" y="1019621"/>
            <a:ext cx="1500333" cy="2055146"/>
          </a:xfrm>
          <a:prstGeom prst="rect">
            <a:avLst/>
          </a:prstGeom>
          <a:noFill/>
          <a:ln w="9525">
            <a:solidFill>
              <a:schemeClr val="tx1"/>
            </a:solidFill>
            <a:miter lim="800000"/>
            <a:headEnd/>
            <a:tailEnd/>
          </a:ln>
        </p:spPr>
      </p:pic>
      <p:pic>
        <p:nvPicPr>
          <p:cNvPr id="100" name="Picture 7" descr="Z:\WiKo_SCSI\Q_PR\3_Newsletter\No. 12\Newsletter No. 12 March 2017.JPG"/>
          <p:cNvPicPr/>
          <p:nvPr/>
        </p:nvPicPr>
        <p:blipFill>
          <a:blip r:embed="rId8" cstate="print"/>
          <a:srcRect/>
          <a:stretch>
            <a:fillRect/>
          </a:stretch>
        </p:blipFill>
        <p:spPr bwMode="auto">
          <a:xfrm>
            <a:off x="7192277" y="2131318"/>
            <a:ext cx="1341607" cy="1724717"/>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9"/>
          <a:stretch>
            <a:fillRect/>
          </a:stretch>
        </p:blipFill>
        <p:spPr bwMode="auto">
          <a:xfrm>
            <a:off x="5026208" y="3403614"/>
            <a:ext cx="2585456" cy="14405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Datumsplatzhalter 3">
            <a:extLst>
              <a:ext uri="{FF2B5EF4-FFF2-40B4-BE49-F238E27FC236}">
                <a16:creationId xmlns:a16="http://schemas.microsoft.com/office/drawing/2014/main" id="{EA3DF01A-6CC7-4D6F-8970-8F2806BD6A8F}"/>
              </a:ext>
            </a:extLst>
          </p:cNvPr>
          <p:cNvSpPr txBox="1">
            <a:spLocks/>
          </p:cNvSpPr>
          <p:nvPr/>
        </p:nvSpPr>
        <p:spPr bwMode="gray">
          <a:xfrm>
            <a:off x="1059417" y="4926383"/>
            <a:ext cx="533639" cy="92333"/>
          </a:xfrm>
          <a:prstGeom prst="rect">
            <a:avLst/>
          </a:prstGeom>
        </p:spPr>
        <p:txBody>
          <a:bodyPr vert="horz" wrap="square" lIns="0" tIns="0" rIns="0" bIns="0" rtlCol="0" anchor="ctr">
            <a:spAutoFit/>
          </a:bodyPr>
          <a:lstStyle>
            <a:defPPr>
              <a:defRPr lang="de-DE"/>
            </a:defPPr>
            <a:lvl1pPr marL="0" algn="l" defTabSz="685800" rtl="0" eaLnBrk="1" latinLnBrk="0" hangingPunct="1">
              <a:defRPr lang="de-DE" sz="600" kern="1200" spc="38" baseline="0">
                <a:solidFill>
                  <a:schemeClr val="tx2"/>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dirty="0"/>
              <a:t>30 July 2019</a:t>
            </a:r>
          </a:p>
        </p:txBody>
      </p:sp>
      <p:sp>
        <p:nvSpPr>
          <p:cNvPr id="10" name="Slide Number Placeholder 1">
            <a:extLst>
              <a:ext uri="{FF2B5EF4-FFF2-40B4-BE49-F238E27FC236}">
                <a16:creationId xmlns:a16="http://schemas.microsoft.com/office/drawing/2014/main" id="{6B165459-3EC4-4F2E-B50C-C539BF813A7C}"/>
              </a:ext>
            </a:extLst>
          </p:cNvPr>
          <p:cNvSpPr txBox="1">
            <a:spLocks/>
          </p:cNvSpPr>
          <p:nvPr/>
        </p:nvSpPr>
        <p:spPr>
          <a:xfrm>
            <a:off x="462739" y="4883211"/>
            <a:ext cx="458536" cy="217117"/>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sz="600" spc="38" dirty="0">
                <a:solidFill>
                  <a:schemeClr val="tx2"/>
                </a:solidFill>
                <a:latin typeface="Arial" panose="020B0604020202020204" pitchFamily="34" charset="0"/>
                <a:cs typeface="Arial" panose="020B0604020202020204" pitchFamily="34" charset="0"/>
              </a:rPr>
              <a:t>Page 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77636" y="600115"/>
            <a:ext cx="6650182" cy="1069357"/>
          </a:xfrm>
        </p:spPr>
        <p:txBody>
          <a:bodyPr/>
          <a:lstStyle/>
          <a:p>
            <a:r>
              <a:rPr lang="de-DE" sz="4000" b="0" dirty="0" err="1">
                <a:latin typeface="+mn-lt"/>
              </a:rPr>
              <a:t>Thank</a:t>
            </a:r>
            <a:r>
              <a:rPr lang="de-DE" sz="4000" b="0" dirty="0">
                <a:latin typeface="+mn-lt"/>
              </a:rPr>
              <a:t> </a:t>
            </a:r>
            <a:r>
              <a:rPr lang="de-DE" sz="4000" b="0" dirty="0" err="1">
                <a:latin typeface="+mn-lt"/>
              </a:rPr>
              <a:t>you</a:t>
            </a:r>
            <a:r>
              <a:rPr lang="de-DE" sz="4000" b="0" dirty="0">
                <a:latin typeface="+mn-lt"/>
              </a:rPr>
              <a:t> for </a:t>
            </a:r>
            <a:r>
              <a:rPr lang="de-DE" sz="4000" b="0" dirty="0" err="1">
                <a:latin typeface="+mn-lt"/>
              </a:rPr>
              <a:t>your</a:t>
            </a:r>
            <a:r>
              <a:rPr lang="de-DE" sz="4000" b="0" dirty="0">
                <a:latin typeface="+mn-lt"/>
              </a:rPr>
              <a:t> </a:t>
            </a:r>
            <a:r>
              <a:rPr lang="de-DE" sz="4000" b="0" dirty="0" err="1">
                <a:latin typeface="+mn-lt"/>
              </a:rPr>
              <a:t>attention</a:t>
            </a:r>
            <a:r>
              <a:rPr lang="de-DE" sz="4000" b="0" dirty="0">
                <a:latin typeface="+mn-lt"/>
              </a:rPr>
              <a:t>! </a:t>
            </a:r>
          </a:p>
        </p:txBody>
      </p:sp>
      <p:sp>
        <p:nvSpPr>
          <p:cNvPr id="4" name="Datumsplatzhalter 3"/>
          <p:cNvSpPr>
            <a:spLocks noGrp="1"/>
          </p:cNvSpPr>
          <p:nvPr>
            <p:ph type="dt" sz="half" idx="14"/>
          </p:nvPr>
        </p:nvSpPr>
        <p:spPr/>
        <p:txBody>
          <a:bodyPr/>
          <a:lstStyle/>
          <a:p>
            <a:r>
              <a:rPr lang="en-GB" dirty="0"/>
              <a:t>30 July 2019</a:t>
            </a:r>
          </a:p>
        </p:txBody>
      </p:sp>
      <p:grpSp>
        <p:nvGrpSpPr>
          <p:cNvPr id="14" name="Gruppierung 13"/>
          <p:cNvGrpSpPr/>
          <p:nvPr/>
        </p:nvGrpSpPr>
        <p:grpSpPr>
          <a:xfrm>
            <a:off x="765481" y="2225748"/>
            <a:ext cx="3622112" cy="1309121"/>
            <a:chOff x="322383" y="3770879"/>
            <a:chExt cx="3622112" cy="1309121"/>
          </a:xfrm>
        </p:grpSpPr>
        <p:pic>
          <p:nvPicPr>
            <p:cNvPr id="15" name="Grafik 26"/>
            <p:cNvPicPr>
              <a:picLocks noChangeAspect="1"/>
            </p:cNvPicPr>
            <p:nvPr userDrawn="1"/>
          </p:nvPicPr>
          <p:blipFill rotWithShape="1">
            <a:blip r:embed="rId3" cstate="print">
              <a:extLst>
                <a:ext uri="{28A0092B-C50C-407E-A947-70E740481C1C}">
                  <a14:useLocalDpi xmlns:a14="http://schemas.microsoft.com/office/drawing/2010/main" val="0"/>
                </a:ext>
              </a:extLst>
            </a:blip>
            <a:srcRect t="13216" b="13598"/>
            <a:stretch/>
          </p:blipFill>
          <p:spPr>
            <a:xfrm>
              <a:off x="322383" y="3770879"/>
              <a:ext cx="2458365" cy="1309121"/>
            </a:xfrm>
            <a:prstGeom prst="rect">
              <a:avLst/>
            </a:prstGeom>
          </p:spPr>
        </p:pic>
        <p:pic>
          <p:nvPicPr>
            <p:cNvPr id="16" name="Grafik 7"/>
            <p:cNvPicPr>
              <a:picLocks noChangeAspect="1"/>
            </p:cNvPicPr>
            <p:nvPr userDrawn="1"/>
          </p:nvPicPr>
          <p:blipFill>
            <a:blip r:embed="rId4" cstate="print"/>
            <a:srcRect/>
            <a:stretch>
              <a:fillRect/>
            </a:stretch>
          </p:blipFill>
          <p:spPr bwMode="auto">
            <a:xfrm>
              <a:off x="2715616" y="4329089"/>
              <a:ext cx="1228879" cy="512109"/>
            </a:xfrm>
            <a:prstGeom prst="rect">
              <a:avLst/>
            </a:prstGeom>
            <a:noFill/>
            <a:ln w="9525">
              <a:noFill/>
              <a:miter lim="800000"/>
              <a:headEnd/>
              <a:tailEnd/>
            </a:ln>
          </p:spPr>
        </p:pic>
        <p:sp>
          <p:nvSpPr>
            <p:cNvPr id="17" name="Textfeld 16"/>
            <p:cNvSpPr txBox="1"/>
            <p:nvPr userDrawn="1"/>
          </p:nvSpPr>
          <p:spPr>
            <a:xfrm>
              <a:off x="2720368" y="4065588"/>
              <a:ext cx="972792" cy="215444"/>
            </a:xfrm>
            <a:prstGeom prst="rect">
              <a:avLst/>
            </a:prstGeom>
            <a:noFill/>
          </p:spPr>
          <p:txBody>
            <a:bodyPr wrap="square" rtlCol="0">
              <a:spAutoFit/>
            </a:bodyPr>
            <a:lstStyle/>
            <a:p>
              <a:r>
                <a:rPr lang="en-GB" sz="800" b="0" dirty="0">
                  <a:solidFill>
                    <a:schemeClr val="tx1"/>
                  </a:solidFill>
                  <a:latin typeface="Arial" pitchFamily="34" charset="0"/>
                  <a:cs typeface="Arial" pitchFamily="34" charset="0"/>
                </a:rPr>
                <a:t>Implemented by</a:t>
              </a:r>
            </a:p>
          </p:txBody>
        </p:sp>
      </p:grpSp>
      <p:sp>
        <p:nvSpPr>
          <p:cNvPr id="9" name="Slide Number Placeholder 1">
            <a:extLst>
              <a:ext uri="{FF2B5EF4-FFF2-40B4-BE49-F238E27FC236}">
                <a16:creationId xmlns:a16="http://schemas.microsoft.com/office/drawing/2014/main" id="{E19A66C9-578A-456A-8165-0B09273E038A}"/>
              </a:ext>
            </a:extLst>
          </p:cNvPr>
          <p:cNvSpPr txBox="1">
            <a:spLocks/>
          </p:cNvSpPr>
          <p:nvPr/>
        </p:nvSpPr>
        <p:spPr>
          <a:xfrm>
            <a:off x="462739" y="4883211"/>
            <a:ext cx="458536" cy="217117"/>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sz="600" spc="38" dirty="0">
                <a:solidFill>
                  <a:schemeClr val="tx2"/>
                </a:solidFill>
                <a:latin typeface="Arial" panose="020B0604020202020204" pitchFamily="34" charset="0"/>
                <a:cs typeface="Arial" panose="020B0604020202020204" pitchFamily="34" charset="0"/>
              </a:rPr>
              <a:t>Page 9</a:t>
            </a:r>
          </a:p>
        </p:txBody>
      </p:sp>
      <p:pic>
        <p:nvPicPr>
          <p:cNvPr id="2" name="Picture 1">
            <a:extLst>
              <a:ext uri="{FF2B5EF4-FFF2-40B4-BE49-F238E27FC236}">
                <a16:creationId xmlns:a16="http://schemas.microsoft.com/office/drawing/2014/main" id="{3FAC4460-078F-4FB1-BBEE-0E91D96C5F46}"/>
              </a:ext>
            </a:extLst>
          </p:cNvPr>
          <p:cNvPicPr>
            <a:picLocks noChangeAspect="1"/>
          </p:cNvPicPr>
          <p:nvPr/>
        </p:nvPicPr>
        <p:blipFill>
          <a:blip r:embed="rId5"/>
          <a:stretch>
            <a:fillRect/>
          </a:stretch>
        </p:blipFill>
        <p:spPr>
          <a:xfrm>
            <a:off x="4621044" y="2520457"/>
            <a:ext cx="3206774" cy="816935"/>
          </a:xfrm>
          <a:prstGeom prst="rect">
            <a:avLst/>
          </a:prstGeom>
        </p:spPr>
      </p:pic>
    </p:spTree>
    <p:extLst>
      <p:ext uri="{BB962C8B-B14F-4D97-AF65-F5344CB8AC3E}">
        <p14:creationId xmlns:p14="http://schemas.microsoft.com/office/powerpoint/2010/main" val="17995865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8B4F1A36-775D-4B77-A5AD-F7B315D1F1EA}"/>
              </a:ext>
            </a:extLst>
          </p:cNvPr>
          <p:cNvSpPr>
            <a:spLocks noGrp="1"/>
          </p:cNvSpPr>
          <p:nvPr>
            <p:ph type="body" sz="quarter" idx="14"/>
          </p:nvPr>
        </p:nvSpPr>
        <p:spPr>
          <a:xfrm>
            <a:off x="450495" y="2385691"/>
            <a:ext cx="3464422" cy="1924812"/>
          </a:xfrm>
        </p:spPr>
        <p:txBody>
          <a:bodyPr/>
          <a:lstStyle/>
          <a:p>
            <a:pPr>
              <a:spcBef>
                <a:spcPts val="0"/>
              </a:spcBef>
              <a:spcAft>
                <a:spcPts val="450"/>
              </a:spcAft>
              <a:defRPr/>
            </a:pPr>
            <a:endParaRPr lang="en-GB" dirty="0"/>
          </a:p>
          <a:p>
            <a:pPr>
              <a:spcBef>
                <a:spcPts val="0"/>
              </a:spcBef>
              <a:spcAft>
                <a:spcPts val="450"/>
              </a:spcAft>
              <a:defRPr/>
            </a:pPr>
            <a:r>
              <a:rPr lang="en-GB" dirty="0"/>
              <a:t>Support of Regional Economic Cooperation in Asia (SRECA)</a:t>
            </a:r>
          </a:p>
          <a:p>
            <a:pPr>
              <a:spcBef>
                <a:spcPts val="0"/>
              </a:spcBef>
              <a:spcAft>
                <a:spcPts val="0"/>
              </a:spcAft>
              <a:tabLst>
                <a:tab pos="135731" algn="l"/>
              </a:tabLst>
              <a:defRPr/>
            </a:pPr>
            <a:r>
              <a:rPr lang="en-GB" dirty="0"/>
              <a:t>Deutsche Gesellschaft </a:t>
            </a:r>
            <a:r>
              <a:rPr lang="en-GB" dirty="0" err="1"/>
              <a:t>für</a:t>
            </a:r>
            <a:r>
              <a:rPr lang="en-GB" dirty="0"/>
              <a:t> Internationale </a:t>
            </a:r>
            <a:r>
              <a:rPr lang="en-GB" dirty="0" err="1"/>
              <a:t>Zusammenarbeit</a:t>
            </a:r>
            <a:r>
              <a:rPr lang="en-GB" dirty="0"/>
              <a:t> (GIZ) GmbH</a:t>
            </a:r>
          </a:p>
          <a:p>
            <a:pPr>
              <a:spcBef>
                <a:spcPts val="0"/>
              </a:spcBef>
              <a:spcAft>
                <a:spcPts val="0"/>
              </a:spcAft>
              <a:tabLst>
                <a:tab pos="135731" algn="l"/>
              </a:tabLst>
              <a:defRPr/>
            </a:pPr>
            <a:r>
              <a:rPr lang="en-GB" dirty="0" err="1"/>
              <a:t>Tayuan</a:t>
            </a:r>
            <a:r>
              <a:rPr lang="en-GB" dirty="0"/>
              <a:t> Diplomatic Office Building 1-14-1 </a:t>
            </a:r>
          </a:p>
          <a:p>
            <a:pPr>
              <a:spcBef>
                <a:spcPts val="0"/>
              </a:spcBef>
              <a:spcAft>
                <a:spcPts val="0"/>
              </a:spcAft>
              <a:tabLst>
                <a:tab pos="135731" algn="l"/>
              </a:tabLst>
              <a:defRPr/>
            </a:pPr>
            <a:r>
              <a:rPr lang="en-GB" dirty="0" err="1"/>
              <a:t>Liangmahe</a:t>
            </a:r>
            <a:r>
              <a:rPr lang="en-GB" dirty="0"/>
              <a:t> </a:t>
            </a:r>
            <a:r>
              <a:rPr lang="en-GB" dirty="0" err="1"/>
              <a:t>Nanlu</a:t>
            </a:r>
            <a:r>
              <a:rPr lang="en-GB" dirty="0"/>
              <a:t> No 14</a:t>
            </a:r>
          </a:p>
          <a:p>
            <a:pPr>
              <a:spcBef>
                <a:spcPts val="0"/>
              </a:spcBef>
              <a:spcAft>
                <a:spcPts val="0"/>
              </a:spcAft>
              <a:tabLst>
                <a:tab pos="135731" algn="l"/>
              </a:tabLst>
              <a:defRPr/>
            </a:pPr>
            <a:r>
              <a:rPr lang="en-GB" dirty="0"/>
              <a:t>Beijing 100600, Chaoyang District</a:t>
            </a:r>
          </a:p>
          <a:p>
            <a:pPr>
              <a:spcBef>
                <a:spcPts val="0"/>
              </a:spcBef>
              <a:spcAft>
                <a:spcPts val="0"/>
              </a:spcAft>
              <a:tabLst>
                <a:tab pos="135731" algn="l"/>
              </a:tabLst>
              <a:defRPr/>
            </a:pPr>
            <a:r>
              <a:rPr lang="en-GB" dirty="0"/>
              <a:t>PR China</a:t>
            </a:r>
          </a:p>
          <a:p>
            <a:pPr>
              <a:spcBef>
                <a:spcPts val="0"/>
              </a:spcBef>
              <a:spcAft>
                <a:spcPts val="450"/>
              </a:spcAft>
              <a:tabLst>
                <a:tab pos="135731" algn="l"/>
              </a:tabLst>
              <a:defRPr/>
            </a:pPr>
            <a:br>
              <a:rPr lang="en-GB" dirty="0"/>
            </a:br>
            <a:r>
              <a:rPr lang="en-GB" dirty="0"/>
              <a:t>T	</a:t>
            </a:r>
            <a:r>
              <a:rPr lang="en-US" dirty="0"/>
              <a:t>+86 10 8532 4025</a:t>
            </a:r>
            <a:br>
              <a:rPr lang="en-GB" dirty="0"/>
            </a:br>
            <a:r>
              <a:rPr lang="en-GB" dirty="0"/>
              <a:t>F	</a:t>
            </a:r>
            <a:r>
              <a:rPr lang="en-US" dirty="0"/>
              <a:t>+86 10 8532 5774</a:t>
            </a:r>
          </a:p>
          <a:p>
            <a:pPr>
              <a:spcBef>
                <a:spcPts val="0"/>
              </a:spcBef>
              <a:spcAft>
                <a:spcPts val="450"/>
              </a:spcAft>
              <a:tabLst>
                <a:tab pos="135731" algn="l"/>
              </a:tabLst>
              <a:defRPr/>
            </a:pPr>
            <a:r>
              <a:rPr lang="en-GB" dirty="0"/>
              <a:t>E	</a:t>
            </a:r>
            <a:r>
              <a:rPr lang="en-GB" u="sng" dirty="0">
                <a:solidFill>
                  <a:srgbClr val="C00000"/>
                </a:solidFill>
              </a:rPr>
              <a:t>florian.miss@giz.de </a:t>
            </a:r>
            <a:br>
              <a:rPr lang="en-GB" dirty="0"/>
            </a:br>
            <a:r>
              <a:rPr lang="en-GB" dirty="0"/>
              <a:t>I	</a:t>
            </a:r>
            <a:r>
              <a:rPr lang="en-GB" dirty="0">
                <a:hlinkClick r:id="rId3"/>
              </a:rPr>
              <a:t>www.connecting-asia.org</a:t>
            </a:r>
            <a:r>
              <a:rPr lang="en-GB" dirty="0"/>
              <a:t> / </a:t>
            </a:r>
            <a:r>
              <a:rPr lang="en-GB" dirty="0">
                <a:hlinkClick r:id="rId4"/>
              </a:rPr>
              <a:t>www.giz.de</a:t>
            </a:r>
            <a:endParaRPr lang="en-GB" dirty="0"/>
          </a:p>
          <a:p>
            <a:endParaRPr lang="de-DE" dirty="0"/>
          </a:p>
        </p:txBody>
      </p:sp>
      <p:sp>
        <p:nvSpPr>
          <p:cNvPr id="11" name="Textplatzhalter 10">
            <a:extLst>
              <a:ext uri="{FF2B5EF4-FFF2-40B4-BE49-F238E27FC236}">
                <a16:creationId xmlns:a16="http://schemas.microsoft.com/office/drawing/2014/main" id="{4483BD4E-DE90-43E7-926F-106C3DA916A0}"/>
              </a:ext>
            </a:extLst>
          </p:cNvPr>
          <p:cNvSpPr>
            <a:spLocks noGrp="1"/>
          </p:cNvSpPr>
          <p:nvPr>
            <p:ph type="body" sz="quarter" idx="15"/>
          </p:nvPr>
        </p:nvSpPr>
        <p:spPr>
          <a:xfrm>
            <a:off x="4386538" y="1106921"/>
            <a:ext cx="3642340" cy="2517225"/>
          </a:xfrm>
        </p:spPr>
        <p:txBody>
          <a:bodyPr/>
          <a:lstStyle/>
          <a:p>
            <a:r>
              <a:rPr lang="en-US" b="1" dirty="0"/>
              <a:t>Responsible:</a:t>
            </a:r>
            <a:br>
              <a:rPr lang="en-US" b="1" dirty="0"/>
            </a:br>
            <a:r>
              <a:rPr lang="en-US" dirty="0"/>
              <a:t>Florian </a:t>
            </a:r>
            <a:r>
              <a:rPr lang="en-US" dirty="0" err="1"/>
              <a:t>Miß</a:t>
            </a:r>
            <a:endParaRPr lang="en-US" dirty="0"/>
          </a:p>
          <a:p>
            <a:r>
              <a:rPr lang="en-US" b="1" dirty="0"/>
              <a:t>Author:</a:t>
            </a:r>
          </a:p>
          <a:p>
            <a:pPr>
              <a:spcBef>
                <a:spcPts val="0"/>
              </a:spcBef>
            </a:pPr>
            <a:r>
              <a:rPr lang="en-US" dirty="0"/>
              <a:t>Sambuunyam Zolzaya</a:t>
            </a:r>
          </a:p>
          <a:p>
            <a:r>
              <a:rPr lang="en-US" b="1" dirty="0"/>
              <a:t>Design/layout:</a:t>
            </a:r>
            <a:br>
              <a:rPr lang="en-US" b="1" dirty="0"/>
            </a:br>
            <a:r>
              <a:rPr lang="en-US" dirty="0"/>
              <a:t>GIZ / GIZ SRECA</a:t>
            </a:r>
            <a:endParaRPr lang="en-US" b="1" dirty="0"/>
          </a:p>
          <a:p>
            <a:r>
              <a:rPr lang="en-US" b="1" dirty="0"/>
              <a:t>Photo credits/sources:</a:t>
            </a:r>
            <a:br>
              <a:rPr lang="en-US" b="1" dirty="0"/>
            </a:br>
            <a:r>
              <a:rPr lang="en-US" dirty="0"/>
              <a:t>GIZ SRECA</a:t>
            </a:r>
          </a:p>
          <a:p>
            <a:r>
              <a:rPr lang="en-US" b="1" dirty="0"/>
              <a:t>URL links:</a:t>
            </a:r>
            <a:br>
              <a:rPr lang="en-US" b="1" dirty="0"/>
            </a:br>
            <a:r>
              <a:rPr lang="en-US" dirty="0"/>
              <a:t>Responsibility for the content of external websites linked in this publication always lies with their respective publishers. GIZ expressly dissociates itself from such content.</a:t>
            </a:r>
          </a:p>
          <a:p>
            <a:r>
              <a:rPr lang="en-US" dirty="0"/>
              <a:t>On behalf of</a:t>
            </a:r>
            <a:br>
              <a:rPr lang="en-US" dirty="0"/>
            </a:br>
            <a:r>
              <a:rPr lang="en-US" dirty="0"/>
              <a:t>German Federal Ministry for Economic Cooperation and Development (BMZ)</a:t>
            </a:r>
            <a:br>
              <a:rPr lang="en-US" dirty="0"/>
            </a:br>
            <a:endParaRPr lang="en-US" dirty="0"/>
          </a:p>
          <a:p>
            <a:r>
              <a:rPr lang="en-US" dirty="0"/>
              <a:t>GIZ is responsible for the content of this publication.</a:t>
            </a:r>
          </a:p>
        </p:txBody>
      </p:sp>
      <p:sp>
        <p:nvSpPr>
          <p:cNvPr id="23" name="Datumsplatzhalter 22">
            <a:extLst>
              <a:ext uri="{FF2B5EF4-FFF2-40B4-BE49-F238E27FC236}">
                <a16:creationId xmlns:a16="http://schemas.microsoft.com/office/drawing/2014/main" id="{D47F7569-AAAA-454F-85A4-CD0CCD9E6882}"/>
              </a:ext>
            </a:extLst>
          </p:cNvPr>
          <p:cNvSpPr>
            <a:spLocks noGrp="1"/>
          </p:cNvSpPr>
          <p:nvPr>
            <p:ph type="dt" sz="half" idx="18"/>
          </p:nvPr>
        </p:nvSpPr>
        <p:spPr/>
        <p:txBody>
          <a:bodyPr/>
          <a:lstStyle/>
          <a:p>
            <a:r>
              <a:rPr lang="en-GB" dirty="0"/>
              <a:t>30 July 2019</a:t>
            </a:r>
          </a:p>
        </p:txBody>
      </p:sp>
      <p:sp>
        <p:nvSpPr>
          <p:cNvPr id="6" name="Slide Number Placeholder 1">
            <a:extLst>
              <a:ext uri="{FF2B5EF4-FFF2-40B4-BE49-F238E27FC236}">
                <a16:creationId xmlns:a16="http://schemas.microsoft.com/office/drawing/2014/main" id="{F2B6A238-79DA-460B-AD07-9E0340A21A43}"/>
              </a:ext>
            </a:extLst>
          </p:cNvPr>
          <p:cNvSpPr txBox="1">
            <a:spLocks/>
          </p:cNvSpPr>
          <p:nvPr/>
        </p:nvSpPr>
        <p:spPr>
          <a:xfrm>
            <a:off x="387636" y="4926383"/>
            <a:ext cx="533639" cy="173945"/>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sz="600" spc="38" dirty="0">
                <a:solidFill>
                  <a:schemeClr val="tx2"/>
                </a:solidFill>
                <a:latin typeface="Arial" panose="020B0604020202020204" pitchFamily="34" charset="0"/>
                <a:cs typeface="Arial" panose="020B0604020202020204" pitchFamily="34" charset="0"/>
              </a:rPr>
              <a:t>Page 10</a:t>
            </a:r>
          </a:p>
        </p:txBody>
      </p:sp>
    </p:spTree>
    <p:extLst>
      <p:ext uri="{BB962C8B-B14F-4D97-AF65-F5344CB8AC3E}">
        <p14:creationId xmlns:p14="http://schemas.microsoft.com/office/powerpoint/2010/main" val="8983299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3BB847-98AE-4A01-A32B-21F5728AB299}"/>
              </a:ext>
            </a:extLst>
          </p:cNvPr>
          <p:cNvSpPr>
            <a:spLocks noGrp="1"/>
          </p:cNvSpPr>
          <p:nvPr>
            <p:ph type="title"/>
          </p:nvPr>
        </p:nvSpPr>
        <p:spPr>
          <a:xfrm>
            <a:off x="699848" y="1546549"/>
            <a:ext cx="7971711" cy="1080296"/>
          </a:xfrm>
        </p:spPr>
        <p:txBody>
          <a:bodyPr/>
          <a:lstStyle/>
          <a:p>
            <a:r>
              <a:rPr lang="en-US" dirty="0"/>
              <a:t>Brief Introduction of GIZ Support of Regional Economic Cooperation in Asia (SRECA) </a:t>
            </a:r>
            <a:r>
              <a:rPr lang="en-US" dirty="0" err="1"/>
              <a:t>Programme</a:t>
            </a:r>
            <a:endParaRPr lang="en-US" dirty="0"/>
          </a:p>
        </p:txBody>
      </p:sp>
    </p:spTree>
    <p:extLst>
      <p:ext uri="{BB962C8B-B14F-4D97-AF65-F5344CB8AC3E}">
        <p14:creationId xmlns:p14="http://schemas.microsoft.com/office/powerpoint/2010/main" val="31367661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Rechteck 681"/>
          <p:cNvSpPr/>
          <p:nvPr/>
        </p:nvSpPr>
        <p:spPr bwMode="auto">
          <a:xfrm>
            <a:off x="192806" y="382934"/>
            <a:ext cx="1213816" cy="4162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de-DE"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683" name="Rechteck 682"/>
          <p:cNvSpPr/>
          <p:nvPr/>
        </p:nvSpPr>
        <p:spPr>
          <a:xfrm>
            <a:off x="2562225" y="981075"/>
            <a:ext cx="5539889" cy="8284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750"/>
              </a:spcAft>
              <a:buClrTx/>
              <a:buSzTx/>
              <a:buFontTx/>
              <a:buNone/>
              <a:tabLst/>
              <a:defRPr/>
            </a:pPr>
            <a:endParaRPr kumimoji="0" lang="de-DE" sz="1200" b="0" i="0" u="none" strike="noStrike" kern="1200" cap="none" spc="0" normalizeH="0" baseline="0" noProof="0" dirty="0">
              <a:ln>
                <a:noFill/>
              </a:ln>
              <a:solidFill>
                <a:srgbClr val="6F6F6F"/>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750"/>
              </a:spcAft>
              <a:buClrTx/>
              <a:buSzTx/>
              <a:buFontTx/>
              <a:buNone/>
              <a:tabLst/>
              <a:defRPr/>
            </a:pPr>
            <a:endParaRPr kumimoji="0" lang="de-DE" sz="1200" b="0" i="0" u="none" strike="noStrike" kern="1200" cap="none" spc="0" normalizeH="0" baseline="0" noProof="0" dirty="0">
              <a:ln>
                <a:noFill/>
              </a:ln>
              <a:solidFill>
                <a:srgbClr val="6F6F6F"/>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
                <a:srgbClr val="C80F0F"/>
              </a:buClr>
              <a:buSzTx/>
              <a:buFontTx/>
              <a:buNone/>
              <a:tabLst/>
              <a:defRPr/>
            </a:pPr>
            <a:endParaRPr kumimoji="0" lang="de-DE" sz="1050" b="0" i="0" u="none" strike="noStrike" kern="1200" cap="none" spc="0" normalizeH="0" baseline="0" noProof="0" dirty="0">
              <a:ln>
                <a:noFill/>
              </a:ln>
              <a:solidFill>
                <a:srgbClr val="6E6452"/>
              </a:solidFill>
              <a:effectLst/>
              <a:uLnTx/>
              <a:uFillTx/>
              <a:latin typeface="Arial"/>
              <a:ea typeface="+mn-ea"/>
              <a:cs typeface="+mn-cs"/>
            </a:endParaRPr>
          </a:p>
        </p:txBody>
      </p:sp>
      <p:sp>
        <p:nvSpPr>
          <p:cNvPr id="684" name="Rechteck 683"/>
          <p:cNvSpPr/>
          <p:nvPr/>
        </p:nvSpPr>
        <p:spPr>
          <a:xfrm>
            <a:off x="1634076" y="310149"/>
            <a:ext cx="6836155" cy="70788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effectLst/>
                <a:uLnTx/>
                <a:uFillTx/>
                <a:ea typeface="+mn-ea"/>
                <a:cs typeface="+mn-cs"/>
              </a:rPr>
              <a:t>Support of Regional Economic Cooperation in Asia (SRECA)</a:t>
            </a:r>
          </a:p>
        </p:txBody>
      </p:sp>
      <p:pic>
        <p:nvPicPr>
          <p:cNvPr id="686" name="Grafik 6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60" y="1317291"/>
            <a:ext cx="1042656" cy="695104"/>
          </a:xfrm>
          <a:prstGeom prst="rect">
            <a:avLst/>
          </a:prstGeom>
          <a:ln w="38100">
            <a:solidFill>
              <a:schemeClr val="bg1"/>
            </a:solidFill>
          </a:ln>
        </p:spPr>
      </p:pic>
      <p:pic>
        <p:nvPicPr>
          <p:cNvPr id="687" name="Grafik 6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14" y="474551"/>
            <a:ext cx="1042656" cy="674967"/>
          </a:xfrm>
          <a:prstGeom prst="rect">
            <a:avLst/>
          </a:prstGeom>
          <a:ln w="38100">
            <a:solidFill>
              <a:schemeClr val="bg1"/>
            </a:solidFill>
          </a:ln>
        </p:spPr>
      </p:pic>
      <p:pic>
        <p:nvPicPr>
          <p:cNvPr id="688" name="Grafik 687"/>
          <p:cNvPicPr>
            <a:picLocks noChangeAspect="1"/>
          </p:cNvPicPr>
          <p:nvPr/>
        </p:nvPicPr>
        <p:blipFill rotWithShape="1">
          <a:blip r:embed="rId5" cstate="print">
            <a:extLst>
              <a:ext uri="{28A0092B-C50C-407E-A947-70E740481C1C}">
                <a14:useLocalDpi xmlns:a14="http://schemas.microsoft.com/office/drawing/2010/main" val="0"/>
              </a:ext>
            </a:extLst>
          </a:blip>
          <a:srcRect t="7249"/>
          <a:stretch>
            <a:fillRect/>
          </a:stretch>
        </p:blipFill>
        <p:spPr>
          <a:xfrm>
            <a:off x="272960" y="2164611"/>
            <a:ext cx="1042656" cy="689618"/>
          </a:xfrm>
          <a:prstGeom prst="rect">
            <a:avLst/>
          </a:prstGeom>
          <a:ln w="38100">
            <a:solidFill>
              <a:schemeClr val="bg1"/>
            </a:solidFill>
          </a:ln>
        </p:spPr>
      </p:pic>
      <p:pic>
        <p:nvPicPr>
          <p:cNvPr id="689" name="Bild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514" y="3008051"/>
            <a:ext cx="1042656" cy="638289"/>
          </a:xfrm>
          <a:prstGeom prst="rect">
            <a:avLst/>
          </a:prstGeom>
          <a:ln w="38100" cmpd="sng">
            <a:solidFill>
              <a:schemeClr val="bg1"/>
            </a:solidFill>
          </a:ln>
        </p:spPr>
      </p:pic>
      <p:pic>
        <p:nvPicPr>
          <p:cNvPr id="690" name="Grafik 68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514" y="3792146"/>
            <a:ext cx="1043528" cy="638768"/>
          </a:xfrm>
          <a:prstGeom prst="rect">
            <a:avLst/>
          </a:prstGeom>
          <a:ln w="38100">
            <a:solidFill>
              <a:schemeClr val="bg1"/>
            </a:solidFill>
          </a:ln>
        </p:spPr>
      </p:pic>
      <p:grpSp>
        <p:nvGrpSpPr>
          <p:cNvPr id="692" name="Group 12"/>
          <p:cNvGrpSpPr/>
          <p:nvPr/>
        </p:nvGrpSpPr>
        <p:grpSpPr>
          <a:xfrm>
            <a:off x="1718379" y="2216794"/>
            <a:ext cx="7425621" cy="793698"/>
            <a:chOff x="2113280" y="3012080"/>
            <a:chExt cx="6616700" cy="964226"/>
          </a:xfrm>
        </p:grpSpPr>
        <p:sp>
          <p:nvSpPr>
            <p:cNvPr id="693" name="Rectangle 15"/>
            <p:cNvSpPr/>
            <p:nvPr/>
          </p:nvSpPr>
          <p:spPr bwMode="auto">
            <a:xfrm>
              <a:off x="2113280" y="3244786"/>
              <a:ext cx="6217920" cy="731520"/>
            </a:xfrm>
            <a:prstGeom prst="rect">
              <a:avLst/>
            </a:prstGeom>
            <a:noFill/>
            <a:ln w="12700"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999999"/>
                </a:solidFill>
                <a:effectLst/>
                <a:uLnTx/>
                <a:uFillTx/>
                <a:ea typeface="+mn-ea"/>
                <a:cs typeface="+mn-cs"/>
              </a:endParaRPr>
            </a:p>
          </p:txBody>
        </p:sp>
        <p:sp>
          <p:nvSpPr>
            <p:cNvPr id="694" name="Rectangle 18"/>
            <p:cNvSpPr/>
            <p:nvPr/>
          </p:nvSpPr>
          <p:spPr bwMode="auto">
            <a:xfrm>
              <a:off x="2236473" y="3012080"/>
              <a:ext cx="1543514" cy="2773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0" bIns="34290" numCol="1" rtlCol="0" anchor="t" anchorCtr="0" compatLnSpc="1"/>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C81010"/>
                  </a:solidFill>
                  <a:effectLst/>
                  <a:uLnTx/>
                  <a:uFillTx/>
                  <a:ea typeface="+mn-ea"/>
                  <a:cs typeface="+mn-cs"/>
                </a:rPr>
                <a:t>Focus Countries</a:t>
              </a:r>
              <a:endParaRPr kumimoji="0" lang="en-US" sz="1600" b="1" i="0" u="none" strike="noStrike" kern="1200" cap="none" spc="0" normalizeH="0" baseline="0" noProof="0" dirty="0">
                <a:ln>
                  <a:noFill/>
                </a:ln>
                <a:solidFill>
                  <a:srgbClr val="C81010"/>
                </a:solidFill>
                <a:effectLst/>
                <a:uLnTx/>
                <a:uFillTx/>
                <a:ea typeface="+mn-ea"/>
                <a:cs typeface="+mn-cs"/>
              </a:endParaRPr>
            </a:p>
          </p:txBody>
        </p:sp>
        <p:sp>
          <p:nvSpPr>
            <p:cNvPr id="695" name="TextBox 19"/>
            <p:cNvSpPr txBox="1"/>
            <p:nvPr/>
          </p:nvSpPr>
          <p:spPr>
            <a:xfrm>
              <a:off x="2236471" y="3473385"/>
              <a:ext cx="6493509" cy="373904"/>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750"/>
                </a:spcAft>
                <a:buClr>
                  <a:srgbClr val="C80F0F"/>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6E6452"/>
                  </a:solidFill>
                  <a:effectLst/>
                  <a:uLnTx/>
                  <a:uFillTx/>
                  <a:ea typeface="+mn-ea"/>
                  <a:cs typeface="+mn-cs"/>
                </a:rPr>
                <a:t>Mongolia, Cambodia, Lao PDR, Viet Nam </a:t>
              </a:r>
              <a:endParaRPr kumimoji="0" lang="de-DE" sz="1400" b="0" i="0" u="none" strike="noStrike" kern="1200" cap="none" spc="0" normalizeH="0" baseline="0" noProof="0" dirty="0">
                <a:ln>
                  <a:noFill/>
                </a:ln>
                <a:solidFill>
                  <a:srgbClr val="6E6452"/>
                </a:solidFill>
                <a:effectLst/>
                <a:uLnTx/>
                <a:uFillTx/>
                <a:ea typeface="+mn-ea"/>
                <a:cs typeface="+mn-cs"/>
              </a:endParaRPr>
            </a:p>
          </p:txBody>
        </p:sp>
      </p:grpSp>
      <p:grpSp>
        <p:nvGrpSpPr>
          <p:cNvPr id="696" name="Group 13"/>
          <p:cNvGrpSpPr/>
          <p:nvPr/>
        </p:nvGrpSpPr>
        <p:grpSpPr>
          <a:xfrm>
            <a:off x="1725421" y="3028946"/>
            <a:ext cx="6978087" cy="736631"/>
            <a:chOff x="2109151" y="3842592"/>
            <a:chExt cx="6217920" cy="982178"/>
          </a:xfrm>
        </p:grpSpPr>
        <p:sp>
          <p:nvSpPr>
            <p:cNvPr id="697" name="Rectangle 20"/>
            <p:cNvSpPr/>
            <p:nvPr/>
          </p:nvSpPr>
          <p:spPr bwMode="auto">
            <a:xfrm>
              <a:off x="2109151" y="4093250"/>
              <a:ext cx="6217920" cy="731520"/>
            </a:xfrm>
            <a:prstGeom prst="rect">
              <a:avLst/>
            </a:prstGeom>
            <a:noFill/>
            <a:ln w="12700"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999999"/>
                </a:solidFill>
                <a:effectLst/>
                <a:uLnTx/>
                <a:uFillTx/>
                <a:ea typeface="+mn-ea"/>
                <a:cs typeface="+mn-cs"/>
              </a:endParaRPr>
            </a:p>
          </p:txBody>
        </p:sp>
        <p:sp>
          <p:nvSpPr>
            <p:cNvPr id="698" name="TextBox 22"/>
            <p:cNvSpPr txBox="1"/>
            <p:nvPr/>
          </p:nvSpPr>
          <p:spPr>
            <a:xfrm>
              <a:off x="2236470" y="4245961"/>
              <a:ext cx="6090601" cy="410371"/>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750"/>
                </a:spcAft>
                <a:buClr>
                  <a:srgbClr val="C80F0F"/>
                </a:buClr>
                <a:buSzTx/>
                <a:buFont typeface="Wingdings" panose="05000000000000000000" pitchFamily="2" charset="2"/>
                <a:buChar char="§"/>
                <a:tabLst/>
                <a:defRPr/>
              </a:pPr>
              <a:r>
                <a:rPr kumimoji="0" lang="en-GB" sz="1400" b="0" i="0" u="none" strike="noStrike" kern="0" cap="none" spc="0" normalizeH="0" baseline="0" noProof="0" dirty="0">
                  <a:ln>
                    <a:noFill/>
                  </a:ln>
                  <a:solidFill>
                    <a:srgbClr val="6E6452"/>
                  </a:solidFill>
                  <a:effectLst/>
                  <a:uLnTx/>
                  <a:uFillTx/>
                  <a:ea typeface="+mn-ea"/>
                  <a:cs typeface="+mn-cs"/>
                </a:rPr>
                <a:t>German Federal Ministry for Economic Cooperation and Development (BMZ)</a:t>
              </a:r>
            </a:p>
          </p:txBody>
        </p:sp>
        <p:sp>
          <p:nvSpPr>
            <p:cNvPr id="699" name="Rectangle 21"/>
            <p:cNvSpPr/>
            <p:nvPr/>
          </p:nvSpPr>
          <p:spPr bwMode="auto">
            <a:xfrm>
              <a:off x="2224088" y="3842592"/>
              <a:ext cx="1631262" cy="365813"/>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0" bIns="34290" numCol="1" rtlCol="0" anchor="t" anchorCtr="0" compatLnSpc="1"/>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C81010"/>
                  </a:solidFill>
                  <a:effectLst/>
                  <a:uLnTx/>
                  <a:uFillTx/>
                  <a:ea typeface="+mn-ea"/>
                  <a:cs typeface="+mn-cs"/>
                </a:rPr>
                <a:t>Commissioned by</a:t>
              </a:r>
              <a:endParaRPr kumimoji="0" lang="en-US" sz="1600" b="1" i="0" u="none" strike="noStrike" kern="1200" cap="none" spc="0" normalizeH="0" baseline="0" noProof="0" dirty="0">
                <a:ln>
                  <a:noFill/>
                </a:ln>
                <a:solidFill>
                  <a:srgbClr val="C81010"/>
                </a:solidFill>
                <a:effectLst/>
                <a:uLnTx/>
                <a:uFillTx/>
                <a:ea typeface="+mn-ea"/>
                <a:cs typeface="+mn-cs"/>
              </a:endParaRPr>
            </a:p>
          </p:txBody>
        </p:sp>
      </p:grpSp>
      <p:grpSp>
        <p:nvGrpSpPr>
          <p:cNvPr id="700" name="Group 27"/>
          <p:cNvGrpSpPr/>
          <p:nvPr/>
        </p:nvGrpSpPr>
        <p:grpSpPr>
          <a:xfrm>
            <a:off x="1725421" y="3869976"/>
            <a:ext cx="7287368" cy="670853"/>
            <a:chOff x="2113280" y="5312331"/>
            <a:chExt cx="6513513" cy="980065"/>
          </a:xfrm>
        </p:grpSpPr>
        <p:sp>
          <p:nvSpPr>
            <p:cNvPr id="701" name="Rectangle 23"/>
            <p:cNvSpPr/>
            <p:nvPr/>
          </p:nvSpPr>
          <p:spPr bwMode="auto">
            <a:xfrm>
              <a:off x="2113280" y="5617449"/>
              <a:ext cx="6217920" cy="674947"/>
            </a:xfrm>
            <a:prstGeom prst="rect">
              <a:avLst/>
            </a:prstGeom>
            <a:noFill/>
            <a:ln w="12700"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999999"/>
                </a:solidFill>
                <a:effectLst/>
                <a:uLnTx/>
                <a:uFillTx/>
                <a:ea typeface="+mn-ea"/>
                <a:cs typeface="+mn-cs"/>
              </a:endParaRPr>
            </a:p>
          </p:txBody>
        </p:sp>
        <p:sp>
          <p:nvSpPr>
            <p:cNvPr id="702" name="TextBox 24"/>
            <p:cNvSpPr txBox="1"/>
            <p:nvPr/>
          </p:nvSpPr>
          <p:spPr>
            <a:xfrm>
              <a:off x="2236470" y="5739574"/>
              <a:ext cx="6390323" cy="449639"/>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
                  <a:srgbClr val="C80F0F"/>
                </a:buClr>
                <a:buSzTx/>
                <a:buFont typeface="Wingdings" panose="05000000000000000000" pitchFamily="2" charset="2"/>
                <a:buChar char="§"/>
                <a:tabLst/>
                <a:defRPr/>
              </a:pPr>
              <a:r>
                <a:rPr kumimoji="0" lang="en-GB" sz="1400" b="0" i="0" u="none" strike="noStrike" kern="0" cap="none" spc="0" normalizeH="0" baseline="0" noProof="0" dirty="0">
                  <a:ln>
                    <a:noFill/>
                  </a:ln>
                  <a:solidFill>
                    <a:srgbClr val="6E6452"/>
                  </a:solidFill>
                  <a:effectLst/>
                  <a:uLnTx/>
                  <a:uFillTx/>
                  <a:ea typeface="+mn-ea"/>
                  <a:cs typeface="+mn-cs"/>
                </a:rPr>
                <a:t>04/2019 – 03/2022 </a:t>
              </a:r>
            </a:p>
          </p:txBody>
        </p:sp>
        <p:sp>
          <p:nvSpPr>
            <p:cNvPr id="703" name="Rectangle 25"/>
            <p:cNvSpPr/>
            <p:nvPr/>
          </p:nvSpPr>
          <p:spPr bwMode="auto">
            <a:xfrm>
              <a:off x="2236470" y="5312331"/>
              <a:ext cx="1197954" cy="335657"/>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0" bIns="34290" numCol="1" rtlCol="0" anchor="t" anchorCtr="0" compatLnSpc="1"/>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C81010"/>
                  </a:solidFill>
                  <a:effectLst/>
                  <a:uLnTx/>
                  <a:uFillTx/>
                  <a:ea typeface="+mn-ea"/>
                  <a:cs typeface="+mn-cs"/>
                </a:rPr>
                <a:t>Overall term</a:t>
              </a:r>
              <a:endParaRPr kumimoji="0" lang="en-US" sz="1600" b="1" i="0" u="none" strike="noStrike" kern="1200" cap="none" spc="0" normalizeH="0" baseline="0" noProof="0" dirty="0">
                <a:ln>
                  <a:noFill/>
                </a:ln>
                <a:solidFill>
                  <a:srgbClr val="C81010"/>
                </a:solidFill>
                <a:effectLst/>
                <a:uLnTx/>
                <a:uFillTx/>
                <a:ea typeface="+mn-ea"/>
                <a:cs typeface="+mn-cs"/>
              </a:endParaRPr>
            </a:p>
          </p:txBody>
        </p:sp>
      </p:grpSp>
      <p:grpSp>
        <p:nvGrpSpPr>
          <p:cNvPr id="704" name="Group 8"/>
          <p:cNvGrpSpPr/>
          <p:nvPr/>
        </p:nvGrpSpPr>
        <p:grpSpPr>
          <a:xfrm>
            <a:off x="1725421" y="1102583"/>
            <a:ext cx="6972263" cy="1027215"/>
            <a:chOff x="2113280" y="2015100"/>
            <a:chExt cx="6217920" cy="1855873"/>
          </a:xfrm>
        </p:grpSpPr>
        <p:sp>
          <p:nvSpPr>
            <p:cNvPr id="705" name="Rectangle 2"/>
            <p:cNvSpPr/>
            <p:nvPr/>
          </p:nvSpPr>
          <p:spPr bwMode="auto">
            <a:xfrm>
              <a:off x="2113280" y="2312172"/>
              <a:ext cx="6217920" cy="1558801"/>
            </a:xfrm>
            <a:prstGeom prst="rect">
              <a:avLst/>
            </a:prstGeom>
            <a:noFill/>
            <a:ln w="12700"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999999"/>
                </a:solidFill>
                <a:effectLst/>
                <a:uLnTx/>
                <a:uFillTx/>
                <a:ea typeface="+mn-ea"/>
                <a:cs typeface="+mn-cs"/>
              </a:endParaRPr>
            </a:p>
          </p:txBody>
        </p:sp>
        <p:sp>
          <p:nvSpPr>
            <p:cNvPr id="706" name="Rectangle 4"/>
            <p:cNvSpPr/>
            <p:nvPr/>
          </p:nvSpPr>
          <p:spPr bwMode="auto">
            <a:xfrm>
              <a:off x="2236194" y="2015100"/>
              <a:ext cx="1195272" cy="401401"/>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0" bIns="34290" numCol="1" rtlCol="0" anchor="t" anchorCtr="0" compatLnSpc="1"/>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C81010"/>
                  </a:solidFill>
                  <a:effectLst/>
                  <a:uLnTx/>
                  <a:uFillTx/>
                  <a:ea typeface="+mn-ea"/>
                  <a:cs typeface="+mn-cs"/>
                </a:rPr>
                <a:t>Overall Goal</a:t>
              </a:r>
              <a:endParaRPr kumimoji="0" lang="en-US" sz="1600" b="1" i="0" u="none" strike="noStrike" kern="1200" cap="none" spc="0" normalizeH="0" baseline="0" noProof="0" dirty="0">
                <a:ln>
                  <a:noFill/>
                </a:ln>
                <a:solidFill>
                  <a:srgbClr val="C81010"/>
                </a:solidFill>
                <a:effectLst/>
                <a:uLnTx/>
                <a:uFillTx/>
                <a:ea typeface="+mn-ea"/>
                <a:cs typeface="+mn-cs"/>
              </a:endParaRPr>
            </a:p>
          </p:txBody>
        </p:sp>
        <p:sp>
          <p:nvSpPr>
            <p:cNvPr id="707" name="TextBox 26"/>
            <p:cNvSpPr txBox="1"/>
            <p:nvPr/>
          </p:nvSpPr>
          <p:spPr>
            <a:xfrm>
              <a:off x="2236194" y="2634640"/>
              <a:ext cx="6081087" cy="945303"/>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750"/>
                </a:spcAft>
                <a:buClr>
                  <a:srgbClr val="C80F0F"/>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6E6452"/>
                  </a:solidFill>
                  <a:effectLst/>
                  <a:uLnTx/>
                  <a:uFillTx/>
                  <a:ea typeface="+mn-ea"/>
                  <a:cs typeface="+mn-cs"/>
                </a:rPr>
                <a:t>Economic cooperation and agricultural trade between selected </a:t>
              </a:r>
              <a:r>
                <a:rPr kumimoji="0" lang="en-US" sz="1400" b="0" i="0" u="none" strike="noStrike" kern="0" cap="none" spc="0" normalizeH="0" baseline="0" noProof="0" dirty="0" err="1">
                  <a:ln>
                    <a:noFill/>
                  </a:ln>
                  <a:solidFill>
                    <a:srgbClr val="6E6452"/>
                  </a:solidFill>
                  <a:effectLst/>
                  <a:uLnTx/>
                  <a:uFillTx/>
                  <a:ea typeface="+mn-ea"/>
                  <a:cs typeface="+mn-cs"/>
                </a:rPr>
                <a:t>neighbouring</a:t>
              </a:r>
              <a:r>
                <a:rPr kumimoji="0" lang="en-US" sz="1400" b="0" i="0" u="none" strike="noStrike" kern="0" cap="none" spc="0" normalizeH="0" baseline="0" noProof="0" dirty="0">
                  <a:ln>
                    <a:noFill/>
                  </a:ln>
                  <a:solidFill>
                    <a:srgbClr val="6E6452"/>
                  </a:solidFill>
                  <a:effectLst/>
                  <a:uLnTx/>
                  <a:uFillTx/>
                  <a:ea typeface="+mn-ea"/>
                  <a:cs typeface="+mn-cs"/>
                </a:rPr>
                <a:t> countries and China is strengthened</a:t>
              </a:r>
            </a:p>
          </p:txBody>
        </p:sp>
      </p:grpSp>
      <p:sp>
        <p:nvSpPr>
          <p:cNvPr id="2" name="Slide Number Placeholder 1">
            <a:extLst>
              <a:ext uri="{FF2B5EF4-FFF2-40B4-BE49-F238E27FC236}">
                <a16:creationId xmlns:a16="http://schemas.microsoft.com/office/drawing/2014/main" id="{882B33DC-3018-4360-840E-6C2AA2C8138E}"/>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38" normalizeH="0" baseline="0" noProof="0">
                <a:ln>
                  <a:noFill/>
                </a:ln>
                <a:solidFill>
                  <a:srgbClr val="6F6F6F"/>
                </a:solidFill>
                <a:effectLst/>
                <a:uLnTx/>
                <a:uFillTx/>
                <a:latin typeface="Arial" panose="020B0604020202020204" pitchFamily="34" charset="0"/>
                <a:ea typeface="+mn-ea"/>
                <a:cs typeface="Arial" panose="020B0604020202020204" pitchFamily="34" charset="0"/>
              </a:rPr>
              <a:t>Page 1</a:t>
            </a:r>
            <a:endParaRPr kumimoji="0" lang="de-DE" sz="600" b="0" i="0" u="none" strike="noStrike" kern="1200" cap="none" spc="38"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29" name="Datumsplatzhalter 3">
            <a:extLst>
              <a:ext uri="{FF2B5EF4-FFF2-40B4-BE49-F238E27FC236}">
                <a16:creationId xmlns:a16="http://schemas.microsoft.com/office/drawing/2014/main" id="{A5FE944B-9139-450A-AFB3-D083477B425D}"/>
              </a:ext>
            </a:extLst>
          </p:cNvPr>
          <p:cNvSpPr txBox="1">
            <a:spLocks/>
          </p:cNvSpPr>
          <p:nvPr/>
        </p:nvSpPr>
        <p:spPr bwMode="gray">
          <a:xfrm>
            <a:off x="1059417" y="4926383"/>
            <a:ext cx="533639" cy="92333"/>
          </a:xfrm>
          <a:prstGeom prst="rect">
            <a:avLst/>
          </a:prstGeom>
        </p:spPr>
        <p:txBody>
          <a:bodyPr vert="horz" wrap="square" lIns="0" tIns="0" rIns="0" bIns="0" rtlCol="0" anchor="ctr">
            <a:spAutoFit/>
          </a:bodyPr>
          <a:lstStyle>
            <a:defPPr>
              <a:defRPr lang="de-DE"/>
            </a:defPPr>
            <a:lvl1pPr marL="0" algn="l" defTabSz="685800" rtl="0" eaLnBrk="1" latinLnBrk="0" hangingPunct="1">
              <a:defRPr lang="de-DE" sz="600" kern="1200" spc="38" baseline="0">
                <a:solidFill>
                  <a:schemeClr val="tx2"/>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38"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rPr>
              <a:t>30 July 2019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el 1"/>
          <p:cNvSpPr txBox="1"/>
          <p:nvPr/>
        </p:nvSpPr>
        <p:spPr bwMode="auto">
          <a:xfrm>
            <a:off x="439034" y="335695"/>
            <a:ext cx="7907444" cy="350437"/>
          </a:xfrm>
          <a:prstGeom prst="rect">
            <a:avLst/>
          </a:prstGeom>
          <a:noFill/>
          <a:ln w="9525">
            <a:noFill/>
            <a:miter lim="800000"/>
          </a:ln>
          <a:effectLst/>
        </p:spPr>
        <p:txBody>
          <a:bodyPr vert="horz" wrap="square" lIns="68580" tIns="34290" rIns="68580" bIns="34290" numCol="1" anchor="t" anchorCtr="0" compatLnSpc="1"/>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panose="020B0604020202020204" pitchFamily="34" charset="0"/>
              </a:defRPr>
            </a:lvl2pPr>
            <a:lvl3pPr algn="l" rtl="0" eaLnBrk="1" fontAlgn="base" hangingPunct="1">
              <a:spcBef>
                <a:spcPct val="0"/>
              </a:spcBef>
              <a:spcAft>
                <a:spcPct val="0"/>
              </a:spcAft>
              <a:defRPr sz="3600">
                <a:solidFill>
                  <a:schemeClr val="tx1"/>
                </a:solidFill>
                <a:latin typeface="Arial" panose="020B0604020202020204" pitchFamily="34" charset="0"/>
              </a:defRPr>
            </a:lvl3pPr>
            <a:lvl4pPr algn="l" rtl="0" eaLnBrk="1" fontAlgn="base" hangingPunct="1">
              <a:spcBef>
                <a:spcPct val="0"/>
              </a:spcBef>
              <a:spcAft>
                <a:spcPct val="0"/>
              </a:spcAft>
              <a:defRPr sz="3600">
                <a:solidFill>
                  <a:schemeClr val="tx1"/>
                </a:solidFill>
                <a:latin typeface="Arial" panose="020B0604020202020204" pitchFamily="34" charset="0"/>
              </a:defRPr>
            </a:lvl4pPr>
            <a:lvl5pPr algn="l" rtl="0" eaLnBrk="1" fontAlgn="base" hangingPunct="1">
              <a:spcBef>
                <a:spcPct val="0"/>
              </a:spcBef>
              <a:spcAft>
                <a:spcPct val="0"/>
              </a:spcAft>
              <a:defRPr sz="3600">
                <a:solidFill>
                  <a:schemeClr val="tx1"/>
                </a:solidFill>
                <a:latin typeface="Arial" panose="020B0604020202020204" pitchFamily="34" charset="0"/>
              </a:defRPr>
            </a:lvl5pPr>
            <a:lvl6pPr marL="457200" algn="l" rtl="0" eaLnBrk="1" fontAlgn="base" hangingPunct="1">
              <a:spcBef>
                <a:spcPct val="0"/>
              </a:spcBef>
              <a:spcAft>
                <a:spcPct val="0"/>
              </a:spcAft>
              <a:defRPr sz="3600">
                <a:solidFill>
                  <a:schemeClr val="tx1"/>
                </a:solidFill>
                <a:latin typeface="Arial" panose="020B0604020202020204" pitchFamily="34" charset="0"/>
              </a:defRPr>
            </a:lvl6pPr>
            <a:lvl7pPr marL="914400" algn="l" rtl="0" eaLnBrk="1" fontAlgn="base" hangingPunct="1">
              <a:spcBef>
                <a:spcPct val="0"/>
              </a:spcBef>
              <a:spcAft>
                <a:spcPct val="0"/>
              </a:spcAft>
              <a:defRPr sz="3600">
                <a:solidFill>
                  <a:schemeClr val="tx1"/>
                </a:solidFill>
                <a:latin typeface="Arial" panose="020B0604020202020204" pitchFamily="34" charset="0"/>
              </a:defRPr>
            </a:lvl7pPr>
            <a:lvl8pPr marL="1371600" algn="l" rtl="0" eaLnBrk="1" fontAlgn="base" hangingPunct="1">
              <a:spcBef>
                <a:spcPct val="0"/>
              </a:spcBef>
              <a:spcAft>
                <a:spcPct val="0"/>
              </a:spcAft>
              <a:defRPr sz="3600">
                <a:solidFill>
                  <a:schemeClr val="tx1"/>
                </a:solidFill>
                <a:latin typeface="Arial" panose="020B0604020202020204" pitchFamily="34" charset="0"/>
              </a:defRPr>
            </a:lvl8pPr>
            <a:lvl9pPr marL="1828800" algn="l" rtl="0" eaLnBrk="1" fontAlgn="base" hangingPunct="1">
              <a:spcBef>
                <a:spcPct val="0"/>
              </a:spcBef>
              <a:spcAft>
                <a:spcPct val="0"/>
              </a:spcAft>
              <a:defRPr sz="36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1"/>
                </a:solidFill>
                <a:effectLst/>
                <a:uLnTx/>
                <a:uFillTx/>
                <a:ea typeface="+mj-ea"/>
                <a:cs typeface="+mj-cs"/>
              </a:rPr>
              <a:t>Regional Focus</a:t>
            </a:r>
          </a:p>
        </p:txBody>
      </p:sp>
      <p:grpSp>
        <p:nvGrpSpPr>
          <p:cNvPr id="148" name="Group 113"/>
          <p:cNvGrpSpPr/>
          <p:nvPr/>
        </p:nvGrpSpPr>
        <p:grpSpPr>
          <a:xfrm>
            <a:off x="537594" y="1227573"/>
            <a:ext cx="3712132" cy="2746715"/>
            <a:chOff x="3262680" y="1127127"/>
            <a:chExt cx="4377139" cy="3354209"/>
          </a:xfrm>
        </p:grpSpPr>
        <p:grpSp>
          <p:nvGrpSpPr>
            <p:cNvPr id="155" name="Group 114"/>
            <p:cNvGrpSpPr/>
            <p:nvPr/>
          </p:nvGrpSpPr>
          <p:grpSpPr bwMode="auto">
            <a:xfrm>
              <a:off x="3262680" y="1197352"/>
              <a:ext cx="2968958" cy="3283984"/>
              <a:chOff x="2055" y="754"/>
              <a:chExt cx="1870" cy="2068"/>
            </a:xfrm>
            <a:solidFill>
              <a:schemeClr val="bg1">
                <a:lumMod val="75000"/>
              </a:schemeClr>
            </a:solidFill>
          </p:grpSpPr>
          <p:sp>
            <p:nvSpPr>
              <p:cNvPr id="375" name="Freeform 379"/>
              <p:cNvSpPr/>
              <p:nvPr/>
            </p:nvSpPr>
            <p:spPr bwMode="auto">
              <a:xfrm>
                <a:off x="3625" y="2152"/>
                <a:ext cx="3"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0" y="0"/>
                      <a:pt x="0" y="0"/>
                    </a:cubicBezTo>
                    <a:cubicBezTo>
                      <a:pt x="0"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76" name="Freeform 380"/>
              <p:cNvSpPr/>
              <p:nvPr/>
            </p:nvSpPr>
            <p:spPr bwMode="auto">
              <a:xfrm>
                <a:off x="3612" y="2261"/>
                <a:ext cx="6" cy="6"/>
              </a:xfrm>
              <a:custGeom>
                <a:avLst/>
                <a:gdLst>
                  <a:gd name="T0" fmla="*/ 81 w 2"/>
                  <a:gd name="T1" fmla="*/ 162 h 2"/>
                  <a:gd name="T2" fmla="*/ 81 w 2"/>
                  <a:gd name="T3" fmla="*/ 0 h 2"/>
                  <a:gd name="T4" fmla="*/ 81 w 2"/>
                  <a:gd name="T5" fmla="*/ 16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2" y="2"/>
                      <a:pt x="2" y="1"/>
                      <a:pt x="1" y="0"/>
                    </a:cubicBezTo>
                    <a:cubicBezTo>
                      <a:pt x="1" y="1"/>
                      <a:pt x="0" y="2"/>
                      <a:pt x="1"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77" name="Freeform 381"/>
              <p:cNvSpPr/>
              <p:nvPr/>
            </p:nvSpPr>
            <p:spPr bwMode="auto">
              <a:xfrm>
                <a:off x="3612" y="2261"/>
                <a:ext cx="6" cy="6"/>
              </a:xfrm>
              <a:custGeom>
                <a:avLst/>
                <a:gdLst>
                  <a:gd name="T0" fmla="*/ 81 w 2"/>
                  <a:gd name="T1" fmla="*/ 162 h 2"/>
                  <a:gd name="T2" fmla="*/ 81 w 2"/>
                  <a:gd name="T3" fmla="*/ 0 h 2"/>
                  <a:gd name="T4" fmla="*/ 81 w 2"/>
                  <a:gd name="T5" fmla="*/ 16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2" y="2"/>
                      <a:pt x="2" y="1"/>
                      <a:pt x="1" y="0"/>
                    </a:cubicBezTo>
                    <a:cubicBezTo>
                      <a:pt x="1" y="1"/>
                      <a:pt x="0" y="2"/>
                      <a:pt x="1"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78" name="Freeform 382"/>
              <p:cNvSpPr/>
              <p:nvPr/>
            </p:nvSpPr>
            <p:spPr bwMode="auto">
              <a:xfrm>
                <a:off x="3625" y="2130"/>
                <a:ext cx="12" cy="15"/>
              </a:xfrm>
              <a:custGeom>
                <a:avLst/>
                <a:gdLst>
                  <a:gd name="T0" fmla="*/ 162 w 4"/>
                  <a:gd name="T1" fmla="*/ 405 h 5"/>
                  <a:gd name="T2" fmla="*/ 81 w 4"/>
                  <a:gd name="T3" fmla="*/ 0 h 5"/>
                  <a:gd name="T4" fmla="*/ 162 w 4"/>
                  <a:gd name="T5" fmla="*/ 40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2" y="5"/>
                    </a:moveTo>
                    <a:cubicBezTo>
                      <a:pt x="4" y="4"/>
                      <a:pt x="4" y="1"/>
                      <a:pt x="1" y="0"/>
                    </a:cubicBezTo>
                    <a:cubicBezTo>
                      <a:pt x="0" y="1"/>
                      <a:pt x="1" y="4"/>
                      <a:pt x="2" y="5"/>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79" name="Freeform 383"/>
              <p:cNvSpPr/>
              <p:nvPr/>
            </p:nvSpPr>
            <p:spPr bwMode="auto">
              <a:xfrm>
                <a:off x="3625" y="2130"/>
                <a:ext cx="12" cy="15"/>
              </a:xfrm>
              <a:custGeom>
                <a:avLst/>
                <a:gdLst>
                  <a:gd name="T0" fmla="*/ 162 w 4"/>
                  <a:gd name="T1" fmla="*/ 405 h 5"/>
                  <a:gd name="T2" fmla="*/ 81 w 4"/>
                  <a:gd name="T3" fmla="*/ 0 h 5"/>
                  <a:gd name="T4" fmla="*/ 162 w 4"/>
                  <a:gd name="T5" fmla="*/ 40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2" y="5"/>
                    </a:moveTo>
                    <a:cubicBezTo>
                      <a:pt x="4" y="4"/>
                      <a:pt x="4" y="1"/>
                      <a:pt x="1" y="0"/>
                    </a:cubicBezTo>
                    <a:cubicBezTo>
                      <a:pt x="0" y="1"/>
                      <a:pt x="1" y="4"/>
                      <a:pt x="2" y="5"/>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80" name="Freeform 384"/>
              <p:cNvSpPr/>
              <p:nvPr/>
            </p:nvSpPr>
            <p:spPr bwMode="auto">
              <a:xfrm>
                <a:off x="3628" y="2155"/>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0" y="0"/>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81" name="Freeform 385"/>
              <p:cNvSpPr/>
              <p:nvPr/>
            </p:nvSpPr>
            <p:spPr bwMode="auto">
              <a:xfrm>
                <a:off x="3628" y="2155"/>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0" y="0"/>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82" name="Freeform 386"/>
              <p:cNvSpPr/>
              <p:nvPr/>
            </p:nvSpPr>
            <p:spPr bwMode="auto">
              <a:xfrm>
                <a:off x="3621" y="2255"/>
                <a:ext cx="4"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0" y="0"/>
                    </a:cubicBezTo>
                    <a:cubicBezTo>
                      <a:pt x="0"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83" name="Freeform 387"/>
              <p:cNvSpPr/>
              <p:nvPr/>
            </p:nvSpPr>
            <p:spPr bwMode="auto">
              <a:xfrm>
                <a:off x="3621" y="2255"/>
                <a:ext cx="4"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0" y="0"/>
                    </a:cubicBezTo>
                    <a:cubicBezTo>
                      <a:pt x="0"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86" name="Freeform 390"/>
              <p:cNvSpPr/>
              <p:nvPr/>
            </p:nvSpPr>
            <p:spPr bwMode="auto">
              <a:xfrm>
                <a:off x="3625" y="2233"/>
                <a:ext cx="3" cy="3"/>
              </a:xfrm>
              <a:custGeom>
                <a:avLst/>
                <a:gdLst>
                  <a:gd name="T0" fmla="*/ 0 w 1"/>
                  <a:gd name="T1" fmla="*/ 81 h 1"/>
                  <a:gd name="T2" fmla="*/ 81 w 1"/>
                  <a:gd name="T3" fmla="*/ 81 h 1"/>
                  <a:gd name="T4" fmla="*/ 0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1"/>
                    </a:cubicBezTo>
                    <a:cubicBezTo>
                      <a:pt x="0" y="0"/>
                      <a:pt x="0" y="1"/>
                      <a:pt x="0"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87" name="Freeform 391"/>
              <p:cNvSpPr/>
              <p:nvPr/>
            </p:nvSpPr>
            <p:spPr bwMode="auto">
              <a:xfrm>
                <a:off x="3625" y="2233"/>
                <a:ext cx="3" cy="3"/>
              </a:xfrm>
              <a:custGeom>
                <a:avLst/>
                <a:gdLst>
                  <a:gd name="T0" fmla="*/ 0 w 1"/>
                  <a:gd name="T1" fmla="*/ 81 h 1"/>
                  <a:gd name="T2" fmla="*/ 81 w 1"/>
                  <a:gd name="T3" fmla="*/ 81 h 1"/>
                  <a:gd name="T4" fmla="*/ 0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1"/>
                    </a:cubicBezTo>
                    <a:cubicBezTo>
                      <a:pt x="0" y="0"/>
                      <a:pt x="0" y="1"/>
                      <a:pt x="0"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90" name="Freeform 394"/>
              <p:cNvSpPr/>
              <p:nvPr/>
            </p:nvSpPr>
            <p:spPr bwMode="auto">
              <a:xfrm>
                <a:off x="3637" y="2195"/>
                <a:ext cx="6" cy="10"/>
              </a:xfrm>
              <a:custGeom>
                <a:avLst/>
                <a:gdLst>
                  <a:gd name="T0" fmla="*/ 81 w 2"/>
                  <a:gd name="T1" fmla="*/ 367 h 3"/>
                  <a:gd name="T2" fmla="*/ 0 w 2"/>
                  <a:gd name="T3" fmla="*/ 110 h 3"/>
                  <a:gd name="T4" fmla="*/ 81 w 2"/>
                  <a:gd name="T5" fmla="*/ 367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3"/>
                    </a:moveTo>
                    <a:cubicBezTo>
                      <a:pt x="2" y="3"/>
                      <a:pt x="2" y="0"/>
                      <a:pt x="0" y="1"/>
                    </a:cubicBezTo>
                    <a:cubicBezTo>
                      <a:pt x="0" y="1"/>
                      <a:pt x="0" y="2"/>
                      <a:pt x="1"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91" name="Freeform 395"/>
              <p:cNvSpPr/>
              <p:nvPr/>
            </p:nvSpPr>
            <p:spPr bwMode="auto">
              <a:xfrm>
                <a:off x="3637" y="2195"/>
                <a:ext cx="6" cy="10"/>
              </a:xfrm>
              <a:custGeom>
                <a:avLst/>
                <a:gdLst>
                  <a:gd name="T0" fmla="*/ 81 w 2"/>
                  <a:gd name="T1" fmla="*/ 367 h 3"/>
                  <a:gd name="T2" fmla="*/ 0 w 2"/>
                  <a:gd name="T3" fmla="*/ 110 h 3"/>
                  <a:gd name="T4" fmla="*/ 81 w 2"/>
                  <a:gd name="T5" fmla="*/ 367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3"/>
                    </a:moveTo>
                    <a:cubicBezTo>
                      <a:pt x="2" y="3"/>
                      <a:pt x="2" y="0"/>
                      <a:pt x="0" y="1"/>
                    </a:cubicBezTo>
                    <a:cubicBezTo>
                      <a:pt x="0" y="1"/>
                      <a:pt x="0" y="2"/>
                      <a:pt x="1"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92" name="Freeform 396"/>
              <p:cNvSpPr/>
              <p:nvPr/>
            </p:nvSpPr>
            <p:spPr bwMode="auto">
              <a:xfrm>
                <a:off x="3634" y="2227"/>
                <a:ext cx="6" cy="1"/>
              </a:xfrm>
              <a:custGeom>
                <a:avLst/>
                <a:gdLst>
                  <a:gd name="T0" fmla="*/ 81 w 2"/>
                  <a:gd name="T1" fmla="*/ 0 h 1"/>
                  <a:gd name="T2" fmla="*/ 162 w 2"/>
                  <a:gd name="T3" fmla="*/ 0 h 1"/>
                  <a:gd name="T4" fmla="*/ 0 w 2"/>
                  <a:gd name="T5" fmla="*/ 0 h 1"/>
                  <a:gd name="T6" fmla="*/ 8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0"/>
                    </a:moveTo>
                    <a:cubicBezTo>
                      <a:pt x="1" y="0"/>
                      <a:pt x="2" y="0"/>
                      <a:pt x="2" y="0"/>
                    </a:cubicBezTo>
                    <a:cubicBezTo>
                      <a:pt x="2" y="0"/>
                      <a:pt x="1" y="0"/>
                      <a:pt x="0" y="0"/>
                    </a:cubicBezTo>
                    <a:cubicBezTo>
                      <a:pt x="0" y="0"/>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93" name="Freeform 397"/>
              <p:cNvSpPr/>
              <p:nvPr/>
            </p:nvSpPr>
            <p:spPr bwMode="auto">
              <a:xfrm>
                <a:off x="3634" y="2227"/>
                <a:ext cx="6" cy="1"/>
              </a:xfrm>
              <a:custGeom>
                <a:avLst/>
                <a:gdLst>
                  <a:gd name="T0" fmla="*/ 81 w 2"/>
                  <a:gd name="T1" fmla="*/ 0 h 1"/>
                  <a:gd name="T2" fmla="*/ 162 w 2"/>
                  <a:gd name="T3" fmla="*/ 0 h 1"/>
                  <a:gd name="T4" fmla="*/ 0 w 2"/>
                  <a:gd name="T5" fmla="*/ 0 h 1"/>
                  <a:gd name="T6" fmla="*/ 8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0"/>
                    </a:moveTo>
                    <a:cubicBezTo>
                      <a:pt x="1" y="0"/>
                      <a:pt x="2" y="0"/>
                      <a:pt x="2" y="0"/>
                    </a:cubicBezTo>
                    <a:cubicBezTo>
                      <a:pt x="2" y="0"/>
                      <a:pt x="1" y="0"/>
                      <a:pt x="0" y="0"/>
                    </a:cubicBezTo>
                    <a:cubicBezTo>
                      <a:pt x="0" y="0"/>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94" name="Freeform 398"/>
              <p:cNvSpPr/>
              <p:nvPr/>
            </p:nvSpPr>
            <p:spPr bwMode="auto">
              <a:xfrm>
                <a:off x="3643" y="2264"/>
                <a:ext cx="7" cy="6"/>
              </a:xfrm>
              <a:custGeom>
                <a:avLst/>
                <a:gdLst>
                  <a:gd name="T0" fmla="*/ 294 w 2"/>
                  <a:gd name="T1" fmla="*/ 162 h 2"/>
                  <a:gd name="T2" fmla="*/ 0 w 2"/>
                  <a:gd name="T3" fmla="*/ 81 h 2"/>
                  <a:gd name="T4" fmla="*/ 294 w 2"/>
                  <a:gd name="T5" fmla="*/ 16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2"/>
                    </a:moveTo>
                    <a:cubicBezTo>
                      <a:pt x="2" y="2"/>
                      <a:pt x="1" y="0"/>
                      <a:pt x="0" y="1"/>
                    </a:cubicBezTo>
                    <a:cubicBezTo>
                      <a:pt x="1" y="2"/>
                      <a:pt x="1" y="2"/>
                      <a:pt x="2"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95" name="Freeform 399"/>
              <p:cNvSpPr/>
              <p:nvPr/>
            </p:nvSpPr>
            <p:spPr bwMode="auto">
              <a:xfrm>
                <a:off x="3643" y="2264"/>
                <a:ext cx="7" cy="6"/>
              </a:xfrm>
              <a:custGeom>
                <a:avLst/>
                <a:gdLst>
                  <a:gd name="T0" fmla="*/ 294 w 2"/>
                  <a:gd name="T1" fmla="*/ 162 h 2"/>
                  <a:gd name="T2" fmla="*/ 0 w 2"/>
                  <a:gd name="T3" fmla="*/ 81 h 2"/>
                  <a:gd name="T4" fmla="*/ 294 w 2"/>
                  <a:gd name="T5" fmla="*/ 16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2"/>
                    </a:moveTo>
                    <a:cubicBezTo>
                      <a:pt x="2" y="2"/>
                      <a:pt x="1" y="0"/>
                      <a:pt x="0" y="1"/>
                    </a:cubicBezTo>
                    <a:cubicBezTo>
                      <a:pt x="1" y="2"/>
                      <a:pt x="1" y="2"/>
                      <a:pt x="2"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96" name="Freeform 400"/>
              <p:cNvSpPr/>
              <p:nvPr/>
            </p:nvSpPr>
            <p:spPr bwMode="auto">
              <a:xfrm>
                <a:off x="3653" y="2174"/>
                <a:ext cx="3" cy="1"/>
              </a:xfrm>
              <a:custGeom>
                <a:avLst/>
                <a:gdLst>
                  <a:gd name="T0" fmla="*/ 0 w 1"/>
                  <a:gd name="T1" fmla="*/ 0 h 1"/>
                  <a:gd name="T2" fmla="*/ 8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1" y="0"/>
                    </a:cubicBezTo>
                    <a:cubicBezTo>
                      <a:pt x="1"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97" name="Freeform 401"/>
              <p:cNvSpPr/>
              <p:nvPr/>
            </p:nvSpPr>
            <p:spPr bwMode="auto">
              <a:xfrm>
                <a:off x="3653" y="2174"/>
                <a:ext cx="3" cy="1"/>
              </a:xfrm>
              <a:custGeom>
                <a:avLst/>
                <a:gdLst>
                  <a:gd name="T0" fmla="*/ 0 w 1"/>
                  <a:gd name="T1" fmla="*/ 0 h 1"/>
                  <a:gd name="T2" fmla="*/ 8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1" y="0"/>
                    </a:cubicBezTo>
                    <a:cubicBezTo>
                      <a:pt x="1"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98" name="Freeform 402"/>
              <p:cNvSpPr/>
              <p:nvPr/>
            </p:nvSpPr>
            <p:spPr bwMode="auto">
              <a:xfrm>
                <a:off x="3659" y="2242"/>
                <a:ext cx="3" cy="7"/>
              </a:xfrm>
              <a:custGeom>
                <a:avLst/>
                <a:gdLst>
                  <a:gd name="T0" fmla="*/ 0 w 1"/>
                  <a:gd name="T1" fmla="*/ 172 h 2"/>
                  <a:gd name="T2" fmla="*/ 81 w 1"/>
                  <a:gd name="T3" fmla="*/ 294 h 2"/>
                  <a:gd name="T4" fmla="*/ 0 w 1"/>
                  <a:gd name="T5" fmla="*/ 172 h 2"/>
                  <a:gd name="T6" fmla="*/ 0 w 1"/>
                  <a:gd name="T7" fmla="*/ 17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1"/>
                    </a:moveTo>
                    <a:cubicBezTo>
                      <a:pt x="1" y="2"/>
                      <a:pt x="1" y="2"/>
                      <a:pt x="1" y="2"/>
                    </a:cubicBezTo>
                    <a:cubicBezTo>
                      <a:pt x="1" y="2"/>
                      <a:pt x="1" y="0"/>
                      <a:pt x="0" y="1"/>
                    </a:cubicBezTo>
                    <a:cubicBezTo>
                      <a:pt x="0" y="1"/>
                      <a:pt x="0" y="1"/>
                      <a:pt x="0"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99" name="Freeform 403"/>
              <p:cNvSpPr/>
              <p:nvPr/>
            </p:nvSpPr>
            <p:spPr bwMode="auto">
              <a:xfrm>
                <a:off x="3659" y="2242"/>
                <a:ext cx="3" cy="7"/>
              </a:xfrm>
              <a:custGeom>
                <a:avLst/>
                <a:gdLst>
                  <a:gd name="T0" fmla="*/ 0 w 1"/>
                  <a:gd name="T1" fmla="*/ 172 h 2"/>
                  <a:gd name="T2" fmla="*/ 81 w 1"/>
                  <a:gd name="T3" fmla="*/ 294 h 2"/>
                  <a:gd name="T4" fmla="*/ 0 w 1"/>
                  <a:gd name="T5" fmla="*/ 172 h 2"/>
                  <a:gd name="T6" fmla="*/ 0 w 1"/>
                  <a:gd name="T7" fmla="*/ 17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1"/>
                    </a:moveTo>
                    <a:cubicBezTo>
                      <a:pt x="1" y="2"/>
                      <a:pt x="1" y="2"/>
                      <a:pt x="1" y="2"/>
                    </a:cubicBezTo>
                    <a:cubicBezTo>
                      <a:pt x="1" y="2"/>
                      <a:pt x="1" y="0"/>
                      <a:pt x="0" y="1"/>
                    </a:cubicBezTo>
                    <a:cubicBezTo>
                      <a:pt x="0" y="1"/>
                      <a:pt x="0" y="1"/>
                      <a:pt x="0"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00" name="Freeform 404"/>
              <p:cNvSpPr/>
              <p:nvPr/>
            </p:nvSpPr>
            <p:spPr bwMode="auto">
              <a:xfrm>
                <a:off x="3668" y="2236"/>
                <a:ext cx="7" cy="19"/>
              </a:xfrm>
              <a:custGeom>
                <a:avLst/>
                <a:gdLst>
                  <a:gd name="T0" fmla="*/ 172 w 2"/>
                  <a:gd name="T1" fmla="*/ 412 h 6"/>
                  <a:gd name="T2" fmla="*/ 172 w 2"/>
                  <a:gd name="T3" fmla="*/ 510 h 6"/>
                  <a:gd name="T4" fmla="*/ 294 w 2"/>
                  <a:gd name="T5" fmla="*/ 320 h 6"/>
                  <a:gd name="T6" fmla="*/ 172 w 2"/>
                  <a:gd name="T7" fmla="*/ 101 h 6"/>
                  <a:gd name="T8" fmla="*/ 294 w 2"/>
                  <a:gd name="T9" fmla="*/ 0 h 6"/>
                  <a:gd name="T10" fmla="*/ 0 w 2"/>
                  <a:gd name="T11" fmla="*/ 320 h 6"/>
                  <a:gd name="T12" fmla="*/ 172 w 2"/>
                  <a:gd name="T13" fmla="*/ 412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1" y="4"/>
                    </a:moveTo>
                    <a:cubicBezTo>
                      <a:pt x="1" y="4"/>
                      <a:pt x="1" y="5"/>
                      <a:pt x="1" y="5"/>
                    </a:cubicBezTo>
                    <a:cubicBezTo>
                      <a:pt x="2" y="6"/>
                      <a:pt x="2" y="4"/>
                      <a:pt x="2" y="3"/>
                    </a:cubicBezTo>
                    <a:cubicBezTo>
                      <a:pt x="2" y="3"/>
                      <a:pt x="1" y="2"/>
                      <a:pt x="1" y="1"/>
                    </a:cubicBezTo>
                    <a:cubicBezTo>
                      <a:pt x="1" y="1"/>
                      <a:pt x="2" y="0"/>
                      <a:pt x="2" y="0"/>
                    </a:cubicBezTo>
                    <a:cubicBezTo>
                      <a:pt x="0" y="0"/>
                      <a:pt x="1" y="2"/>
                      <a:pt x="0" y="3"/>
                    </a:cubicBezTo>
                    <a:cubicBezTo>
                      <a:pt x="1" y="3"/>
                      <a:pt x="1" y="3"/>
                      <a:pt x="1" y="4"/>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01" name="Freeform 405"/>
              <p:cNvSpPr/>
              <p:nvPr/>
            </p:nvSpPr>
            <p:spPr bwMode="auto">
              <a:xfrm>
                <a:off x="3668" y="2236"/>
                <a:ext cx="7" cy="19"/>
              </a:xfrm>
              <a:custGeom>
                <a:avLst/>
                <a:gdLst>
                  <a:gd name="T0" fmla="*/ 172 w 2"/>
                  <a:gd name="T1" fmla="*/ 412 h 6"/>
                  <a:gd name="T2" fmla="*/ 172 w 2"/>
                  <a:gd name="T3" fmla="*/ 510 h 6"/>
                  <a:gd name="T4" fmla="*/ 294 w 2"/>
                  <a:gd name="T5" fmla="*/ 320 h 6"/>
                  <a:gd name="T6" fmla="*/ 172 w 2"/>
                  <a:gd name="T7" fmla="*/ 101 h 6"/>
                  <a:gd name="T8" fmla="*/ 294 w 2"/>
                  <a:gd name="T9" fmla="*/ 0 h 6"/>
                  <a:gd name="T10" fmla="*/ 0 w 2"/>
                  <a:gd name="T11" fmla="*/ 320 h 6"/>
                  <a:gd name="T12" fmla="*/ 172 w 2"/>
                  <a:gd name="T13" fmla="*/ 412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1" y="4"/>
                    </a:moveTo>
                    <a:cubicBezTo>
                      <a:pt x="1" y="4"/>
                      <a:pt x="1" y="5"/>
                      <a:pt x="1" y="5"/>
                    </a:cubicBezTo>
                    <a:cubicBezTo>
                      <a:pt x="2" y="6"/>
                      <a:pt x="2" y="4"/>
                      <a:pt x="2" y="3"/>
                    </a:cubicBezTo>
                    <a:cubicBezTo>
                      <a:pt x="2" y="3"/>
                      <a:pt x="1" y="2"/>
                      <a:pt x="1" y="1"/>
                    </a:cubicBezTo>
                    <a:cubicBezTo>
                      <a:pt x="1" y="1"/>
                      <a:pt x="2" y="0"/>
                      <a:pt x="2" y="0"/>
                    </a:cubicBezTo>
                    <a:cubicBezTo>
                      <a:pt x="0" y="0"/>
                      <a:pt x="1" y="2"/>
                      <a:pt x="0" y="3"/>
                    </a:cubicBezTo>
                    <a:cubicBezTo>
                      <a:pt x="1" y="3"/>
                      <a:pt x="1" y="3"/>
                      <a:pt x="1" y="4"/>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02" name="Freeform 406"/>
              <p:cNvSpPr/>
              <p:nvPr/>
            </p:nvSpPr>
            <p:spPr bwMode="auto">
              <a:xfrm>
                <a:off x="3681" y="2255"/>
                <a:ext cx="3" cy="6"/>
              </a:xfrm>
              <a:custGeom>
                <a:avLst/>
                <a:gdLst>
                  <a:gd name="T0" fmla="*/ 0 w 1"/>
                  <a:gd name="T1" fmla="*/ 162 h 2"/>
                  <a:gd name="T2" fmla="*/ 0 w 1"/>
                  <a:gd name="T3" fmla="*/ 0 h 2"/>
                  <a:gd name="T4" fmla="*/ 0 w 1"/>
                  <a:gd name="T5" fmla="*/ 16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1" y="2"/>
                      <a:pt x="0" y="1"/>
                      <a:pt x="0" y="0"/>
                    </a:cubicBezTo>
                    <a:cubicBezTo>
                      <a:pt x="0" y="1"/>
                      <a:pt x="0" y="2"/>
                      <a:pt x="0"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03" name="Freeform 407"/>
              <p:cNvSpPr/>
              <p:nvPr/>
            </p:nvSpPr>
            <p:spPr bwMode="auto">
              <a:xfrm>
                <a:off x="3681" y="2255"/>
                <a:ext cx="3" cy="6"/>
              </a:xfrm>
              <a:custGeom>
                <a:avLst/>
                <a:gdLst>
                  <a:gd name="T0" fmla="*/ 0 w 1"/>
                  <a:gd name="T1" fmla="*/ 162 h 2"/>
                  <a:gd name="T2" fmla="*/ 0 w 1"/>
                  <a:gd name="T3" fmla="*/ 0 h 2"/>
                  <a:gd name="T4" fmla="*/ 0 w 1"/>
                  <a:gd name="T5" fmla="*/ 16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1" y="2"/>
                      <a:pt x="0" y="1"/>
                      <a:pt x="0" y="0"/>
                    </a:cubicBezTo>
                    <a:cubicBezTo>
                      <a:pt x="0" y="1"/>
                      <a:pt x="0" y="2"/>
                      <a:pt x="0"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04" name="Freeform 408"/>
              <p:cNvSpPr/>
              <p:nvPr/>
            </p:nvSpPr>
            <p:spPr bwMode="auto">
              <a:xfrm>
                <a:off x="3681" y="2249"/>
                <a:ext cx="9" cy="9"/>
              </a:xfrm>
              <a:custGeom>
                <a:avLst/>
                <a:gdLst>
                  <a:gd name="T0" fmla="*/ 81 w 3"/>
                  <a:gd name="T1" fmla="*/ 0 h 3"/>
                  <a:gd name="T2" fmla="*/ 81 w 3"/>
                  <a:gd name="T3" fmla="*/ 243 h 3"/>
                  <a:gd name="T4" fmla="*/ 81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1" y="1"/>
                      <a:pt x="0" y="3"/>
                      <a:pt x="1" y="3"/>
                    </a:cubicBezTo>
                    <a:cubicBezTo>
                      <a:pt x="3" y="2"/>
                      <a:pt x="2"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05" name="Freeform 409"/>
              <p:cNvSpPr/>
              <p:nvPr/>
            </p:nvSpPr>
            <p:spPr bwMode="auto">
              <a:xfrm>
                <a:off x="3681" y="2249"/>
                <a:ext cx="9" cy="9"/>
              </a:xfrm>
              <a:custGeom>
                <a:avLst/>
                <a:gdLst>
                  <a:gd name="T0" fmla="*/ 81 w 3"/>
                  <a:gd name="T1" fmla="*/ 0 h 3"/>
                  <a:gd name="T2" fmla="*/ 81 w 3"/>
                  <a:gd name="T3" fmla="*/ 243 h 3"/>
                  <a:gd name="T4" fmla="*/ 81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1" y="1"/>
                      <a:pt x="0" y="3"/>
                      <a:pt x="1" y="3"/>
                    </a:cubicBezTo>
                    <a:cubicBezTo>
                      <a:pt x="3" y="2"/>
                      <a:pt x="2"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06" name="Freeform 410"/>
              <p:cNvSpPr/>
              <p:nvPr/>
            </p:nvSpPr>
            <p:spPr bwMode="auto">
              <a:xfrm>
                <a:off x="3550" y="2002"/>
                <a:ext cx="3" cy="6"/>
              </a:xfrm>
              <a:custGeom>
                <a:avLst/>
                <a:gdLst>
                  <a:gd name="T0" fmla="*/ 0 w 1"/>
                  <a:gd name="T1" fmla="*/ 0 h 2"/>
                  <a:gd name="T2" fmla="*/ 81 w 1"/>
                  <a:gd name="T3" fmla="*/ 16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cubicBezTo>
                      <a:pt x="1" y="1"/>
                      <a:pt x="1" y="1"/>
                      <a:pt x="1" y="2"/>
                    </a:cubicBezTo>
                    <a:cubicBezTo>
                      <a:pt x="0" y="1"/>
                      <a:pt x="0" y="1"/>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07" name="Freeform 411"/>
              <p:cNvSpPr/>
              <p:nvPr/>
            </p:nvSpPr>
            <p:spPr bwMode="auto">
              <a:xfrm>
                <a:off x="3550" y="2002"/>
                <a:ext cx="3" cy="6"/>
              </a:xfrm>
              <a:custGeom>
                <a:avLst/>
                <a:gdLst>
                  <a:gd name="T0" fmla="*/ 0 w 1"/>
                  <a:gd name="T1" fmla="*/ 0 h 2"/>
                  <a:gd name="T2" fmla="*/ 81 w 1"/>
                  <a:gd name="T3" fmla="*/ 16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cubicBezTo>
                      <a:pt x="1" y="1"/>
                      <a:pt x="1" y="1"/>
                      <a:pt x="1" y="2"/>
                    </a:cubicBezTo>
                    <a:cubicBezTo>
                      <a:pt x="0" y="1"/>
                      <a:pt x="0" y="1"/>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08" name="Freeform 412"/>
              <p:cNvSpPr/>
              <p:nvPr/>
            </p:nvSpPr>
            <p:spPr bwMode="auto">
              <a:xfrm>
                <a:off x="3634" y="2227"/>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0"/>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09" name="Freeform 413"/>
              <p:cNvSpPr/>
              <p:nvPr/>
            </p:nvSpPr>
            <p:spPr bwMode="auto">
              <a:xfrm>
                <a:off x="3634" y="2227"/>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0"/>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10" name="Freeform 414"/>
              <p:cNvSpPr/>
              <p:nvPr/>
            </p:nvSpPr>
            <p:spPr bwMode="auto">
              <a:xfrm>
                <a:off x="3637" y="2227"/>
                <a:ext cx="3" cy="1"/>
              </a:xfrm>
              <a:custGeom>
                <a:avLst/>
                <a:gdLst>
                  <a:gd name="T0" fmla="*/ 0 w 1"/>
                  <a:gd name="T1" fmla="*/ 0 h 1"/>
                  <a:gd name="T2" fmla="*/ 8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1" y="0"/>
                    </a:cubicBezTo>
                    <a:cubicBezTo>
                      <a:pt x="1" y="0"/>
                      <a:pt x="1"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11" name="Freeform 415"/>
              <p:cNvSpPr/>
              <p:nvPr/>
            </p:nvSpPr>
            <p:spPr bwMode="auto">
              <a:xfrm>
                <a:off x="3637" y="2227"/>
                <a:ext cx="3" cy="1"/>
              </a:xfrm>
              <a:custGeom>
                <a:avLst/>
                <a:gdLst>
                  <a:gd name="T0" fmla="*/ 0 w 1"/>
                  <a:gd name="T1" fmla="*/ 0 h 1"/>
                  <a:gd name="T2" fmla="*/ 8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1" y="0"/>
                    </a:cubicBezTo>
                    <a:cubicBezTo>
                      <a:pt x="1" y="0"/>
                      <a:pt x="1"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12" name="Freeform 416"/>
              <p:cNvSpPr/>
              <p:nvPr/>
            </p:nvSpPr>
            <p:spPr bwMode="auto">
              <a:xfrm>
                <a:off x="3653" y="2208"/>
                <a:ext cx="1" cy="3"/>
              </a:xfrm>
              <a:custGeom>
                <a:avLst/>
                <a:gdLst>
                  <a:gd name="T0" fmla="*/ 0 w 1"/>
                  <a:gd name="T1" fmla="*/ 0 h 1"/>
                  <a:gd name="T2" fmla="*/ 0 w 1"/>
                  <a:gd name="T3" fmla="*/ 8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0"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13" name="Freeform 417"/>
              <p:cNvSpPr/>
              <p:nvPr/>
            </p:nvSpPr>
            <p:spPr bwMode="auto">
              <a:xfrm>
                <a:off x="3653" y="2208"/>
                <a:ext cx="1" cy="3"/>
              </a:xfrm>
              <a:custGeom>
                <a:avLst/>
                <a:gdLst>
                  <a:gd name="T0" fmla="*/ 0 w 1"/>
                  <a:gd name="T1" fmla="*/ 0 h 1"/>
                  <a:gd name="T2" fmla="*/ 0 w 1"/>
                  <a:gd name="T3" fmla="*/ 8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0"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14" name="Freeform 418"/>
              <p:cNvSpPr/>
              <p:nvPr/>
            </p:nvSpPr>
            <p:spPr bwMode="auto">
              <a:xfrm>
                <a:off x="3615" y="2205"/>
                <a:ext cx="13" cy="9"/>
              </a:xfrm>
              <a:custGeom>
                <a:avLst/>
                <a:gdLst>
                  <a:gd name="T0" fmla="*/ 0 w 4"/>
                  <a:gd name="T1" fmla="*/ 243 h 3"/>
                  <a:gd name="T2" fmla="*/ 0 w 4"/>
                  <a:gd name="T3" fmla="*/ 243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0" y="3"/>
                    </a:moveTo>
                    <a:cubicBezTo>
                      <a:pt x="0" y="0"/>
                      <a:pt x="4" y="2"/>
                      <a:pt x="0"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15" name="Freeform 419"/>
              <p:cNvSpPr/>
              <p:nvPr/>
            </p:nvSpPr>
            <p:spPr bwMode="auto">
              <a:xfrm>
                <a:off x="3615" y="2205"/>
                <a:ext cx="13" cy="9"/>
              </a:xfrm>
              <a:custGeom>
                <a:avLst/>
                <a:gdLst>
                  <a:gd name="T0" fmla="*/ 0 w 4"/>
                  <a:gd name="T1" fmla="*/ 243 h 3"/>
                  <a:gd name="T2" fmla="*/ 0 w 4"/>
                  <a:gd name="T3" fmla="*/ 243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0" y="3"/>
                    </a:moveTo>
                    <a:cubicBezTo>
                      <a:pt x="0" y="0"/>
                      <a:pt x="4" y="2"/>
                      <a:pt x="0"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18" name="Freeform 422"/>
              <p:cNvSpPr/>
              <p:nvPr/>
            </p:nvSpPr>
            <p:spPr bwMode="auto">
              <a:xfrm>
                <a:off x="3618" y="2780"/>
                <a:ext cx="19" cy="10"/>
              </a:xfrm>
              <a:custGeom>
                <a:avLst/>
                <a:gdLst>
                  <a:gd name="T0" fmla="*/ 0 w 6"/>
                  <a:gd name="T1" fmla="*/ 257 h 3"/>
                  <a:gd name="T2" fmla="*/ 602 w 6"/>
                  <a:gd name="T3" fmla="*/ 0 h 3"/>
                  <a:gd name="T4" fmla="*/ 412 w 6"/>
                  <a:gd name="T5" fmla="*/ 367 h 3"/>
                  <a:gd name="T6" fmla="*/ 320 w 6"/>
                  <a:gd name="T7" fmla="*/ 257 h 3"/>
                  <a:gd name="T8" fmla="*/ 0 w 6"/>
                  <a:gd name="T9" fmla="*/ 25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2" y="1"/>
                      <a:pt x="4" y="0"/>
                      <a:pt x="6" y="0"/>
                    </a:cubicBezTo>
                    <a:cubicBezTo>
                      <a:pt x="5" y="1"/>
                      <a:pt x="4" y="2"/>
                      <a:pt x="4" y="3"/>
                    </a:cubicBezTo>
                    <a:cubicBezTo>
                      <a:pt x="4" y="3"/>
                      <a:pt x="4" y="2"/>
                      <a:pt x="3" y="2"/>
                    </a:cubicBezTo>
                    <a:cubicBezTo>
                      <a:pt x="3" y="3"/>
                      <a:pt x="1" y="2"/>
                      <a:pt x="0"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19" name="Freeform 423"/>
              <p:cNvSpPr/>
              <p:nvPr/>
            </p:nvSpPr>
            <p:spPr bwMode="auto">
              <a:xfrm>
                <a:off x="3618" y="2780"/>
                <a:ext cx="19" cy="10"/>
              </a:xfrm>
              <a:custGeom>
                <a:avLst/>
                <a:gdLst>
                  <a:gd name="T0" fmla="*/ 0 w 6"/>
                  <a:gd name="T1" fmla="*/ 257 h 3"/>
                  <a:gd name="T2" fmla="*/ 602 w 6"/>
                  <a:gd name="T3" fmla="*/ 0 h 3"/>
                  <a:gd name="T4" fmla="*/ 412 w 6"/>
                  <a:gd name="T5" fmla="*/ 367 h 3"/>
                  <a:gd name="T6" fmla="*/ 320 w 6"/>
                  <a:gd name="T7" fmla="*/ 257 h 3"/>
                  <a:gd name="T8" fmla="*/ 0 w 6"/>
                  <a:gd name="T9" fmla="*/ 25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2" y="1"/>
                      <a:pt x="4" y="0"/>
                      <a:pt x="6" y="0"/>
                    </a:cubicBezTo>
                    <a:cubicBezTo>
                      <a:pt x="5" y="1"/>
                      <a:pt x="4" y="2"/>
                      <a:pt x="4" y="3"/>
                    </a:cubicBezTo>
                    <a:cubicBezTo>
                      <a:pt x="4" y="3"/>
                      <a:pt x="4" y="2"/>
                      <a:pt x="3" y="2"/>
                    </a:cubicBezTo>
                    <a:cubicBezTo>
                      <a:pt x="3" y="3"/>
                      <a:pt x="1" y="2"/>
                      <a:pt x="0"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20" name="Freeform 424"/>
              <p:cNvSpPr/>
              <p:nvPr/>
            </p:nvSpPr>
            <p:spPr bwMode="auto">
              <a:xfrm>
                <a:off x="2055" y="1448"/>
                <a:ext cx="822" cy="851"/>
              </a:xfrm>
              <a:custGeom>
                <a:avLst/>
                <a:gdLst>
                  <a:gd name="T0" fmla="*/ 172 w 822"/>
                  <a:gd name="T1" fmla="*/ 663 h 851"/>
                  <a:gd name="T2" fmla="*/ 278 w 822"/>
                  <a:gd name="T3" fmla="*/ 835 h 851"/>
                  <a:gd name="T4" fmla="*/ 340 w 822"/>
                  <a:gd name="T5" fmla="*/ 701 h 851"/>
                  <a:gd name="T6" fmla="*/ 340 w 822"/>
                  <a:gd name="T7" fmla="*/ 632 h 851"/>
                  <a:gd name="T8" fmla="*/ 447 w 822"/>
                  <a:gd name="T9" fmla="*/ 557 h 851"/>
                  <a:gd name="T10" fmla="*/ 553 w 822"/>
                  <a:gd name="T11" fmla="*/ 453 h 851"/>
                  <a:gd name="T12" fmla="*/ 575 w 822"/>
                  <a:gd name="T13" fmla="*/ 460 h 851"/>
                  <a:gd name="T14" fmla="*/ 575 w 822"/>
                  <a:gd name="T15" fmla="*/ 419 h 851"/>
                  <a:gd name="T16" fmla="*/ 553 w 822"/>
                  <a:gd name="T17" fmla="*/ 360 h 851"/>
                  <a:gd name="T18" fmla="*/ 559 w 822"/>
                  <a:gd name="T19" fmla="*/ 332 h 851"/>
                  <a:gd name="T20" fmla="*/ 597 w 822"/>
                  <a:gd name="T21" fmla="*/ 325 h 851"/>
                  <a:gd name="T22" fmla="*/ 672 w 822"/>
                  <a:gd name="T23" fmla="*/ 360 h 851"/>
                  <a:gd name="T24" fmla="*/ 672 w 822"/>
                  <a:gd name="T25" fmla="*/ 394 h 851"/>
                  <a:gd name="T26" fmla="*/ 706 w 822"/>
                  <a:gd name="T27" fmla="*/ 422 h 851"/>
                  <a:gd name="T28" fmla="*/ 760 w 822"/>
                  <a:gd name="T29" fmla="*/ 332 h 851"/>
                  <a:gd name="T30" fmla="*/ 813 w 822"/>
                  <a:gd name="T31" fmla="*/ 272 h 851"/>
                  <a:gd name="T32" fmla="*/ 788 w 822"/>
                  <a:gd name="T33" fmla="*/ 225 h 851"/>
                  <a:gd name="T34" fmla="*/ 719 w 822"/>
                  <a:gd name="T35" fmla="*/ 241 h 851"/>
                  <a:gd name="T36" fmla="*/ 675 w 822"/>
                  <a:gd name="T37" fmla="*/ 291 h 851"/>
                  <a:gd name="T38" fmla="*/ 581 w 822"/>
                  <a:gd name="T39" fmla="*/ 297 h 851"/>
                  <a:gd name="T40" fmla="*/ 581 w 822"/>
                  <a:gd name="T41" fmla="*/ 272 h 851"/>
                  <a:gd name="T42" fmla="*/ 553 w 822"/>
                  <a:gd name="T43" fmla="*/ 294 h 851"/>
                  <a:gd name="T44" fmla="*/ 497 w 822"/>
                  <a:gd name="T45" fmla="*/ 306 h 851"/>
                  <a:gd name="T46" fmla="*/ 425 w 822"/>
                  <a:gd name="T47" fmla="*/ 285 h 851"/>
                  <a:gd name="T48" fmla="*/ 359 w 822"/>
                  <a:gd name="T49" fmla="*/ 250 h 851"/>
                  <a:gd name="T50" fmla="*/ 337 w 822"/>
                  <a:gd name="T51" fmla="*/ 231 h 851"/>
                  <a:gd name="T52" fmla="*/ 350 w 822"/>
                  <a:gd name="T53" fmla="*/ 200 h 851"/>
                  <a:gd name="T54" fmla="*/ 347 w 822"/>
                  <a:gd name="T55" fmla="*/ 185 h 851"/>
                  <a:gd name="T56" fmla="*/ 322 w 822"/>
                  <a:gd name="T57" fmla="*/ 166 h 851"/>
                  <a:gd name="T58" fmla="*/ 297 w 822"/>
                  <a:gd name="T59" fmla="*/ 153 h 851"/>
                  <a:gd name="T60" fmla="*/ 297 w 822"/>
                  <a:gd name="T61" fmla="*/ 113 h 851"/>
                  <a:gd name="T62" fmla="*/ 315 w 822"/>
                  <a:gd name="T63" fmla="*/ 116 h 851"/>
                  <a:gd name="T64" fmla="*/ 309 w 822"/>
                  <a:gd name="T65" fmla="*/ 94 h 851"/>
                  <a:gd name="T66" fmla="*/ 309 w 822"/>
                  <a:gd name="T67" fmla="*/ 69 h 851"/>
                  <a:gd name="T68" fmla="*/ 331 w 822"/>
                  <a:gd name="T69" fmla="*/ 47 h 851"/>
                  <a:gd name="T70" fmla="*/ 337 w 822"/>
                  <a:gd name="T71" fmla="*/ 19 h 851"/>
                  <a:gd name="T72" fmla="*/ 322 w 822"/>
                  <a:gd name="T73" fmla="*/ 3 h 851"/>
                  <a:gd name="T74" fmla="*/ 281 w 822"/>
                  <a:gd name="T75" fmla="*/ 16 h 851"/>
                  <a:gd name="T76" fmla="*/ 247 w 822"/>
                  <a:gd name="T77" fmla="*/ 44 h 851"/>
                  <a:gd name="T78" fmla="*/ 215 w 822"/>
                  <a:gd name="T79" fmla="*/ 50 h 851"/>
                  <a:gd name="T80" fmla="*/ 165 w 822"/>
                  <a:gd name="T81" fmla="*/ 41 h 851"/>
                  <a:gd name="T82" fmla="*/ 162 w 822"/>
                  <a:gd name="T83" fmla="*/ 63 h 851"/>
                  <a:gd name="T84" fmla="*/ 172 w 822"/>
                  <a:gd name="T85" fmla="*/ 84 h 851"/>
                  <a:gd name="T86" fmla="*/ 184 w 822"/>
                  <a:gd name="T87" fmla="*/ 106 h 851"/>
                  <a:gd name="T88" fmla="*/ 200 w 822"/>
                  <a:gd name="T89" fmla="*/ 131 h 851"/>
                  <a:gd name="T90" fmla="*/ 187 w 822"/>
                  <a:gd name="T91" fmla="*/ 153 h 851"/>
                  <a:gd name="T92" fmla="*/ 184 w 822"/>
                  <a:gd name="T93" fmla="*/ 166 h 851"/>
                  <a:gd name="T94" fmla="*/ 150 w 822"/>
                  <a:gd name="T95" fmla="*/ 203 h 851"/>
                  <a:gd name="T96" fmla="*/ 71 w 822"/>
                  <a:gd name="T97" fmla="*/ 263 h 851"/>
                  <a:gd name="T98" fmla="*/ 59 w 822"/>
                  <a:gd name="T99" fmla="*/ 310 h 851"/>
                  <a:gd name="T100" fmla="*/ 71 w 822"/>
                  <a:gd name="T101" fmla="*/ 347 h 851"/>
                  <a:gd name="T102" fmla="*/ 84 w 822"/>
                  <a:gd name="T103" fmla="*/ 375 h 851"/>
                  <a:gd name="T104" fmla="*/ 68 w 822"/>
                  <a:gd name="T105" fmla="*/ 372 h 851"/>
                  <a:gd name="T106" fmla="*/ 21 w 822"/>
                  <a:gd name="T107" fmla="*/ 378 h 851"/>
                  <a:gd name="T108" fmla="*/ 0 w 822"/>
                  <a:gd name="T109" fmla="*/ 394 h 851"/>
                  <a:gd name="T110" fmla="*/ 50 w 822"/>
                  <a:gd name="T111" fmla="*/ 435 h 851"/>
                  <a:gd name="T112" fmla="*/ 112 w 822"/>
                  <a:gd name="T113" fmla="*/ 463 h 851"/>
                  <a:gd name="T114" fmla="*/ 125 w 822"/>
                  <a:gd name="T115" fmla="*/ 457 h 851"/>
                  <a:gd name="T116" fmla="*/ 131 w 822"/>
                  <a:gd name="T117" fmla="*/ 535 h 851"/>
                  <a:gd name="T118" fmla="*/ 150 w 822"/>
                  <a:gd name="T119" fmla="*/ 619 h 8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2"/>
                  <a:gd name="T181" fmla="*/ 0 h 851"/>
                  <a:gd name="T182" fmla="*/ 822 w 822"/>
                  <a:gd name="T183" fmla="*/ 851 h 8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2" h="851">
                    <a:moveTo>
                      <a:pt x="156" y="632"/>
                    </a:moveTo>
                    <a:lnTo>
                      <a:pt x="156" y="632"/>
                    </a:lnTo>
                    <a:lnTo>
                      <a:pt x="159" y="638"/>
                    </a:lnTo>
                    <a:lnTo>
                      <a:pt x="159" y="641"/>
                    </a:lnTo>
                    <a:lnTo>
                      <a:pt x="159" y="638"/>
                    </a:lnTo>
                    <a:lnTo>
                      <a:pt x="162" y="638"/>
                    </a:lnTo>
                    <a:lnTo>
                      <a:pt x="162" y="641"/>
                    </a:lnTo>
                    <a:lnTo>
                      <a:pt x="162" y="644"/>
                    </a:lnTo>
                    <a:lnTo>
                      <a:pt x="165" y="654"/>
                    </a:lnTo>
                    <a:lnTo>
                      <a:pt x="168" y="660"/>
                    </a:lnTo>
                    <a:lnTo>
                      <a:pt x="172" y="663"/>
                    </a:lnTo>
                    <a:lnTo>
                      <a:pt x="193" y="732"/>
                    </a:lnTo>
                    <a:lnTo>
                      <a:pt x="212" y="754"/>
                    </a:lnTo>
                    <a:lnTo>
                      <a:pt x="234" y="816"/>
                    </a:lnTo>
                    <a:lnTo>
                      <a:pt x="259" y="851"/>
                    </a:lnTo>
                    <a:lnTo>
                      <a:pt x="269" y="848"/>
                    </a:lnTo>
                    <a:lnTo>
                      <a:pt x="272" y="844"/>
                    </a:lnTo>
                    <a:lnTo>
                      <a:pt x="275" y="841"/>
                    </a:lnTo>
                    <a:lnTo>
                      <a:pt x="278" y="838"/>
                    </a:lnTo>
                    <a:lnTo>
                      <a:pt x="281" y="835"/>
                    </a:lnTo>
                    <a:lnTo>
                      <a:pt x="278" y="835"/>
                    </a:lnTo>
                    <a:lnTo>
                      <a:pt x="284" y="822"/>
                    </a:lnTo>
                    <a:lnTo>
                      <a:pt x="294" y="819"/>
                    </a:lnTo>
                    <a:lnTo>
                      <a:pt x="303" y="816"/>
                    </a:lnTo>
                    <a:lnTo>
                      <a:pt x="303" y="807"/>
                    </a:lnTo>
                    <a:lnTo>
                      <a:pt x="312" y="788"/>
                    </a:lnTo>
                    <a:lnTo>
                      <a:pt x="322" y="785"/>
                    </a:lnTo>
                    <a:lnTo>
                      <a:pt x="322" y="788"/>
                    </a:lnTo>
                    <a:lnTo>
                      <a:pt x="328" y="788"/>
                    </a:lnTo>
                    <a:lnTo>
                      <a:pt x="328" y="744"/>
                    </a:lnTo>
                    <a:lnTo>
                      <a:pt x="340" y="707"/>
                    </a:lnTo>
                    <a:lnTo>
                      <a:pt x="340" y="701"/>
                    </a:lnTo>
                    <a:lnTo>
                      <a:pt x="337" y="697"/>
                    </a:lnTo>
                    <a:lnTo>
                      <a:pt x="337" y="694"/>
                    </a:lnTo>
                    <a:lnTo>
                      <a:pt x="334" y="694"/>
                    </a:lnTo>
                    <a:lnTo>
                      <a:pt x="337" y="691"/>
                    </a:lnTo>
                    <a:lnTo>
                      <a:pt x="337" y="694"/>
                    </a:lnTo>
                    <a:lnTo>
                      <a:pt x="334" y="676"/>
                    </a:lnTo>
                    <a:lnTo>
                      <a:pt x="337" y="672"/>
                    </a:lnTo>
                    <a:lnTo>
                      <a:pt x="337" y="666"/>
                    </a:lnTo>
                    <a:lnTo>
                      <a:pt x="334" y="663"/>
                    </a:lnTo>
                    <a:lnTo>
                      <a:pt x="334" y="644"/>
                    </a:lnTo>
                    <a:lnTo>
                      <a:pt x="340" y="632"/>
                    </a:lnTo>
                    <a:lnTo>
                      <a:pt x="347" y="629"/>
                    </a:lnTo>
                    <a:lnTo>
                      <a:pt x="350" y="629"/>
                    </a:lnTo>
                    <a:lnTo>
                      <a:pt x="356" y="632"/>
                    </a:lnTo>
                    <a:lnTo>
                      <a:pt x="359" y="632"/>
                    </a:lnTo>
                    <a:lnTo>
                      <a:pt x="365" y="619"/>
                    </a:lnTo>
                    <a:lnTo>
                      <a:pt x="369" y="616"/>
                    </a:lnTo>
                    <a:lnTo>
                      <a:pt x="394" y="610"/>
                    </a:lnTo>
                    <a:lnTo>
                      <a:pt x="397" y="607"/>
                    </a:lnTo>
                    <a:lnTo>
                      <a:pt x="397" y="600"/>
                    </a:lnTo>
                    <a:lnTo>
                      <a:pt x="400" y="594"/>
                    </a:lnTo>
                    <a:lnTo>
                      <a:pt x="447" y="557"/>
                    </a:lnTo>
                    <a:lnTo>
                      <a:pt x="450" y="557"/>
                    </a:lnTo>
                    <a:lnTo>
                      <a:pt x="472" y="529"/>
                    </a:lnTo>
                    <a:lnTo>
                      <a:pt x="509" y="510"/>
                    </a:lnTo>
                    <a:lnTo>
                      <a:pt x="522" y="497"/>
                    </a:lnTo>
                    <a:lnTo>
                      <a:pt x="525" y="494"/>
                    </a:lnTo>
                    <a:lnTo>
                      <a:pt x="528" y="488"/>
                    </a:lnTo>
                    <a:lnTo>
                      <a:pt x="525" y="475"/>
                    </a:lnTo>
                    <a:lnTo>
                      <a:pt x="528" y="466"/>
                    </a:lnTo>
                    <a:lnTo>
                      <a:pt x="553" y="453"/>
                    </a:lnTo>
                    <a:lnTo>
                      <a:pt x="556" y="447"/>
                    </a:lnTo>
                    <a:lnTo>
                      <a:pt x="559" y="444"/>
                    </a:lnTo>
                    <a:lnTo>
                      <a:pt x="563" y="444"/>
                    </a:lnTo>
                    <a:lnTo>
                      <a:pt x="559" y="457"/>
                    </a:lnTo>
                    <a:lnTo>
                      <a:pt x="563" y="457"/>
                    </a:lnTo>
                    <a:lnTo>
                      <a:pt x="566" y="463"/>
                    </a:lnTo>
                    <a:lnTo>
                      <a:pt x="569" y="460"/>
                    </a:lnTo>
                    <a:lnTo>
                      <a:pt x="572" y="460"/>
                    </a:lnTo>
                    <a:lnTo>
                      <a:pt x="575" y="460"/>
                    </a:lnTo>
                    <a:lnTo>
                      <a:pt x="575" y="457"/>
                    </a:lnTo>
                    <a:lnTo>
                      <a:pt x="575" y="453"/>
                    </a:lnTo>
                    <a:lnTo>
                      <a:pt x="578" y="460"/>
                    </a:lnTo>
                    <a:lnTo>
                      <a:pt x="584" y="460"/>
                    </a:lnTo>
                    <a:lnTo>
                      <a:pt x="581" y="450"/>
                    </a:lnTo>
                    <a:lnTo>
                      <a:pt x="578" y="432"/>
                    </a:lnTo>
                    <a:lnTo>
                      <a:pt x="575" y="428"/>
                    </a:lnTo>
                    <a:lnTo>
                      <a:pt x="575" y="425"/>
                    </a:lnTo>
                    <a:lnTo>
                      <a:pt x="575" y="419"/>
                    </a:lnTo>
                    <a:lnTo>
                      <a:pt x="575" y="413"/>
                    </a:lnTo>
                    <a:lnTo>
                      <a:pt x="575" y="410"/>
                    </a:lnTo>
                    <a:lnTo>
                      <a:pt x="572" y="410"/>
                    </a:lnTo>
                    <a:lnTo>
                      <a:pt x="572" y="400"/>
                    </a:lnTo>
                    <a:lnTo>
                      <a:pt x="569" y="397"/>
                    </a:lnTo>
                    <a:lnTo>
                      <a:pt x="572" y="378"/>
                    </a:lnTo>
                    <a:lnTo>
                      <a:pt x="569" y="372"/>
                    </a:lnTo>
                    <a:lnTo>
                      <a:pt x="553" y="366"/>
                    </a:lnTo>
                    <a:lnTo>
                      <a:pt x="553" y="363"/>
                    </a:lnTo>
                    <a:lnTo>
                      <a:pt x="553" y="360"/>
                    </a:lnTo>
                    <a:lnTo>
                      <a:pt x="556" y="357"/>
                    </a:lnTo>
                    <a:lnTo>
                      <a:pt x="559" y="353"/>
                    </a:lnTo>
                    <a:lnTo>
                      <a:pt x="563" y="353"/>
                    </a:lnTo>
                    <a:lnTo>
                      <a:pt x="566" y="350"/>
                    </a:lnTo>
                    <a:lnTo>
                      <a:pt x="575" y="347"/>
                    </a:lnTo>
                    <a:lnTo>
                      <a:pt x="575" y="344"/>
                    </a:lnTo>
                    <a:lnTo>
                      <a:pt x="572" y="341"/>
                    </a:lnTo>
                    <a:lnTo>
                      <a:pt x="566" y="341"/>
                    </a:lnTo>
                    <a:lnTo>
                      <a:pt x="563" y="338"/>
                    </a:lnTo>
                    <a:lnTo>
                      <a:pt x="559" y="332"/>
                    </a:lnTo>
                    <a:lnTo>
                      <a:pt x="559" y="328"/>
                    </a:lnTo>
                    <a:lnTo>
                      <a:pt x="566" y="316"/>
                    </a:lnTo>
                    <a:lnTo>
                      <a:pt x="569" y="310"/>
                    </a:lnTo>
                    <a:lnTo>
                      <a:pt x="578" y="322"/>
                    </a:lnTo>
                    <a:lnTo>
                      <a:pt x="581" y="313"/>
                    </a:lnTo>
                    <a:lnTo>
                      <a:pt x="584" y="313"/>
                    </a:lnTo>
                    <a:lnTo>
                      <a:pt x="584" y="322"/>
                    </a:lnTo>
                    <a:lnTo>
                      <a:pt x="588" y="325"/>
                    </a:lnTo>
                    <a:lnTo>
                      <a:pt x="591" y="322"/>
                    </a:lnTo>
                    <a:lnTo>
                      <a:pt x="597" y="325"/>
                    </a:lnTo>
                    <a:lnTo>
                      <a:pt x="600" y="319"/>
                    </a:lnTo>
                    <a:lnTo>
                      <a:pt x="600" y="322"/>
                    </a:lnTo>
                    <a:lnTo>
                      <a:pt x="606" y="341"/>
                    </a:lnTo>
                    <a:lnTo>
                      <a:pt x="609" y="344"/>
                    </a:lnTo>
                    <a:lnTo>
                      <a:pt x="613" y="347"/>
                    </a:lnTo>
                    <a:lnTo>
                      <a:pt x="638" y="350"/>
                    </a:lnTo>
                    <a:lnTo>
                      <a:pt x="638" y="347"/>
                    </a:lnTo>
                    <a:lnTo>
                      <a:pt x="656" y="347"/>
                    </a:lnTo>
                    <a:lnTo>
                      <a:pt x="678" y="353"/>
                    </a:lnTo>
                    <a:lnTo>
                      <a:pt x="675" y="357"/>
                    </a:lnTo>
                    <a:lnTo>
                      <a:pt x="672" y="360"/>
                    </a:lnTo>
                    <a:lnTo>
                      <a:pt x="669" y="366"/>
                    </a:lnTo>
                    <a:lnTo>
                      <a:pt x="656" y="378"/>
                    </a:lnTo>
                    <a:lnTo>
                      <a:pt x="644" y="385"/>
                    </a:lnTo>
                    <a:lnTo>
                      <a:pt x="644" y="391"/>
                    </a:lnTo>
                    <a:lnTo>
                      <a:pt x="647" y="407"/>
                    </a:lnTo>
                    <a:lnTo>
                      <a:pt x="653" y="410"/>
                    </a:lnTo>
                    <a:lnTo>
                      <a:pt x="656" y="413"/>
                    </a:lnTo>
                    <a:lnTo>
                      <a:pt x="659" y="416"/>
                    </a:lnTo>
                    <a:lnTo>
                      <a:pt x="666" y="400"/>
                    </a:lnTo>
                    <a:lnTo>
                      <a:pt x="669" y="394"/>
                    </a:lnTo>
                    <a:lnTo>
                      <a:pt x="672" y="394"/>
                    </a:lnTo>
                    <a:lnTo>
                      <a:pt x="688" y="450"/>
                    </a:lnTo>
                    <a:lnTo>
                      <a:pt x="691" y="447"/>
                    </a:lnTo>
                    <a:lnTo>
                      <a:pt x="697" y="447"/>
                    </a:lnTo>
                    <a:lnTo>
                      <a:pt x="700" y="444"/>
                    </a:lnTo>
                    <a:lnTo>
                      <a:pt x="700" y="441"/>
                    </a:lnTo>
                    <a:lnTo>
                      <a:pt x="700" y="435"/>
                    </a:lnTo>
                    <a:lnTo>
                      <a:pt x="700" y="422"/>
                    </a:lnTo>
                    <a:lnTo>
                      <a:pt x="706" y="422"/>
                    </a:lnTo>
                    <a:lnTo>
                      <a:pt x="706" y="419"/>
                    </a:lnTo>
                    <a:lnTo>
                      <a:pt x="706" y="394"/>
                    </a:lnTo>
                    <a:lnTo>
                      <a:pt x="713" y="391"/>
                    </a:lnTo>
                    <a:lnTo>
                      <a:pt x="719" y="391"/>
                    </a:lnTo>
                    <a:lnTo>
                      <a:pt x="728" y="391"/>
                    </a:lnTo>
                    <a:lnTo>
                      <a:pt x="731" y="388"/>
                    </a:lnTo>
                    <a:lnTo>
                      <a:pt x="747" y="353"/>
                    </a:lnTo>
                    <a:lnTo>
                      <a:pt x="744" y="350"/>
                    </a:lnTo>
                    <a:lnTo>
                      <a:pt x="747" y="344"/>
                    </a:lnTo>
                    <a:lnTo>
                      <a:pt x="756" y="341"/>
                    </a:lnTo>
                    <a:lnTo>
                      <a:pt x="760" y="332"/>
                    </a:lnTo>
                    <a:lnTo>
                      <a:pt x="760" y="319"/>
                    </a:lnTo>
                    <a:lnTo>
                      <a:pt x="763" y="310"/>
                    </a:lnTo>
                    <a:lnTo>
                      <a:pt x="769" y="303"/>
                    </a:lnTo>
                    <a:lnTo>
                      <a:pt x="778" y="300"/>
                    </a:lnTo>
                    <a:lnTo>
                      <a:pt x="785" y="291"/>
                    </a:lnTo>
                    <a:lnTo>
                      <a:pt x="797" y="288"/>
                    </a:lnTo>
                    <a:lnTo>
                      <a:pt x="800" y="285"/>
                    </a:lnTo>
                    <a:lnTo>
                      <a:pt x="810" y="288"/>
                    </a:lnTo>
                    <a:lnTo>
                      <a:pt x="813" y="285"/>
                    </a:lnTo>
                    <a:lnTo>
                      <a:pt x="810" y="278"/>
                    </a:lnTo>
                    <a:lnTo>
                      <a:pt x="813" y="272"/>
                    </a:lnTo>
                    <a:lnTo>
                      <a:pt x="819" y="269"/>
                    </a:lnTo>
                    <a:lnTo>
                      <a:pt x="822" y="266"/>
                    </a:lnTo>
                    <a:lnTo>
                      <a:pt x="822" y="260"/>
                    </a:lnTo>
                    <a:lnTo>
                      <a:pt x="819" y="253"/>
                    </a:lnTo>
                    <a:lnTo>
                      <a:pt x="813" y="250"/>
                    </a:lnTo>
                    <a:lnTo>
                      <a:pt x="806" y="250"/>
                    </a:lnTo>
                    <a:lnTo>
                      <a:pt x="803" y="247"/>
                    </a:lnTo>
                    <a:lnTo>
                      <a:pt x="794" y="247"/>
                    </a:lnTo>
                    <a:lnTo>
                      <a:pt x="794" y="235"/>
                    </a:lnTo>
                    <a:lnTo>
                      <a:pt x="788" y="231"/>
                    </a:lnTo>
                    <a:lnTo>
                      <a:pt x="788" y="225"/>
                    </a:lnTo>
                    <a:lnTo>
                      <a:pt x="788" y="222"/>
                    </a:lnTo>
                    <a:lnTo>
                      <a:pt x="781" y="216"/>
                    </a:lnTo>
                    <a:lnTo>
                      <a:pt x="775" y="219"/>
                    </a:lnTo>
                    <a:lnTo>
                      <a:pt x="769" y="222"/>
                    </a:lnTo>
                    <a:lnTo>
                      <a:pt x="763" y="225"/>
                    </a:lnTo>
                    <a:lnTo>
                      <a:pt x="747" y="225"/>
                    </a:lnTo>
                    <a:lnTo>
                      <a:pt x="744" y="222"/>
                    </a:lnTo>
                    <a:lnTo>
                      <a:pt x="741" y="222"/>
                    </a:lnTo>
                    <a:lnTo>
                      <a:pt x="731" y="228"/>
                    </a:lnTo>
                    <a:lnTo>
                      <a:pt x="728" y="231"/>
                    </a:lnTo>
                    <a:lnTo>
                      <a:pt x="719" y="241"/>
                    </a:lnTo>
                    <a:lnTo>
                      <a:pt x="713" y="244"/>
                    </a:lnTo>
                    <a:lnTo>
                      <a:pt x="700" y="256"/>
                    </a:lnTo>
                    <a:lnTo>
                      <a:pt x="663" y="269"/>
                    </a:lnTo>
                    <a:lnTo>
                      <a:pt x="663" y="272"/>
                    </a:lnTo>
                    <a:lnTo>
                      <a:pt x="663" y="275"/>
                    </a:lnTo>
                    <a:lnTo>
                      <a:pt x="663" y="278"/>
                    </a:lnTo>
                    <a:lnTo>
                      <a:pt x="672" y="281"/>
                    </a:lnTo>
                    <a:lnTo>
                      <a:pt x="675" y="285"/>
                    </a:lnTo>
                    <a:lnTo>
                      <a:pt x="675" y="291"/>
                    </a:lnTo>
                    <a:lnTo>
                      <a:pt x="675" y="294"/>
                    </a:lnTo>
                    <a:lnTo>
                      <a:pt x="669" y="297"/>
                    </a:lnTo>
                    <a:lnTo>
                      <a:pt x="638" y="303"/>
                    </a:lnTo>
                    <a:lnTo>
                      <a:pt x="625" y="300"/>
                    </a:lnTo>
                    <a:lnTo>
                      <a:pt x="613" y="303"/>
                    </a:lnTo>
                    <a:lnTo>
                      <a:pt x="594" y="303"/>
                    </a:lnTo>
                    <a:lnTo>
                      <a:pt x="588" y="300"/>
                    </a:lnTo>
                    <a:lnTo>
                      <a:pt x="584" y="300"/>
                    </a:lnTo>
                    <a:lnTo>
                      <a:pt x="581" y="297"/>
                    </a:lnTo>
                    <a:lnTo>
                      <a:pt x="581" y="294"/>
                    </a:lnTo>
                    <a:lnTo>
                      <a:pt x="578" y="294"/>
                    </a:lnTo>
                    <a:lnTo>
                      <a:pt x="578" y="291"/>
                    </a:lnTo>
                    <a:lnTo>
                      <a:pt x="584" y="285"/>
                    </a:lnTo>
                    <a:lnTo>
                      <a:pt x="581" y="285"/>
                    </a:lnTo>
                    <a:lnTo>
                      <a:pt x="578" y="285"/>
                    </a:lnTo>
                    <a:lnTo>
                      <a:pt x="578" y="281"/>
                    </a:lnTo>
                    <a:lnTo>
                      <a:pt x="578" y="278"/>
                    </a:lnTo>
                    <a:lnTo>
                      <a:pt x="581" y="272"/>
                    </a:lnTo>
                    <a:lnTo>
                      <a:pt x="578" y="263"/>
                    </a:lnTo>
                    <a:lnTo>
                      <a:pt x="575" y="260"/>
                    </a:lnTo>
                    <a:lnTo>
                      <a:pt x="575" y="263"/>
                    </a:lnTo>
                    <a:lnTo>
                      <a:pt x="569" y="266"/>
                    </a:lnTo>
                    <a:lnTo>
                      <a:pt x="566" y="266"/>
                    </a:lnTo>
                    <a:lnTo>
                      <a:pt x="559" y="266"/>
                    </a:lnTo>
                    <a:lnTo>
                      <a:pt x="556" y="275"/>
                    </a:lnTo>
                    <a:lnTo>
                      <a:pt x="556" y="291"/>
                    </a:lnTo>
                    <a:lnTo>
                      <a:pt x="553" y="294"/>
                    </a:lnTo>
                    <a:lnTo>
                      <a:pt x="559" y="297"/>
                    </a:lnTo>
                    <a:lnTo>
                      <a:pt x="563" y="303"/>
                    </a:lnTo>
                    <a:lnTo>
                      <a:pt x="559" y="306"/>
                    </a:lnTo>
                    <a:lnTo>
                      <a:pt x="556" y="313"/>
                    </a:lnTo>
                    <a:lnTo>
                      <a:pt x="550" y="313"/>
                    </a:lnTo>
                    <a:lnTo>
                      <a:pt x="547" y="313"/>
                    </a:lnTo>
                    <a:lnTo>
                      <a:pt x="537" y="313"/>
                    </a:lnTo>
                    <a:lnTo>
                      <a:pt x="534" y="313"/>
                    </a:lnTo>
                    <a:lnTo>
                      <a:pt x="528" y="313"/>
                    </a:lnTo>
                    <a:lnTo>
                      <a:pt x="497" y="306"/>
                    </a:lnTo>
                    <a:lnTo>
                      <a:pt x="494" y="303"/>
                    </a:lnTo>
                    <a:lnTo>
                      <a:pt x="472" y="300"/>
                    </a:lnTo>
                    <a:lnTo>
                      <a:pt x="462" y="294"/>
                    </a:lnTo>
                    <a:lnTo>
                      <a:pt x="459" y="288"/>
                    </a:lnTo>
                    <a:lnTo>
                      <a:pt x="456" y="285"/>
                    </a:lnTo>
                    <a:lnTo>
                      <a:pt x="444" y="285"/>
                    </a:lnTo>
                    <a:lnTo>
                      <a:pt x="441" y="285"/>
                    </a:lnTo>
                    <a:lnTo>
                      <a:pt x="434" y="285"/>
                    </a:lnTo>
                    <a:lnTo>
                      <a:pt x="428" y="281"/>
                    </a:lnTo>
                    <a:lnTo>
                      <a:pt x="425" y="285"/>
                    </a:lnTo>
                    <a:lnTo>
                      <a:pt x="412" y="281"/>
                    </a:lnTo>
                    <a:lnTo>
                      <a:pt x="406" y="275"/>
                    </a:lnTo>
                    <a:lnTo>
                      <a:pt x="400" y="275"/>
                    </a:lnTo>
                    <a:lnTo>
                      <a:pt x="394" y="272"/>
                    </a:lnTo>
                    <a:lnTo>
                      <a:pt x="387" y="269"/>
                    </a:lnTo>
                    <a:lnTo>
                      <a:pt x="384" y="269"/>
                    </a:lnTo>
                    <a:lnTo>
                      <a:pt x="375" y="263"/>
                    </a:lnTo>
                    <a:lnTo>
                      <a:pt x="369" y="256"/>
                    </a:lnTo>
                    <a:lnTo>
                      <a:pt x="359" y="250"/>
                    </a:lnTo>
                    <a:lnTo>
                      <a:pt x="353" y="244"/>
                    </a:lnTo>
                    <a:lnTo>
                      <a:pt x="350" y="244"/>
                    </a:lnTo>
                    <a:lnTo>
                      <a:pt x="350" y="247"/>
                    </a:lnTo>
                    <a:lnTo>
                      <a:pt x="347" y="247"/>
                    </a:lnTo>
                    <a:lnTo>
                      <a:pt x="347" y="244"/>
                    </a:lnTo>
                    <a:lnTo>
                      <a:pt x="344" y="244"/>
                    </a:lnTo>
                    <a:lnTo>
                      <a:pt x="340" y="241"/>
                    </a:lnTo>
                    <a:lnTo>
                      <a:pt x="337" y="238"/>
                    </a:lnTo>
                    <a:lnTo>
                      <a:pt x="337" y="235"/>
                    </a:lnTo>
                    <a:lnTo>
                      <a:pt x="337" y="231"/>
                    </a:lnTo>
                    <a:lnTo>
                      <a:pt x="340" y="228"/>
                    </a:lnTo>
                    <a:lnTo>
                      <a:pt x="340" y="225"/>
                    </a:lnTo>
                    <a:lnTo>
                      <a:pt x="344" y="225"/>
                    </a:lnTo>
                    <a:lnTo>
                      <a:pt x="340" y="219"/>
                    </a:lnTo>
                    <a:lnTo>
                      <a:pt x="344" y="216"/>
                    </a:lnTo>
                    <a:lnTo>
                      <a:pt x="347" y="213"/>
                    </a:lnTo>
                    <a:lnTo>
                      <a:pt x="344" y="210"/>
                    </a:lnTo>
                    <a:lnTo>
                      <a:pt x="344" y="206"/>
                    </a:lnTo>
                    <a:lnTo>
                      <a:pt x="347" y="203"/>
                    </a:lnTo>
                    <a:lnTo>
                      <a:pt x="350" y="203"/>
                    </a:lnTo>
                    <a:lnTo>
                      <a:pt x="350" y="200"/>
                    </a:lnTo>
                    <a:lnTo>
                      <a:pt x="356" y="197"/>
                    </a:lnTo>
                    <a:lnTo>
                      <a:pt x="356" y="194"/>
                    </a:lnTo>
                    <a:lnTo>
                      <a:pt x="359" y="191"/>
                    </a:lnTo>
                    <a:lnTo>
                      <a:pt x="359" y="194"/>
                    </a:lnTo>
                    <a:lnTo>
                      <a:pt x="362" y="191"/>
                    </a:lnTo>
                    <a:lnTo>
                      <a:pt x="353" y="188"/>
                    </a:lnTo>
                    <a:lnTo>
                      <a:pt x="350" y="185"/>
                    </a:lnTo>
                    <a:lnTo>
                      <a:pt x="347" y="185"/>
                    </a:lnTo>
                    <a:lnTo>
                      <a:pt x="340" y="178"/>
                    </a:lnTo>
                    <a:lnTo>
                      <a:pt x="334" y="178"/>
                    </a:lnTo>
                    <a:lnTo>
                      <a:pt x="334" y="175"/>
                    </a:lnTo>
                    <a:lnTo>
                      <a:pt x="334" y="172"/>
                    </a:lnTo>
                    <a:lnTo>
                      <a:pt x="331" y="172"/>
                    </a:lnTo>
                    <a:lnTo>
                      <a:pt x="328" y="169"/>
                    </a:lnTo>
                    <a:lnTo>
                      <a:pt x="322" y="172"/>
                    </a:lnTo>
                    <a:lnTo>
                      <a:pt x="322" y="169"/>
                    </a:lnTo>
                    <a:lnTo>
                      <a:pt x="322" y="166"/>
                    </a:lnTo>
                    <a:lnTo>
                      <a:pt x="319" y="166"/>
                    </a:lnTo>
                    <a:lnTo>
                      <a:pt x="309" y="166"/>
                    </a:lnTo>
                    <a:lnTo>
                      <a:pt x="306" y="169"/>
                    </a:lnTo>
                    <a:lnTo>
                      <a:pt x="303" y="166"/>
                    </a:lnTo>
                    <a:lnTo>
                      <a:pt x="306" y="163"/>
                    </a:lnTo>
                    <a:lnTo>
                      <a:pt x="303" y="160"/>
                    </a:lnTo>
                    <a:lnTo>
                      <a:pt x="300" y="156"/>
                    </a:lnTo>
                    <a:lnTo>
                      <a:pt x="297" y="153"/>
                    </a:lnTo>
                    <a:lnTo>
                      <a:pt x="297" y="150"/>
                    </a:lnTo>
                    <a:lnTo>
                      <a:pt x="300" y="147"/>
                    </a:lnTo>
                    <a:lnTo>
                      <a:pt x="297" y="144"/>
                    </a:lnTo>
                    <a:lnTo>
                      <a:pt x="297" y="138"/>
                    </a:lnTo>
                    <a:lnTo>
                      <a:pt x="300" y="134"/>
                    </a:lnTo>
                    <a:lnTo>
                      <a:pt x="290" y="125"/>
                    </a:lnTo>
                    <a:lnTo>
                      <a:pt x="290" y="122"/>
                    </a:lnTo>
                    <a:lnTo>
                      <a:pt x="290" y="119"/>
                    </a:lnTo>
                    <a:lnTo>
                      <a:pt x="290" y="116"/>
                    </a:lnTo>
                    <a:lnTo>
                      <a:pt x="297" y="116"/>
                    </a:lnTo>
                    <a:lnTo>
                      <a:pt x="297" y="113"/>
                    </a:lnTo>
                    <a:lnTo>
                      <a:pt x="300" y="113"/>
                    </a:lnTo>
                    <a:lnTo>
                      <a:pt x="300" y="119"/>
                    </a:lnTo>
                    <a:lnTo>
                      <a:pt x="303" y="122"/>
                    </a:lnTo>
                    <a:lnTo>
                      <a:pt x="306" y="122"/>
                    </a:lnTo>
                    <a:lnTo>
                      <a:pt x="309" y="122"/>
                    </a:lnTo>
                    <a:lnTo>
                      <a:pt x="309" y="119"/>
                    </a:lnTo>
                    <a:lnTo>
                      <a:pt x="312" y="119"/>
                    </a:lnTo>
                    <a:lnTo>
                      <a:pt x="315" y="116"/>
                    </a:lnTo>
                    <a:lnTo>
                      <a:pt x="319" y="116"/>
                    </a:lnTo>
                    <a:lnTo>
                      <a:pt x="322" y="113"/>
                    </a:lnTo>
                    <a:lnTo>
                      <a:pt x="322" y="109"/>
                    </a:lnTo>
                    <a:lnTo>
                      <a:pt x="319" y="103"/>
                    </a:lnTo>
                    <a:lnTo>
                      <a:pt x="315" y="100"/>
                    </a:lnTo>
                    <a:lnTo>
                      <a:pt x="319" y="100"/>
                    </a:lnTo>
                    <a:lnTo>
                      <a:pt x="319" y="97"/>
                    </a:lnTo>
                    <a:lnTo>
                      <a:pt x="312" y="94"/>
                    </a:lnTo>
                    <a:lnTo>
                      <a:pt x="309" y="94"/>
                    </a:lnTo>
                    <a:lnTo>
                      <a:pt x="306" y="88"/>
                    </a:lnTo>
                    <a:lnTo>
                      <a:pt x="306" y="81"/>
                    </a:lnTo>
                    <a:lnTo>
                      <a:pt x="306" y="78"/>
                    </a:lnTo>
                    <a:lnTo>
                      <a:pt x="306" y="75"/>
                    </a:lnTo>
                    <a:lnTo>
                      <a:pt x="303" y="72"/>
                    </a:lnTo>
                    <a:lnTo>
                      <a:pt x="303" y="69"/>
                    </a:lnTo>
                    <a:lnTo>
                      <a:pt x="309" y="69"/>
                    </a:lnTo>
                    <a:lnTo>
                      <a:pt x="312" y="66"/>
                    </a:lnTo>
                    <a:lnTo>
                      <a:pt x="315" y="69"/>
                    </a:lnTo>
                    <a:lnTo>
                      <a:pt x="319" y="69"/>
                    </a:lnTo>
                    <a:lnTo>
                      <a:pt x="322" y="59"/>
                    </a:lnTo>
                    <a:lnTo>
                      <a:pt x="322" y="53"/>
                    </a:lnTo>
                    <a:lnTo>
                      <a:pt x="328" y="53"/>
                    </a:lnTo>
                    <a:lnTo>
                      <a:pt x="328" y="50"/>
                    </a:lnTo>
                    <a:lnTo>
                      <a:pt x="331" y="50"/>
                    </a:lnTo>
                    <a:lnTo>
                      <a:pt x="331" y="47"/>
                    </a:lnTo>
                    <a:lnTo>
                      <a:pt x="337" y="44"/>
                    </a:lnTo>
                    <a:lnTo>
                      <a:pt x="337" y="41"/>
                    </a:lnTo>
                    <a:lnTo>
                      <a:pt x="337" y="38"/>
                    </a:lnTo>
                    <a:lnTo>
                      <a:pt x="340" y="28"/>
                    </a:lnTo>
                    <a:lnTo>
                      <a:pt x="340" y="25"/>
                    </a:lnTo>
                    <a:lnTo>
                      <a:pt x="340" y="22"/>
                    </a:lnTo>
                    <a:lnTo>
                      <a:pt x="344" y="19"/>
                    </a:lnTo>
                    <a:lnTo>
                      <a:pt x="344" y="16"/>
                    </a:lnTo>
                    <a:lnTo>
                      <a:pt x="340" y="16"/>
                    </a:lnTo>
                    <a:lnTo>
                      <a:pt x="337" y="19"/>
                    </a:lnTo>
                    <a:lnTo>
                      <a:pt x="334" y="19"/>
                    </a:lnTo>
                    <a:lnTo>
                      <a:pt x="334" y="13"/>
                    </a:lnTo>
                    <a:lnTo>
                      <a:pt x="331" y="13"/>
                    </a:lnTo>
                    <a:lnTo>
                      <a:pt x="328" y="13"/>
                    </a:lnTo>
                    <a:lnTo>
                      <a:pt x="325" y="13"/>
                    </a:lnTo>
                    <a:lnTo>
                      <a:pt x="325" y="9"/>
                    </a:lnTo>
                    <a:lnTo>
                      <a:pt x="325" y="6"/>
                    </a:lnTo>
                    <a:lnTo>
                      <a:pt x="322" y="6"/>
                    </a:lnTo>
                    <a:lnTo>
                      <a:pt x="322" y="3"/>
                    </a:lnTo>
                    <a:lnTo>
                      <a:pt x="319" y="3"/>
                    </a:lnTo>
                    <a:lnTo>
                      <a:pt x="315" y="0"/>
                    </a:lnTo>
                    <a:lnTo>
                      <a:pt x="312" y="0"/>
                    </a:lnTo>
                    <a:lnTo>
                      <a:pt x="309" y="0"/>
                    </a:lnTo>
                    <a:lnTo>
                      <a:pt x="306" y="3"/>
                    </a:lnTo>
                    <a:lnTo>
                      <a:pt x="300" y="3"/>
                    </a:lnTo>
                    <a:lnTo>
                      <a:pt x="284" y="13"/>
                    </a:lnTo>
                    <a:lnTo>
                      <a:pt x="281" y="16"/>
                    </a:lnTo>
                    <a:lnTo>
                      <a:pt x="278" y="16"/>
                    </a:lnTo>
                    <a:lnTo>
                      <a:pt x="278" y="19"/>
                    </a:lnTo>
                    <a:lnTo>
                      <a:pt x="275" y="16"/>
                    </a:lnTo>
                    <a:lnTo>
                      <a:pt x="272" y="19"/>
                    </a:lnTo>
                    <a:lnTo>
                      <a:pt x="269" y="19"/>
                    </a:lnTo>
                    <a:lnTo>
                      <a:pt x="250" y="31"/>
                    </a:lnTo>
                    <a:lnTo>
                      <a:pt x="250" y="34"/>
                    </a:lnTo>
                    <a:lnTo>
                      <a:pt x="250" y="38"/>
                    </a:lnTo>
                    <a:lnTo>
                      <a:pt x="247" y="41"/>
                    </a:lnTo>
                    <a:lnTo>
                      <a:pt x="247" y="44"/>
                    </a:lnTo>
                    <a:lnTo>
                      <a:pt x="243" y="41"/>
                    </a:lnTo>
                    <a:lnTo>
                      <a:pt x="240" y="41"/>
                    </a:lnTo>
                    <a:lnTo>
                      <a:pt x="231" y="41"/>
                    </a:lnTo>
                    <a:lnTo>
                      <a:pt x="228" y="44"/>
                    </a:lnTo>
                    <a:lnTo>
                      <a:pt x="225" y="47"/>
                    </a:lnTo>
                    <a:lnTo>
                      <a:pt x="222" y="44"/>
                    </a:lnTo>
                    <a:lnTo>
                      <a:pt x="218" y="44"/>
                    </a:lnTo>
                    <a:lnTo>
                      <a:pt x="218" y="47"/>
                    </a:lnTo>
                    <a:lnTo>
                      <a:pt x="215" y="50"/>
                    </a:lnTo>
                    <a:lnTo>
                      <a:pt x="212" y="47"/>
                    </a:lnTo>
                    <a:lnTo>
                      <a:pt x="209" y="50"/>
                    </a:lnTo>
                    <a:lnTo>
                      <a:pt x="206" y="47"/>
                    </a:lnTo>
                    <a:lnTo>
                      <a:pt x="200" y="47"/>
                    </a:lnTo>
                    <a:lnTo>
                      <a:pt x="197" y="47"/>
                    </a:lnTo>
                    <a:lnTo>
                      <a:pt x="175" y="38"/>
                    </a:lnTo>
                    <a:lnTo>
                      <a:pt x="172" y="38"/>
                    </a:lnTo>
                    <a:lnTo>
                      <a:pt x="168" y="41"/>
                    </a:lnTo>
                    <a:lnTo>
                      <a:pt x="165" y="41"/>
                    </a:lnTo>
                    <a:lnTo>
                      <a:pt x="162" y="41"/>
                    </a:lnTo>
                    <a:lnTo>
                      <a:pt x="162" y="47"/>
                    </a:lnTo>
                    <a:lnTo>
                      <a:pt x="159" y="53"/>
                    </a:lnTo>
                    <a:lnTo>
                      <a:pt x="162" y="53"/>
                    </a:lnTo>
                    <a:lnTo>
                      <a:pt x="165" y="56"/>
                    </a:lnTo>
                    <a:lnTo>
                      <a:pt x="165" y="59"/>
                    </a:lnTo>
                    <a:lnTo>
                      <a:pt x="162" y="59"/>
                    </a:lnTo>
                    <a:lnTo>
                      <a:pt x="162" y="63"/>
                    </a:lnTo>
                    <a:lnTo>
                      <a:pt x="162" y="66"/>
                    </a:lnTo>
                    <a:lnTo>
                      <a:pt x="165" y="66"/>
                    </a:lnTo>
                    <a:lnTo>
                      <a:pt x="172" y="66"/>
                    </a:lnTo>
                    <a:lnTo>
                      <a:pt x="172" y="69"/>
                    </a:lnTo>
                    <a:lnTo>
                      <a:pt x="168" y="72"/>
                    </a:lnTo>
                    <a:lnTo>
                      <a:pt x="165" y="72"/>
                    </a:lnTo>
                    <a:lnTo>
                      <a:pt x="165" y="75"/>
                    </a:lnTo>
                    <a:lnTo>
                      <a:pt x="172" y="81"/>
                    </a:lnTo>
                    <a:lnTo>
                      <a:pt x="172" y="84"/>
                    </a:lnTo>
                    <a:lnTo>
                      <a:pt x="172" y="88"/>
                    </a:lnTo>
                    <a:lnTo>
                      <a:pt x="165" y="91"/>
                    </a:lnTo>
                    <a:lnTo>
                      <a:pt x="165" y="94"/>
                    </a:lnTo>
                    <a:lnTo>
                      <a:pt x="168" y="94"/>
                    </a:lnTo>
                    <a:lnTo>
                      <a:pt x="168" y="100"/>
                    </a:lnTo>
                    <a:lnTo>
                      <a:pt x="175" y="103"/>
                    </a:lnTo>
                    <a:lnTo>
                      <a:pt x="175" y="106"/>
                    </a:lnTo>
                    <a:lnTo>
                      <a:pt x="178" y="106"/>
                    </a:lnTo>
                    <a:lnTo>
                      <a:pt x="181" y="109"/>
                    </a:lnTo>
                    <a:lnTo>
                      <a:pt x="181" y="106"/>
                    </a:lnTo>
                    <a:lnTo>
                      <a:pt x="184" y="106"/>
                    </a:lnTo>
                    <a:lnTo>
                      <a:pt x="184" y="113"/>
                    </a:lnTo>
                    <a:lnTo>
                      <a:pt x="187" y="119"/>
                    </a:lnTo>
                    <a:lnTo>
                      <a:pt x="197" y="119"/>
                    </a:lnTo>
                    <a:lnTo>
                      <a:pt x="200" y="122"/>
                    </a:lnTo>
                    <a:lnTo>
                      <a:pt x="200" y="119"/>
                    </a:lnTo>
                    <a:lnTo>
                      <a:pt x="203" y="125"/>
                    </a:lnTo>
                    <a:lnTo>
                      <a:pt x="203" y="128"/>
                    </a:lnTo>
                    <a:lnTo>
                      <a:pt x="203" y="131"/>
                    </a:lnTo>
                    <a:lnTo>
                      <a:pt x="200" y="131"/>
                    </a:lnTo>
                    <a:lnTo>
                      <a:pt x="197" y="134"/>
                    </a:lnTo>
                    <a:lnTo>
                      <a:pt x="193" y="131"/>
                    </a:lnTo>
                    <a:lnTo>
                      <a:pt x="190" y="131"/>
                    </a:lnTo>
                    <a:lnTo>
                      <a:pt x="190" y="134"/>
                    </a:lnTo>
                    <a:lnTo>
                      <a:pt x="184" y="138"/>
                    </a:lnTo>
                    <a:lnTo>
                      <a:pt x="181" y="141"/>
                    </a:lnTo>
                    <a:lnTo>
                      <a:pt x="181" y="147"/>
                    </a:lnTo>
                    <a:lnTo>
                      <a:pt x="184" y="150"/>
                    </a:lnTo>
                    <a:lnTo>
                      <a:pt x="184" y="153"/>
                    </a:lnTo>
                    <a:lnTo>
                      <a:pt x="187" y="153"/>
                    </a:lnTo>
                    <a:lnTo>
                      <a:pt x="184" y="156"/>
                    </a:lnTo>
                    <a:lnTo>
                      <a:pt x="181" y="156"/>
                    </a:lnTo>
                    <a:lnTo>
                      <a:pt x="181" y="160"/>
                    </a:lnTo>
                    <a:lnTo>
                      <a:pt x="181" y="163"/>
                    </a:lnTo>
                    <a:lnTo>
                      <a:pt x="184" y="163"/>
                    </a:lnTo>
                    <a:lnTo>
                      <a:pt x="187" y="163"/>
                    </a:lnTo>
                    <a:lnTo>
                      <a:pt x="190" y="166"/>
                    </a:lnTo>
                    <a:lnTo>
                      <a:pt x="187" y="166"/>
                    </a:lnTo>
                    <a:lnTo>
                      <a:pt x="187" y="169"/>
                    </a:lnTo>
                    <a:lnTo>
                      <a:pt x="184" y="166"/>
                    </a:lnTo>
                    <a:lnTo>
                      <a:pt x="181" y="169"/>
                    </a:lnTo>
                    <a:lnTo>
                      <a:pt x="175" y="172"/>
                    </a:lnTo>
                    <a:lnTo>
                      <a:pt x="168" y="181"/>
                    </a:lnTo>
                    <a:lnTo>
                      <a:pt x="165" y="181"/>
                    </a:lnTo>
                    <a:lnTo>
                      <a:pt x="162" y="188"/>
                    </a:lnTo>
                    <a:lnTo>
                      <a:pt x="162" y="191"/>
                    </a:lnTo>
                    <a:lnTo>
                      <a:pt x="162" y="194"/>
                    </a:lnTo>
                    <a:lnTo>
                      <a:pt x="159" y="197"/>
                    </a:lnTo>
                    <a:lnTo>
                      <a:pt x="156" y="200"/>
                    </a:lnTo>
                    <a:lnTo>
                      <a:pt x="153" y="200"/>
                    </a:lnTo>
                    <a:lnTo>
                      <a:pt x="150" y="203"/>
                    </a:lnTo>
                    <a:lnTo>
                      <a:pt x="131" y="235"/>
                    </a:lnTo>
                    <a:lnTo>
                      <a:pt x="125" y="238"/>
                    </a:lnTo>
                    <a:lnTo>
                      <a:pt x="103" y="266"/>
                    </a:lnTo>
                    <a:lnTo>
                      <a:pt x="100" y="266"/>
                    </a:lnTo>
                    <a:lnTo>
                      <a:pt x="100" y="269"/>
                    </a:lnTo>
                    <a:lnTo>
                      <a:pt x="87" y="266"/>
                    </a:lnTo>
                    <a:lnTo>
                      <a:pt x="81" y="269"/>
                    </a:lnTo>
                    <a:lnTo>
                      <a:pt x="78" y="272"/>
                    </a:lnTo>
                    <a:lnTo>
                      <a:pt x="75" y="272"/>
                    </a:lnTo>
                    <a:lnTo>
                      <a:pt x="71" y="263"/>
                    </a:lnTo>
                    <a:lnTo>
                      <a:pt x="68" y="263"/>
                    </a:lnTo>
                    <a:lnTo>
                      <a:pt x="65" y="263"/>
                    </a:lnTo>
                    <a:lnTo>
                      <a:pt x="43" y="288"/>
                    </a:lnTo>
                    <a:lnTo>
                      <a:pt x="40" y="300"/>
                    </a:lnTo>
                    <a:lnTo>
                      <a:pt x="40" y="303"/>
                    </a:lnTo>
                    <a:lnTo>
                      <a:pt x="40" y="306"/>
                    </a:lnTo>
                    <a:lnTo>
                      <a:pt x="43" y="306"/>
                    </a:lnTo>
                    <a:lnTo>
                      <a:pt x="46" y="306"/>
                    </a:lnTo>
                    <a:lnTo>
                      <a:pt x="50" y="310"/>
                    </a:lnTo>
                    <a:lnTo>
                      <a:pt x="56" y="310"/>
                    </a:lnTo>
                    <a:lnTo>
                      <a:pt x="59" y="310"/>
                    </a:lnTo>
                    <a:lnTo>
                      <a:pt x="59" y="313"/>
                    </a:lnTo>
                    <a:lnTo>
                      <a:pt x="56" y="325"/>
                    </a:lnTo>
                    <a:lnTo>
                      <a:pt x="56" y="328"/>
                    </a:lnTo>
                    <a:lnTo>
                      <a:pt x="62" y="335"/>
                    </a:lnTo>
                    <a:lnTo>
                      <a:pt x="65" y="335"/>
                    </a:lnTo>
                    <a:lnTo>
                      <a:pt x="68" y="335"/>
                    </a:lnTo>
                    <a:lnTo>
                      <a:pt x="71" y="335"/>
                    </a:lnTo>
                    <a:lnTo>
                      <a:pt x="71" y="338"/>
                    </a:lnTo>
                    <a:lnTo>
                      <a:pt x="71" y="347"/>
                    </a:lnTo>
                    <a:lnTo>
                      <a:pt x="75" y="350"/>
                    </a:lnTo>
                    <a:lnTo>
                      <a:pt x="75" y="353"/>
                    </a:lnTo>
                    <a:lnTo>
                      <a:pt x="81" y="360"/>
                    </a:lnTo>
                    <a:lnTo>
                      <a:pt x="84" y="363"/>
                    </a:lnTo>
                    <a:lnTo>
                      <a:pt x="84" y="366"/>
                    </a:lnTo>
                    <a:lnTo>
                      <a:pt x="81" y="366"/>
                    </a:lnTo>
                    <a:lnTo>
                      <a:pt x="81" y="372"/>
                    </a:lnTo>
                    <a:lnTo>
                      <a:pt x="81" y="375"/>
                    </a:lnTo>
                    <a:lnTo>
                      <a:pt x="84" y="375"/>
                    </a:lnTo>
                    <a:lnTo>
                      <a:pt x="81" y="375"/>
                    </a:lnTo>
                    <a:lnTo>
                      <a:pt x="78" y="378"/>
                    </a:lnTo>
                    <a:lnTo>
                      <a:pt x="78" y="382"/>
                    </a:lnTo>
                    <a:lnTo>
                      <a:pt x="71" y="378"/>
                    </a:lnTo>
                    <a:lnTo>
                      <a:pt x="71" y="375"/>
                    </a:lnTo>
                    <a:lnTo>
                      <a:pt x="68" y="372"/>
                    </a:lnTo>
                    <a:lnTo>
                      <a:pt x="59" y="378"/>
                    </a:lnTo>
                    <a:lnTo>
                      <a:pt x="56" y="382"/>
                    </a:lnTo>
                    <a:lnTo>
                      <a:pt x="46" y="382"/>
                    </a:lnTo>
                    <a:lnTo>
                      <a:pt x="43" y="378"/>
                    </a:lnTo>
                    <a:lnTo>
                      <a:pt x="40" y="378"/>
                    </a:lnTo>
                    <a:lnTo>
                      <a:pt x="37" y="378"/>
                    </a:lnTo>
                    <a:lnTo>
                      <a:pt x="28" y="378"/>
                    </a:lnTo>
                    <a:lnTo>
                      <a:pt x="25" y="378"/>
                    </a:lnTo>
                    <a:lnTo>
                      <a:pt x="21" y="378"/>
                    </a:lnTo>
                    <a:lnTo>
                      <a:pt x="21" y="375"/>
                    </a:lnTo>
                    <a:lnTo>
                      <a:pt x="18" y="378"/>
                    </a:lnTo>
                    <a:lnTo>
                      <a:pt x="18" y="388"/>
                    </a:lnTo>
                    <a:lnTo>
                      <a:pt x="9" y="388"/>
                    </a:lnTo>
                    <a:lnTo>
                      <a:pt x="6" y="388"/>
                    </a:lnTo>
                    <a:lnTo>
                      <a:pt x="6" y="391"/>
                    </a:lnTo>
                    <a:lnTo>
                      <a:pt x="3" y="391"/>
                    </a:lnTo>
                    <a:lnTo>
                      <a:pt x="0" y="394"/>
                    </a:lnTo>
                    <a:lnTo>
                      <a:pt x="0" y="400"/>
                    </a:lnTo>
                    <a:lnTo>
                      <a:pt x="6" y="400"/>
                    </a:lnTo>
                    <a:lnTo>
                      <a:pt x="18" y="419"/>
                    </a:lnTo>
                    <a:lnTo>
                      <a:pt x="25" y="422"/>
                    </a:lnTo>
                    <a:lnTo>
                      <a:pt x="43" y="422"/>
                    </a:lnTo>
                    <a:lnTo>
                      <a:pt x="56" y="419"/>
                    </a:lnTo>
                    <a:lnTo>
                      <a:pt x="59" y="413"/>
                    </a:lnTo>
                    <a:lnTo>
                      <a:pt x="62" y="413"/>
                    </a:lnTo>
                    <a:lnTo>
                      <a:pt x="62" y="416"/>
                    </a:lnTo>
                    <a:lnTo>
                      <a:pt x="59" y="425"/>
                    </a:lnTo>
                    <a:lnTo>
                      <a:pt x="50" y="435"/>
                    </a:lnTo>
                    <a:lnTo>
                      <a:pt x="31" y="438"/>
                    </a:lnTo>
                    <a:lnTo>
                      <a:pt x="25" y="435"/>
                    </a:lnTo>
                    <a:lnTo>
                      <a:pt x="25" y="438"/>
                    </a:lnTo>
                    <a:lnTo>
                      <a:pt x="25" y="444"/>
                    </a:lnTo>
                    <a:lnTo>
                      <a:pt x="62" y="482"/>
                    </a:lnTo>
                    <a:lnTo>
                      <a:pt x="78" y="485"/>
                    </a:lnTo>
                    <a:lnTo>
                      <a:pt x="87" y="482"/>
                    </a:lnTo>
                    <a:lnTo>
                      <a:pt x="93" y="478"/>
                    </a:lnTo>
                    <a:lnTo>
                      <a:pt x="96" y="478"/>
                    </a:lnTo>
                    <a:lnTo>
                      <a:pt x="106" y="472"/>
                    </a:lnTo>
                    <a:lnTo>
                      <a:pt x="112" y="463"/>
                    </a:lnTo>
                    <a:lnTo>
                      <a:pt x="115" y="435"/>
                    </a:lnTo>
                    <a:lnTo>
                      <a:pt x="115" y="438"/>
                    </a:lnTo>
                    <a:lnTo>
                      <a:pt x="131" y="438"/>
                    </a:lnTo>
                    <a:lnTo>
                      <a:pt x="131" y="441"/>
                    </a:lnTo>
                    <a:lnTo>
                      <a:pt x="128" y="444"/>
                    </a:lnTo>
                    <a:lnTo>
                      <a:pt x="125" y="444"/>
                    </a:lnTo>
                    <a:lnTo>
                      <a:pt x="122" y="450"/>
                    </a:lnTo>
                    <a:lnTo>
                      <a:pt x="122" y="457"/>
                    </a:lnTo>
                    <a:lnTo>
                      <a:pt x="125" y="457"/>
                    </a:lnTo>
                    <a:lnTo>
                      <a:pt x="128" y="460"/>
                    </a:lnTo>
                    <a:lnTo>
                      <a:pt x="125" y="466"/>
                    </a:lnTo>
                    <a:lnTo>
                      <a:pt x="125" y="472"/>
                    </a:lnTo>
                    <a:lnTo>
                      <a:pt x="128" y="475"/>
                    </a:lnTo>
                    <a:lnTo>
                      <a:pt x="131" y="497"/>
                    </a:lnTo>
                    <a:lnTo>
                      <a:pt x="125" y="510"/>
                    </a:lnTo>
                    <a:lnTo>
                      <a:pt x="128" y="525"/>
                    </a:lnTo>
                    <a:lnTo>
                      <a:pt x="128" y="529"/>
                    </a:lnTo>
                    <a:lnTo>
                      <a:pt x="128" y="535"/>
                    </a:lnTo>
                    <a:lnTo>
                      <a:pt x="131" y="535"/>
                    </a:lnTo>
                    <a:lnTo>
                      <a:pt x="134" y="532"/>
                    </a:lnTo>
                    <a:lnTo>
                      <a:pt x="134" y="535"/>
                    </a:lnTo>
                    <a:lnTo>
                      <a:pt x="134" y="538"/>
                    </a:lnTo>
                    <a:lnTo>
                      <a:pt x="134" y="541"/>
                    </a:lnTo>
                    <a:lnTo>
                      <a:pt x="131" y="554"/>
                    </a:lnTo>
                    <a:lnTo>
                      <a:pt x="134" y="560"/>
                    </a:lnTo>
                    <a:lnTo>
                      <a:pt x="134" y="569"/>
                    </a:lnTo>
                    <a:lnTo>
                      <a:pt x="147" y="619"/>
                    </a:lnTo>
                    <a:lnTo>
                      <a:pt x="150" y="619"/>
                    </a:lnTo>
                    <a:lnTo>
                      <a:pt x="150" y="625"/>
                    </a:lnTo>
                    <a:lnTo>
                      <a:pt x="156" y="632"/>
                    </a:lnTo>
                    <a:close/>
                  </a:path>
                </a:pathLst>
              </a:custGeom>
              <a:grp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21" name="Freeform 425"/>
              <p:cNvSpPr/>
              <p:nvPr/>
            </p:nvSpPr>
            <p:spPr bwMode="auto">
              <a:xfrm>
                <a:off x="2055" y="1448"/>
                <a:ext cx="822" cy="851"/>
              </a:xfrm>
              <a:custGeom>
                <a:avLst/>
                <a:gdLst>
                  <a:gd name="T0" fmla="*/ 172 w 822"/>
                  <a:gd name="T1" fmla="*/ 663 h 851"/>
                  <a:gd name="T2" fmla="*/ 278 w 822"/>
                  <a:gd name="T3" fmla="*/ 835 h 851"/>
                  <a:gd name="T4" fmla="*/ 340 w 822"/>
                  <a:gd name="T5" fmla="*/ 701 h 851"/>
                  <a:gd name="T6" fmla="*/ 340 w 822"/>
                  <a:gd name="T7" fmla="*/ 632 h 851"/>
                  <a:gd name="T8" fmla="*/ 447 w 822"/>
                  <a:gd name="T9" fmla="*/ 557 h 851"/>
                  <a:gd name="T10" fmla="*/ 553 w 822"/>
                  <a:gd name="T11" fmla="*/ 453 h 851"/>
                  <a:gd name="T12" fmla="*/ 575 w 822"/>
                  <a:gd name="T13" fmla="*/ 460 h 851"/>
                  <a:gd name="T14" fmla="*/ 575 w 822"/>
                  <a:gd name="T15" fmla="*/ 419 h 851"/>
                  <a:gd name="T16" fmla="*/ 553 w 822"/>
                  <a:gd name="T17" fmla="*/ 360 h 851"/>
                  <a:gd name="T18" fmla="*/ 559 w 822"/>
                  <a:gd name="T19" fmla="*/ 332 h 851"/>
                  <a:gd name="T20" fmla="*/ 597 w 822"/>
                  <a:gd name="T21" fmla="*/ 325 h 851"/>
                  <a:gd name="T22" fmla="*/ 672 w 822"/>
                  <a:gd name="T23" fmla="*/ 360 h 851"/>
                  <a:gd name="T24" fmla="*/ 672 w 822"/>
                  <a:gd name="T25" fmla="*/ 394 h 851"/>
                  <a:gd name="T26" fmla="*/ 706 w 822"/>
                  <a:gd name="T27" fmla="*/ 422 h 851"/>
                  <a:gd name="T28" fmla="*/ 760 w 822"/>
                  <a:gd name="T29" fmla="*/ 332 h 851"/>
                  <a:gd name="T30" fmla="*/ 813 w 822"/>
                  <a:gd name="T31" fmla="*/ 272 h 851"/>
                  <a:gd name="T32" fmla="*/ 788 w 822"/>
                  <a:gd name="T33" fmla="*/ 225 h 851"/>
                  <a:gd name="T34" fmla="*/ 719 w 822"/>
                  <a:gd name="T35" fmla="*/ 241 h 851"/>
                  <a:gd name="T36" fmla="*/ 675 w 822"/>
                  <a:gd name="T37" fmla="*/ 291 h 851"/>
                  <a:gd name="T38" fmla="*/ 581 w 822"/>
                  <a:gd name="T39" fmla="*/ 297 h 851"/>
                  <a:gd name="T40" fmla="*/ 581 w 822"/>
                  <a:gd name="T41" fmla="*/ 272 h 851"/>
                  <a:gd name="T42" fmla="*/ 553 w 822"/>
                  <a:gd name="T43" fmla="*/ 294 h 851"/>
                  <a:gd name="T44" fmla="*/ 497 w 822"/>
                  <a:gd name="T45" fmla="*/ 306 h 851"/>
                  <a:gd name="T46" fmla="*/ 425 w 822"/>
                  <a:gd name="T47" fmla="*/ 285 h 851"/>
                  <a:gd name="T48" fmla="*/ 359 w 822"/>
                  <a:gd name="T49" fmla="*/ 250 h 851"/>
                  <a:gd name="T50" fmla="*/ 337 w 822"/>
                  <a:gd name="T51" fmla="*/ 231 h 851"/>
                  <a:gd name="T52" fmla="*/ 350 w 822"/>
                  <a:gd name="T53" fmla="*/ 200 h 851"/>
                  <a:gd name="T54" fmla="*/ 347 w 822"/>
                  <a:gd name="T55" fmla="*/ 185 h 851"/>
                  <a:gd name="T56" fmla="*/ 322 w 822"/>
                  <a:gd name="T57" fmla="*/ 166 h 851"/>
                  <a:gd name="T58" fmla="*/ 297 w 822"/>
                  <a:gd name="T59" fmla="*/ 153 h 851"/>
                  <a:gd name="T60" fmla="*/ 297 w 822"/>
                  <a:gd name="T61" fmla="*/ 113 h 851"/>
                  <a:gd name="T62" fmla="*/ 315 w 822"/>
                  <a:gd name="T63" fmla="*/ 116 h 851"/>
                  <a:gd name="T64" fmla="*/ 309 w 822"/>
                  <a:gd name="T65" fmla="*/ 94 h 851"/>
                  <a:gd name="T66" fmla="*/ 309 w 822"/>
                  <a:gd name="T67" fmla="*/ 69 h 851"/>
                  <a:gd name="T68" fmla="*/ 331 w 822"/>
                  <a:gd name="T69" fmla="*/ 47 h 851"/>
                  <a:gd name="T70" fmla="*/ 337 w 822"/>
                  <a:gd name="T71" fmla="*/ 19 h 851"/>
                  <a:gd name="T72" fmla="*/ 322 w 822"/>
                  <a:gd name="T73" fmla="*/ 3 h 851"/>
                  <a:gd name="T74" fmla="*/ 281 w 822"/>
                  <a:gd name="T75" fmla="*/ 16 h 851"/>
                  <a:gd name="T76" fmla="*/ 247 w 822"/>
                  <a:gd name="T77" fmla="*/ 44 h 851"/>
                  <a:gd name="T78" fmla="*/ 215 w 822"/>
                  <a:gd name="T79" fmla="*/ 50 h 851"/>
                  <a:gd name="T80" fmla="*/ 165 w 822"/>
                  <a:gd name="T81" fmla="*/ 41 h 851"/>
                  <a:gd name="T82" fmla="*/ 162 w 822"/>
                  <a:gd name="T83" fmla="*/ 63 h 851"/>
                  <a:gd name="T84" fmla="*/ 172 w 822"/>
                  <a:gd name="T85" fmla="*/ 84 h 851"/>
                  <a:gd name="T86" fmla="*/ 184 w 822"/>
                  <a:gd name="T87" fmla="*/ 106 h 851"/>
                  <a:gd name="T88" fmla="*/ 200 w 822"/>
                  <a:gd name="T89" fmla="*/ 131 h 851"/>
                  <a:gd name="T90" fmla="*/ 187 w 822"/>
                  <a:gd name="T91" fmla="*/ 153 h 851"/>
                  <a:gd name="T92" fmla="*/ 184 w 822"/>
                  <a:gd name="T93" fmla="*/ 166 h 851"/>
                  <a:gd name="T94" fmla="*/ 150 w 822"/>
                  <a:gd name="T95" fmla="*/ 203 h 851"/>
                  <a:gd name="T96" fmla="*/ 71 w 822"/>
                  <a:gd name="T97" fmla="*/ 263 h 851"/>
                  <a:gd name="T98" fmla="*/ 59 w 822"/>
                  <a:gd name="T99" fmla="*/ 310 h 851"/>
                  <a:gd name="T100" fmla="*/ 71 w 822"/>
                  <a:gd name="T101" fmla="*/ 347 h 851"/>
                  <a:gd name="T102" fmla="*/ 84 w 822"/>
                  <a:gd name="T103" fmla="*/ 375 h 851"/>
                  <a:gd name="T104" fmla="*/ 68 w 822"/>
                  <a:gd name="T105" fmla="*/ 372 h 851"/>
                  <a:gd name="T106" fmla="*/ 21 w 822"/>
                  <a:gd name="T107" fmla="*/ 378 h 851"/>
                  <a:gd name="T108" fmla="*/ 0 w 822"/>
                  <a:gd name="T109" fmla="*/ 394 h 851"/>
                  <a:gd name="T110" fmla="*/ 50 w 822"/>
                  <a:gd name="T111" fmla="*/ 435 h 851"/>
                  <a:gd name="T112" fmla="*/ 112 w 822"/>
                  <a:gd name="T113" fmla="*/ 463 h 851"/>
                  <a:gd name="T114" fmla="*/ 125 w 822"/>
                  <a:gd name="T115" fmla="*/ 457 h 851"/>
                  <a:gd name="T116" fmla="*/ 131 w 822"/>
                  <a:gd name="T117" fmla="*/ 535 h 851"/>
                  <a:gd name="T118" fmla="*/ 150 w 822"/>
                  <a:gd name="T119" fmla="*/ 619 h 8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2"/>
                  <a:gd name="T181" fmla="*/ 0 h 851"/>
                  <a:gd name="T182" fmla="*/ 822 w 822"/>
                  <a:gd name="T183" fmla="*/ 851 h 8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2" h="851">
                    <a:moveTo>
                      <a:pt x="156" y="632"/>
                    </a:moveTo>
                    <a:lnTo>
                      <a:pt x="156" y="632"/>
                    </a:lnTo>
                    <a:lnTo>
                      <a:pt x="159" y="638"/>
                    </a:lnTo>
                    <a:lnTo>
                      <a:pt x="159" y="641"/>
                    </a:lnTo>
                    <a:lnTo>
                      <a:pt x="159" y="638"/>
                    </a:lnTo>
                    <a:lnTo>
                      <a:pt x="162" y="638"/>
                    </a:lnTo>
                    <a:lnTo>
                      <a:pt x="162" y="641"/>
                    </a:lnTo>
                    <a:lnTo>
                      <a:pt x="162" y="644"/>
                    </a:lnTo>
                    <a:lnTo>
                      <a:pt x="165" y="654"/>
                    </a:lnTo>
                    <a:lnTo>
                      <a:pt x="168" y="660"/>
                    </a:lnTo>
                    <a:lnTo>
                      <a:pt x="172" y="663"/>
                    </a:lnTo>
                    <a:lnTo>
                      <a:pt x="193" y="732"/>
                    </a:lnTo>
                    <a:lnTo>
                      <a:pt x="212" y="754"/>
                    </a:lnTo>
                    <a:lnTo>
                      <a:pt x="234" y="816"/>
                    </a:lnTo>
                    <a:lnTo>
                      <a:pt x="259" y="851"/>
                    </a:lnTo>
                    <a:lnTo>
                      <a:pt x="269" y="848"/>
                    </a:lnTo>
                    <a:lnTo>
                      <a:pt x="272" y="844"/>
                    </a:lnTo>
                    <a:lnTo>
                      <a:pt x="275" y="841"/>
                    </a:lnTo>
                    <a:lnTo>
                      <a:pt x="278" y="838"/>
                    </a:lnTo>
                    <a:lnTo>
                      <a:pt x="281" y="835"/>
                    </a:lnTo>
                    <a:lnTo>
                      <a:pt x="278" y="835"/>
                    </a:lnTo>
                    <a:lnTo>
                      <a:pt x="284" y="822"/>
                    </a:lnTo>
                    <a:lnTo>
                      <a:pt x="294" y="819"/>
                    </a:lnTo>
                    <a:lnTo>
                      <a:pt x="303" y="816"/>
                    </a:lnTo>
                    <a:lnTo>
                      <a:pt x="303" y="807"/>
                    </a:lnTo>
                    <a:lnTo>
                      <a:pt x="312" y="788"/>
                    </a:lnTo>
                    <a:lnTo>
                      <a:pt x="322" y="785"/>
                    </a:lnTo>
                    <a:lnTo>
                      <a:pt x="322" y="788"/>
                    </a:lnTo>
                    <a:lnTo>
                      <a:pt x="328" y="788"/>
                    </a:lnTo>
                    <a:lnTo>
                      <a:pt x="328" y="744"/>
                    </a:lnTo>
                    <a:lnTo>
                      <a:pt x="340" y="707"/>
                    </a:lnTo>
                    <a:lnTo>
                      <a:pt x="340" y="701"/>
                    </a:lnTo>
                    <a:lnTo>
                      <a:pt x="337" y="697"/>
                    </a:lnTo>
                    <a:lnTo>
                      <a:pt x="337" y="694"/>
                    </a:lnTo>
                    <a:lnTo>
                      <a:pt x="334" y="694"/>
                    </a:lnTo>
                    <a:lnTo>
                      <a:pt x="337" y="691"/>
                    </a:lnTo>
                    <a:lnTo>
                      <a:pt x="337" y="694"/>
                    </a:lnTo>
                    <a:lnTo>
                      <a:pt x="334" y="676"/>
                    </a:lnTo>
                    <a:lnTo>
                      <a:pt x="337" y="672"/>
                    </a:lnTo>
                    <a:lnTo>
                      <a:pt x="337" y="666"/>
                    </a:lnTo>
                    <a:lnTo>
                      <a:pt x="334" y="663"/>
                    </a:lnTo>
                    <a:lnTo>
                      <a:pt x="334" y="644"/>
                    </a:lnTo>
                    <a:lnTo>
                      <a:pt x="340" y="632"/>
                    </a:lnTo>
                    <a:lnTo>
                      <a:pt x="347" y="629"/>
                    </a:lnTo>
                    <a:lnTo>
                      <a:pt x="350" y="629"/>
                    </a:lnTo>
                    <a:lnTo>
                      <a:pt x="356" y="632"/>
                    </a:lnTo>
                    <a:lnTo>
                      <a:pt x="359" y="632"/>
                    </a:lnTo>
                    <a:lnTo>
                      <a:pt x="365" y="619"/>
                    </a:lnTo>
                    <a:lnTo>
                      <a:pt x="369" y="616"/>
                    </a:lnTo>
                    <a:lnTo>
                      <a:pt x="394" y="610"/>
                    </a:lnTo>
                    <a:lnTo>
                      <a:pt x="397" y="607"/>
                    </a:lnTo>
                    <a:lnTo>
                      <a:pt x="397" y="600"/>
                    </a:lnTo>
                    <a:lnTo>
                      <a:pt x="400" y="594"/>
                    </a:lnTo>
                    <a:lnTo>
                      <a:pt x="447" y="557"/>
                    </a:lnTo>
                    <a:lnTo>
                      <a:pt x="450" y="557"/>
                    </a:lnTo>
                    <a:lnTo>
                      <a:pt x="472" y="529"/>
                    </a:lnTo>
                    <a:lnTo>
                      <a:pt x="509" y="510"/>
                    </a:lnTo>
                    <a:lnTo>
                      <a:pt x="522" y="497"/>
                    </a:lnTo>
                    <a:lnTo>
                      <a:pt x="525" y="494"/>
                    </a:lnTo>
                    <a:lnTo>
                      <a:pt x="528" y="488"/>
                    </a:lnTo>
                    <a:lnTo>
                      <a:pt x="525" y="475"/>
                    </a:lnTo>
                    <a:lnTo>
                      <a:pt x="528" y="466"/>
                    </a:lnTo>
                    <a:lnTo>
                      <a:pt x="553" y="453"/>
                    </a:lnTo>
                    <a:lnTo>
                      <a:pt x="556" y="447"/>
                    </a:lnTo>
                    <a:lnTo>
                      <a:pt x="559" y="444"/>
                    </a:lnTo>
                    <a:lnTo>
                      <a:pt x="563" y="444"/>
                    </a:lnTo>
                    <a:lnTo>
                      <a:pt x="559" y="457"/>
                    </a:lnTo>
                    <a:lnTo>
                      <a:pt x="563" y="457"/>
                    </a:lnTo>
                    <a:lnTo>
                      <a:pt x="566" y="463"/>
                    </a:lnTo>
                    <a:lnTo>
                      <a:pt x="569" y="460"/>
                    </a:lnTo>
                    <a:lnTo>
                      <a:pt x="572" y="460"/>
                    </a:lnTo>
                    <a:lnTo>
                      <a:pt x="575" y="460"/>
                    </a:lnTo>
                    <a:lnTo>
                      <a:pt x="575" y="457"/>
                    </a:lnTo>
                    <a:lnTo>
                      <a:pt x="575" y="453"/>
                    </a:lnTo>
                    <a:lnTo>
                      <a:pt x="578" y="460"/>
                    </a:lnTo>
                    <a:lnTo>
                      <a:pt x="584" y="460"/>
                    </a:lnTo>
                    <a:lnTo>
                      <a:pt x="581" y="450"/>
                    </a:lnTo>
                    <a:lnTo>
                      <a:pt x="578" y="432"/>
                    </a:lnTo>
                    <a:lnTo>
                      <a:pt x="575" y="428"/>
                    </a:lnTo>
                    <a:lnTo>
                      <a:pt x="575" y="425"/>
                    </a:lnTo>
                    <a:lnTo>
                      <a:pt x="575" y="419"/>
                    </a:lnTo>
                    <a:lnTo>
                      <a:pt x="575" y="413"/>
                    </a:lnTo>
                    <a:lnTo>
                      <a:pt x="575" y="410"/>
                    </a:lnTo>
                    <a:lnTo>
                      <a:pt x="572" y="410"/>
                    </a:lnTo>
                    <a:lnTo>
                      <a:pt x="572" y="400"/>
                    </a:lnTo>
                    <a:lnTo>
                      <a:pt x="569" y="397"/>
                    </a:lnTo>
                    <a:lnTo>
                      <a:pt x="572" y="378"/>
                    </a:lnTo>
                    <a:lnTo>
                      <a:pt x="569" y="372"/>
                    </a:lnTo>
                    <a:lnTo>
                      <a:pt x="553" y="366"/>
                    </a:lnTo>
                    <a:lnTo>
                      <a:pt x="553" y="363"/>
                    </a:lnTo>
                    <a:lnTo>
                      <a:pt x="553" y="360"/>
                    </a:lnTo>
                    <a:lnTo>
                      <a:pt x="556" y="357"/>
                    </a:lnTo>
                    <a:lnTo>
                      <a:pt x="559" y="353"/>
                    </a:lnTo>
                    <a:lnTo>
                      <a:pt x="563" y="353"/>
                    </a:lnTo>
                    <a:lnTo>
                      <a:pt x="566" y="350"/>
                    </a:lnTo>
                    <a:lnTo>
                      <a:pt x="575" y="347"/>
                    </a:lnTo>
                    <a:lnTo>
                      <a:pt x="575" y="344"/>
                    </a:lnTo>
                    <a:lnTo>
                      <a:pt x="572" y="341"/>
                    </a:lnTo>
                    <a:lnTo>
                      <a:pt x="566" y="341"/>
                    </a:lnTo>
                    <a:lnTo>
                      <a:pt x="563" y="338"/>
                    </a:lnTo>
                    <a:lnTo>
                      <a:pt x="559" y="332"/>
                    </a:lnTo>
                    <a:lnTo>
                      <a:pt x="559" y="328"/>
                    </a:lnTo>
                    <a:lnTo>
                      <a:pt x="566" y="316"/>
                    </a:lnTo>
                    <a:lnTo>
                      <a:pt x="569" y="310"/>
                    </a:lnTo>
                    <a:lnTo>
                      <a:pt x="578" y="322"/>
                    </a:lnTo>
                    <a:lnTo>
                      <a:pt x="581" y="313"/>
                    </a:lnTo>
                    <a:lnTo>
                      <a:pt x="584" y="313"/>
                    </a:lnTo>
                    <a:lnTo>
                      <a:pt x="584" y="322"/>
                    </a:lnTo>
                    <a:lnTo>
                      <a:pt x="588" y="325"/>
                    </a:lnTo>
                    <a:lnTo>
                      <a:pt x="591" y="322"/>
                    </a:lnTo>
                    <a:lnTo>
                      <a:pt x="597" y="325"/>
                    </a:lnTo>
                    <a:lnTo>
                      <a:pt x="600" y="319"/>
                    </a:lnTo>
                    <a:lnTo>
                      <a:pt x="600" y="322"/>
                    </a:lnTo>
                    <a:lnTo>
                      <a:pt x="606" y="341"/>
                    </a:lnTo>
                    <a:lnTo>
                      <a:pt x="609" y="344"/>
                    </a:lnTo>
                    <a:lnTo>
                      <a:pt x="613" y="347"/>
                    </a:lnTo>
                    <a:lnTo>
                      <a:pt x="638" y="350"/>
                    </a:lnTo>
                    <a:lnTo>
                      <a:pt x="638" y="347"/>
                    </a:lnTo>
                    <a:lnTo>
                      <a:pt x="656" y="347"/>
                    </a:lnTo>
                    <a:lnTo>
                      <a:pt x="678" y="353"/>
                    </a:lnTo>
                    <a:lnTo>
                      <a:pt x="675" y="357"/>
                    </a:lnTo>
                    <a:lnTo>
                      <a:pt x="672" y="360"/>
                    </a:lnTo>
                    <a:lnTo>
                      <a:pt x="669" y="366"/>
                    </a:lnTo>
                    <a:lnTo>
                      <a:pt x="656" y="378"/>
                    </a:lnTo>
                    <a:lnTo>
                      <a:pt x="644" y="385"/>
                    </a:lnTo>
                    <a:lnTo>
                      <a:pt x="644" y="391"/>
                    </a:lnTo>
                    <a:lnTo>
                      <a:pt x="647" y="407"/>
                    </a:lnTo>
                    <a:lnTo>
                      <a:pt x="653" y="410"/>
                    </a:lnTo>
                    <a:lnTo>
                      <a:pt x="656" y="413"/>
                    </a:lnTo>
                    <a:lnTo>
                      <a:pt x="659" y="416"/>
                    </a:lnTo>
                    <a:lnTo>
                      <a:pt x="666" y="400"/>
                    </a:lnTo>
                    <a:lnTo>
                      <a:pt x="669" y="394"/>
                    </a:lnTo>
                    <a:lnTo>
                      <a:pt x="672" y="394"/>
                    </a:lnTo>
                    <a:lnTo>
                      <a:pt x="688" y="450"/>
                    </a:lnTo>
                    <a:lnTo>
                      <a:pt x="691" y="447"/>
                    </a:lnTo>
                    <a:lnTo>
                      <a:pt x="697" y="447"/>
                    </a:lnTo>
                    <a:lnTo>
                      <a:pt x="700" y="444"/>
                    </a:lnTo>
                    <a:lnTo>
                      <a:pt x="700" y="441"/>
                    </a:lnTo>
                    <a:lnTo>
                      <a:pt x="700" y="435"/>
                    </a:lnTo>
                    <a:lnTo>
                      <a:pt x="700" y="422"/>
                    </a:lnTo>
                    <a:lnTo>
                      <a:pt x="706" y="422"/>
                    </a:lnTo>
                    <a:lnTo>
                      <a:pt x="706" y="419"/>
                    </a:lnTo>
                    <a:lnTo>
                      <a:pt x="706" y="394"/>
                    </a:lnTo>
                    <a:lnTo>
                      <a:pt x="713" y="391"/>
                    </a:lnTo>
                    <a:lnTo>
                      <a:pt x="719" y="391"/>
                    </a:lnTo>
                    <a:lnTo>
                      <a:pt x="728" y="391"/>
                    </a:lnTo>
                    <a:lnTo>
                      <a:pt x="731" y="388"/>
                    </a:lnTo>
                    <a:lnTo>
                      <a:pt x="747" y="353"/>
                    </a:lnTo>
                    <a:lnTo>
                      <a:pt x="744" y="350"/>
                    </a:lnTo>
                    <a:lnTo>
                      <a:pt x="747" y="344"/>
                    </a:lnTo>
                    <a:lnTo>
                      <a:pt x="756" y="341"/>
                    </a:lnTo>
                    <a:lnTo>
                      <a:pt x="760" y="332"/>
                    </a:lnTo>
                    <a:lnTo>
                      <a:pt x="760" y="319"/>
                    </a:lnTo>
                    <a:lnTo>
                      <a:pt x="763" y="310"/>
                    </a:lnTo>
                    <a:lnTo>
                      <a:pt x="769" y="303"/>
                    </a:lnTo>
                    <a:lnTo>
                      <a:pt x="778" y="300"/>
                    </a:lnTo>
                    <a:lnTo>
                      <a:pt x="785" y="291"/>
                    </a:lnTo>
                    <a:lnTo>
                      <a:pt x="797" y="288"/>
                    </a:lnTo>
                    <a:lnTo>
                      <a:pt x="800" y="285"/>
                    </a:lnTo>
                    <a:lnTo>
                      <a:pt x="810" y="288"/>
                    </a:lnTo>
                    <a:lnTo>
                      <a:pt x="813" y="285"/>
                    </a:lnTo>
                    <a:lnTo>
                      <a:pt x="810" y="278"/>
                    </a:lnTo>
                    <a:lnTo>
                      <a:pt x="813" y="272"/>
                    </a:lnTo>
                    <a:lnTo>
                      <a:pt x="819" y="269"/>
                    </a:lnTo>
                    <a:lnTo>
                      <a:pt x="822" y="266"/>
                    </a:lnTo>
                    <a:lnTo>
                      <a:pt x="822" y="260"/>
                    </a:lnTo>
                    <a:lnTo>
                      <a:pt x="819" y="253"/>
                    </a:lnTo>
                    <a:lnTo>
                      <a:pt x="813" y="250"/>
                    </a:lnTo>
                    <a:lnTo>
                      <a:pt x="806" y="250"/>
                    </a:lnTo>
                    <a:lnTo>
                      <a:pt x="803" y="247"/>
                    </a:lnTo>
                    <a:lnTo>
                      <a:pt x="794" y="247"/>
                    </a:lnTo>
                    <a:lnTo>
                      <a:pt x="794" y="235"/>
                    </a:lnTo>
                    <a:lnTo>
                      <a:pt x="788" y="231"/>
                    </a:lnTo>
                    <a:lnTo>
                      <a:pt x="788" y="225"/>
                    </a:lnTo>
                    <a:lnTo>
                      <a:pt x="788" y="222"/>
                    </a:lnTo>
                    <a:lnTo>
                      <a:pt x="781" y="216"/>
                    </a:lnTo>
                    <a:lnTo>
                      <a:pt x="775" y="219"/>
                    </a:lnTo>
                    <a:lnTo>
                      <a:pt x="769" y="222"/>
                    </a:lnTo>
                    <a:lnTo>
                      <a:pt x="763" y="225"/>
                    </a:lnTo>
                    <a:lnTo>
                      <a:pt x="747" y="225"/>
                    </a:lnTo>
                    <a:lnTo>
                      <a:pt x="744" y="222"/>
                    </a:lnTo>
                    <a:lnTo>
                      <a:pt x="741" y="222"/>
                    </a:lnTo>
                    <a:lnTo>
                      <a:pt x="731" y="228"/>
                    </a:lnTo>
                    <a:lnTo>
                      <a:pt x="728" y="231"/>
                    </a:lnTo>
                    <a:lnTo>
                      <a:pt x="719" y="241"/>
                    </a:lnTo>
                    <a:lnTo>
                      <a:pt x="713" y="244"/>
                    </a:lnTo>
                    <a:lnTo>
                      <a:pt x="700" y="256"/>
                    </a:lnTo>
                    <a:lnTo>
                      <a:pt x="663" y="269"/>
                    </a:lnTo>
                    <a:lnTo>
                      <a:pt x="663" y="272"/>
                    </a:lnTo>
                    <a:lnTo>
                      <a:pt x="663" y="275"/>
                    </a:lnTo>
                    <a:lnTo>
                      <a:pt x="663" y="278"/>
                    </a:lnTo>
                    <a:lnTo>
                      <a:pt x="672" y="281"/>
                    </a:lnTo>
                    <a:lnTo>
                      <a:pt x="675" y="285"/>
                    </a:lnTo>
                    <a:lnTo>
                      <a:pt x="675" y="291"/>
                    </a:lnTo>
                    <a:lnTo>
                      <a:pt x="675" y="294"/>
                    </a:lnTo>
                    <a:lnTo>
                      <a:pt x="669" y="297"/>
                    </a:lnTo>
                    <a:lnTo>
                      <a:pt x="638" y="303"/>
                    </a:lnTo>
                    <a:lnTo>
                      <a:pt x="625" y="300"/>
                    </a:lnTo>
                    <a:lnTo>
                      <a:pt x="613" y="303"/>
                    </a:lnTo>
                    <a:lnTo>
                      <a:pt x="594" y="303"/>
                    </a:lnTo>
                    <a:lnTo>
                      <a:pt x="588" y="300"/>
                    </a:lnTo>
                    <a:lnTo>
                      <a:pt x="584" y="300"/>
                    </a:lnTo>
                    <a:lnTo>
                      <a:pt x="581" y="297"/>
                    </a:lnTo>
                    <a:lnTo>
                      <a:pt x="581" y="294"/>
                    </a:lnTo>
                    <a:lnTo>
                      <a:pt x="578" y="294"/>
                    </a:lnTo>
                    <a:lnTo>
                      <a:pt x="578" y="291"/>
                    </a:lnTo>
                    <a:lnTo>
                      <a:pt x="584" y="285"/>
                    </a:lnTo>
                    <a:lnTo>
                      <a:pt x="581" y="285"/>
                    </a:lnTo>
                    <a:lnTo>
                      <a:pt x="578" y="285"/>
                    </a:lnTo>
                    <a:lnTo>
                      <a:pt x="578" y="281"/>
                    </a:lnTo>
                    <a:lnTo>
                      <a:pt x="578" y="278"/>
                    </a:lnTo>
                    <a:lnTo>
                      <a:pt x="581" y="272"/>
                    </a:lnTo>
                    <a:lnTo>
                      <a:pt x="578" y="263"/>
                    </a:lnTo>
                    <a:lnTo>
                      <a:pt x="575" y="260"/>
                    </a:lnTo>
                    <a:lnTo>
                      <a:pt x="575" y="263"/>
                    </a:lnTo>
                    <a:lnTo>
                      <a:pt x="569" y="266"/>
                    </a:lnTo>
                    <a:lnTo>
                      <a:pt x="566" y="266"/>
                    </a:lnTo>
                    <a:lnTo>
                      <a:pt x="559" y="266"/>
                    </a:lnTo>
                    <a:lnTo>
                      <a:pt x="556" y="275"/>
                    </a:lnTo>
                    <a:lnTo>
                      <a:pt x="556" y="291"/>
                    </a:lnTo>
                    <a:lnTo>
                      <a:pt x="553" y="294"/>
                    </a:lnTo>
                    <a:lnTo>
                      <a:pt x="559" y="297"/>
                    </a:lnTo>
                    <a:lnTo>
                      <a:pt x="563" y="303"/>
                    </a:lnTo>
                    <a:lnTo>
                      <a:pt x="559" y="306"/>
                    </a:lnTo>
                    <a:lnTo>
                      <a:pt x="556" y="313"/>
                    </a:lnTo>
                    <a:lnTo>
                      <a:pt x="550" y="313"/>
                    </a:lnTo>
                    <a:lnTo>
                      <a:pt x="547" y="313"/>
                    </a:lnTo>
                    <a:lnTo>
                      <a:pt x="537" y="313"/>
                    </a:lnTo>
                    <a:lnTo>
                      <a:pt x="534" y="313"/>
                    </a:lnTo>
                    <a:lnTo>
                      <a:pt x="528" y="313"/>
                    </a:lnTo>
                    <a:lnTo>
                      <a:pt x="497" y="306"/>
                    </a:lnTo>
                    <a:lnTo>
                      <a:pt x="494" y="303"/>
                    </a:lnTo>
                    <a:lnTo>
                      <a:pt x="472" y="300"/>
                    </a:lnTo>
                    <a:lnTo>
                      <a:pt x="462" y="294"/>
                    </a:lnTo>
                    <a:lnTo>
                      <a:pt x="459" y="288"/>
                    </a:lnTo>
                    <a:lnTo>
                      <a:pt x="456" y="285"/>
                    </a:lnTo>
                    <a:lnTo>
                      <a:pt x="444" y="285"/>
                    </a:lnTo>
                    <a:lnTo>
                      <a:pt x="441" y="285"/>
                    </a:lnTo>
                    <a:lnTo>
                      <a:pt x="434" y="285"/>
                    </a:lnTo>
                    <a:lnTo>
                      <a:pt x="428" y="281"/>
                    </a:lnTo>
                    <a:lnTo>
                      <a:pt x="425" y="285"/>
                    </a:lnTo>
                    <a:lnTo>
                      <a:pt x="412" y="281"/>
                    </a:lnTo>
                    <a:lnTo>
                      <a:pt x="406" y="275"/>
                    </a:lnTo>
                    <a:lnTo>
                      <a:pt x="400" y="275"/>
                    </a:lnTo>
                    <a:lnTo>
                      <a:pt x="394" y="272"/>
                    </a:lnTo>
                    <a:lnTo>
                      <a:pt x="387" y="269"/>
                    </a:lnTo>
                    <a:lnTo>
                      <a:pt x="384" y="269"/>
                    </a:lnTo>
                    <a:lnTo>
                      <a:pt x="375" y="263"/>
                    </a:lnTo>
                    <a:lnTo>
                      <a:pt x="369" y="256"/>
                    </a:lnTo>
                    <a:lnTo>
                      <a:pt x="359" y="250"/>
                    </a:lnTo>
                    <a:lnTo>
                      <a:pt x="353" y="244"/>
                    </a:lnTo>
                    <a:lnTo>
                      <a:pt x="350" y="244"/>
                    </a:lnTo>
                    <a:lnTo>
                      <a:pt x="350" y="247"/>
                    </a:lnTo>
                    <a:lnTo>
                      <a:pt x="347" y="247"/>
                    </a:lnTo>
                    <a:lnTo>
                      <a:pt x="347" y="244"/>
                    </a:lnTo>
                    <a:lnTo>
                      <a:pt x="344" y="244"/>
                    </a:lnTo>
                    <a:lnTo>
                      <a:pt x="340" y="241"/>
                    </a:lnTo>
                    <a:lnTo>
                      <a:pt x="337" y="238"/>
                    </a:lnTo>
                    <a:lnTo>
                      <a:pt x="337" y="235"/>
                    </a:lnTo>
                    <a:lnTo>
                      <a:pt x="337" y="231"/>
                    </a:lnTo>
                    <a:lnTo>
                      <a:pt x="340" y="228"/>
                    </a:lnTo>
                    <a:lnTo>
                      <a:pt x="340" y="225"/>
                    </a:lnTo>
                    <a:lnTo>
                      <a:pt x="344" y="225"/>
                    </a:lnTo>
                    <a:lnTo>
                      <a:pt x="340" y="219"/>
                    </a:lnTo>
                    <a:lnTo>
                      <a:pt x="344" y="216"/>
                    </a:lnTo>
                    <a:lnTo>
                      <a:pt x="347" y="213"/>
                    </a:lnTo>
                    <a:lnTo>
                      <a:pt x="344" y="210"/>
                    </a:lnTo>
                    <a:lnTo>
                      <a:pt x="344" y="206"/>
                    </a:lnTo>
                    <a:lnTo>
                      <a:pt x="347" y="203"/>
                    </a:lnTo>
                    <a:lnTo>
                      <a:pt x="350" y="203"/>
                    </a:lnTo>
                    <a:lnTo>
                      <a:pt x="350" y="200"/>
                    </a:lnTo>
                    <a:lnTo>
                      <a:pt x="356" y="197"/>
                    </a:lnTo>
                    <a:lnTo>
                      <a:pt x="356" y="194"/>
                    </a:lnTo>
                    <a:lnTo>
                      <a:pt x="359" y="191"/>
                    </a:lnTo>
                    <a:lnTo>
                      <a:pt x="359" y="194"/>
                    </a:lnTo>
                    <a:lnTo>
                      <a:pt x="362" y="191"/>
                    </a:lnTo>
                    <a:lnTo>
                      <a:pt x="353" y="188"/>
                    </a:lnTo>
                    <a:lnTo>
                      <a:pt x="350" y="185"/>
                    </a:lnTo>
                    <a:lnTo>
                      <a:pt x="347" y="185"/>
                    </a:lnTo>
                    <a:lnTo>
                      <a:pt x="340" y="178"/>
                    </a:lnTo>
                    <a:lnTo>
                      <a:pt x="334" y="178"/>
                    </a:lnTo>
                    <a:lnTo>
                      <a:pt x="334" y="175"/>
                    </a:lnTo>
                    <a:lnTo>
                      <a:pt x="334" y="172"/>
                    </a:lnTo>
                    <a:lnTo>
                      <a:pt x="331" y="172"/>
                    </a:lnTo>
                    <a:lnTo>
                      <a:pt x="328" y="169"/>
                    </a:lnTo>
                    <a:lnTo>
                      <a:pt x="322" y="172"/>
                    </a:lnTo>
                    <a:lnTo>
                      <a:pt x="322" y="169"/>
                    </a:lnTo>
                    <a:lnTo>
                      <a:pt x="322" y="166"/>
                    </a:lnTo>
                    <a:lnTo>
                      <a:pt x="319" y="166"/>
                    </a:lnTo>
                    <a:lnTo>
                      <a:pt x="309" y="166"/>
                    </a:lnTo>
                    <a:lnTo>
                      <a:pt x="306" y="169"/>
                    </a:lnTo>
                    <a:lnTo>
                      <a:pt x="303" y="166"/>
                    </a:lnTo>
                    <a:lnTo>
                      <a:pt x="306" y="163"/>
                    </a:lnTo>
                    <a:lnTo>
                      <a:pt x="303" y="160"/>
                    </a:lnTo>
                    <a:lnTo>
                      <a:pt x="300" y="156"/>
                    </a:lnTo>
                    <a:lnTo>
                      <a:pt x="297" y="153"/>
                    </a:lnTo>
                    <a:lnTo>
                      <a:pt x="297" y="150"/>
                    </a:lnTo>
                    <a:lnTo>
                      <a:pt x="300" y="147"/>
                    </a:lnTo>
                    <a:lnTo>
                      <a:pt x="297" y="144"/>
                    </a:lnTo>
                    <a:lnTo>
                      <a:pt x="297" y="138"/>
                    </a:lnTo>
                    <a:lnTo>
                      <a:pt x="300" y="134"/>
                    </a:lnTo>
                    <a:lnTo>
                      <a:pt x="290" y="125"/>
                    </a:lnTo>
                    <a:lnTo>
                      <a:pt x="290" y="122"/>
                    </a:lnTo>
                    <a:lnTo>
                      <a:pt x="290" y="119"/>
                    </a:lnTo>
                    <a:lnTo>
                      <a:pt x="290" y="116"/>
                    </a:lnTo>
                    <a:lnTo>
                      <a:pt x="297" y="116"/>
                    </a:lnTo>
                    <a:lnTo>
                      <a:pt x="297" y="113"/>
                    </a:lnTo>
                    <a:lnTo>
                      <a:pt x="300" y="113"/>
                    </a:lnTo>
                    <a:lnTo>
                      <a:pt x="300" y="119"/>
                    </a:lnTo>
                    <a:lnTo>
                      <a:pt x="303" y="122"/>
                    </a:lnTo>
                    <a:lnTo>
                      <a:pt x="306" y="122"/>
                    </a:lnTo>
                    <a:lnTo>
                      <a:pt x="309" y="122"/>
                    </a:lnTo>
                    <a:lnTo>
                      <a:pt x="309" y="119"/>
                    </a:lnTo>
                    <a:lnTo>
                      <a:pt x="312" y="119"/>
                    </a:lnTo>
                    <a:lnTo>
                      <a:pt x="315" y="116"/>
                    </a:lnTo>
                    <a:lnTo>
                      <a:pt x="319" y="116"/>
                    </a:lnTo>
                    <a:lnTo>
                      <a:pt x="322" y="113"/>
                    </a:lnTo>
                    <a:lnTo>
                      <a:pt x="322" y="109"/>
                    </a:lnTo>
                    <a:lnTo>
                      <a:pt x="319" y="103"/>
                    </a:lnTo>
                    <a:lnTo>
                      <a:pt x="315" y="100"/>
                    </a:lnTo>
                    <a:lnTo>
                      <a:pt x="319" y="100"/>
                    </a:lnTo>
                    <a:lnTo>
                      <a:pt x="319" y="97"/>
                    </a:lnTo>
                    <a:lnTo>
                      <a:pt x="312" y="94"/>
                    </a:lnTo>
                    <a:lnTo>
                      <a:pt x="309" y="94"/>
                    </a:lnTo>
                    <a:lnTo>
                      <a:pt x="306" y="88"/>
                    </a:lnTo>
                    <a:lnTo>
                      <a:pt x="306" y="81"/>
                    </a:lnTo>
                    <a:lnTo>
                      <a:pt x="306" y="78"/>
                    </a:lnTo>
                    <a:lnTo>
                      <a:pt x="306" y="75"/>
                    </a:lnTo>
                    <a:lnTo>
                      <a:pt x="303" y="72"/>
                    </a:lnTo>
                    <a:lnTo>
                      <a:pt x="303" y="69"/>
                    </a:lnTo>
                    <a:lnTo>
                      <a:pt x="309" y="69"/>
                    </a:lnTo>
                    <a:lnTo>
                      <a:pt x="312" y="66"/>
                    </a:lnTo>
                    <a:lnTo>
                      <a:pt x="315" y="69"/>
                    </a:lnTo>
                    <a:lnTo>
                      <a:pt x="319" y="69"/>
                    </a:lnTo>
                    <a:lnTo>
                      <a:pt x="322" y="59"/>
                    </a:lnTo>
                    <a:lnTo>
                      <a:pt x="322" y="53"/>
                    </a:lnTo>
                    <a:lnTo>
                      <a:pt x="328" y="53"/>
                    </a:lnTo>
                    <a:lnTo>
                      <a:pt x="328" y="50"/>
                    </a:lnTo>
                    <a:lnTo>
                      <a:pt x="331" y="50"/>
                    </a:lnTo>
                    <a:lnTo>
                      <a:pt x="331" y="47"/>
                    </a:lnTo>
                    <a:lnTo>
                      <a:pt x="337" y="44"/>
                    </a:lnTo>
                    <a:lnTo>
                      <a:pt x="337" y="41"/>
                    </a:lnTo>
                    <a:lnTo>
                      <a:pt x="337" y="38"/>
                    </a:lnTo>
                    <a:lnTo>
                      <a:pt x="340" y="28"/>
                    </a:lnTo>
                    <a:lnTo>
                      <a:pt x="340" y="25"/>
                    </a:lnTo>
                    <a:lnTo>
                      <a:pt x="340" y="22"/>
                    </a:lnTo>
                    <a:lnTo>
                      <a:pt x="344" y="19"/>
                    </a:lnTo>
                    <a:lnTo>
                      <a:pt x="344" y="16"/>
                    </a:lnTo>
                    <a:lnTo>
                      <a:pt x="340" y="16"/>
                    </a:lnTo>
                    <a:lnTo>
                      <a:pt x="337" y="19"/>
                    </a:lnTo>
                    <a:lnTo>
                      <a:pt x="334" y="19"/>
                    </a:lnTo>
                    <a:lnTo>
                      <a:pt x="334" y="13"/>
                    </a:lnTo>
                    <a:lnTo>
                      <a:pt x="331" y="13"/>
                    </a:lnTo>
                    <a:lnTo>
                      <a:pt x="328" y="13"/>
                    </a:lnTo>
                    <a:lnTo>
                      <a:pt x="325" y="13"/>
                    </a:lnTo>
                    <a:lnTo>
                      <a:pt x="325" y="9"/>
                    </a:lnTo>
                    <a:lnTo>
                      <a:pt x="325" y="6"/>
                    </a:lnTo>
                    <a:lnTo>
                      <a:pt x="322" y="6"/>
                    </a:lnTo>
                    <a:lnTo>
                      <a:pt x="322" y="3"/>
                    </a:lnTo>
                    <a:lnTo>
                      <a:pt x="319" y="3"/>
                    </a:lnTo>
                    <a:lnTo>
                      <a:pt x="315" y="0"/>
                    </a:lnTo>
                    <a:lnTo>
                      <a:pt x="312" y="0"/>
                    </a:lnTo>
                    <a:lnTo>
                      <a:pt x="309" y="0"/>
                    </a:lnTo>
                    <a:lnTo>
                      <a:pt x="306" y="3"/>
                    </a:lnTo>
                    <a:lnTo>
                      <a:pt x="300" y="3"/>
                    </a:lnTo>
                    <a:lnTo>
                      <a:pt x="284" y="13"/>
                    </a:lnTo>
                    <a:lnTo>
                      <a:pt x="281" y="16"/>
                    </a:lnTo>
                    <a:lnTo>
                      <a:pt x="278" y="16"/>
                    </a:lnTo>
                    <a:lnTo>
                      <a:pt x="278" y="19"/>
                    </a:lnTo>
                    <a:lnTo>
                      <a:pt x="275" y="16"/>
                    </a:lnTo>
                    <a:lnTo>
                      <a:pt x="272" y="19"/>
                    </a:lnTo>
                    <a:lnTo>
                      <a:pt x="269" y="19"/>
                    </a:lnTo>
                    <a:lnTo>
                      <a:pt x="250" y="31"/>
                    </a:lnTo>
                    <a:lnTo>
                      <a:pt x="250" y="34"/>
                    </a:lnTo>
                    <a:lnTo>
                      <a:pt x="250" y="38"/>
                    </a:lnTo>
                    <a:lnTo>
                      <a:pt x="247" y="41"/>
                    </a:lnTo>
                    <a:lnTo>
                      <a:pt x="247" y="44"/>
                    </a:lnTo>
                    <a:lnTo>
                      <a:pt x="243" y="41"/>
                    </a:lnTo>
                    <a:lnTo>
                      <a:pt x="240" y="41"/>
                    </a:lnTo>
                    <a:lnTo>
                      <a:pt x="231" y="41"/>
                    </a:lnTo>
                    <a:lnTo>
                      <a:pt x="228" y="44"/>
                    </a:lnTo>
                    <a:lnTo>
                      <a:pt x="225" y="47"/>
                    </a:lnTo>
                    <a:lnTo>
                      <a:pt x="222" y="44"/>
                    </a:lnTo>
                    <a:lnTo>
                      <a:pt x="218" y="44"/>
                    </a:lnTo>
                    <a:lnTo>
                      <a:pt x="218" y="47"/>
                    </a:lnTo>
                    <a:lnTo>
                      <a:pt x="215" y="50"/>
                    </a:lnTo>
                    <a:lnTo>
                      <a:pt x="212" y="47"/>
                    </a:lnTo>
                    <a:lnTo>
                      <a:pt x="209" y="50"/>
                    </a:lnTo>
                    <a:lnTo>
                      <a:pt x="206" y="47"/>
                    </a:lnTo>
                    <a:lnTo>
                      <a:pt x="200" y="47"/>
                    </a:lnTo>
                    <a:lnTo>
                      <a:pt x="197" y="47"/>
                    </a:lnTo>
                    <a:lnTo>
                      <a:pt x="175" y="38"/>
                    </a:lnTo>
                    <a:lnTo>
                      <a:pt x="172" y="38"/>
                    </a:lnTo>
                    <a:lnTo>
                      <a:pt x="168" y="41"/>
                    </a:lnTo>
                    <a:lnTo>
                      <a:pt x="165" y="41"/>
                    </a:lnTo>
                    <a:lnTo>
                      <a:pt x="162" y="41"/>
                    </a:lnTo>
                    <a:lnTo>
                      <a:pt x="162" y="47"/>
                    </a:lnTo>
                    <a:lnTo>
                      <a:pt x="159" y="53"/>
                    </a:lnTo>
                    <a:lnTo>
                      <a:pt x="162" y="53"/>
                    </a:lnTo>
                    <a:lnTo>
                      <a:pt x="165" y="56"/>
                    </a:lnTo>
                    <a:lnTo>
                      <a:pt x="165" y="59"/>
                    </a:lnTo>
                    <a:lnTo>
                      <a:pt x="162" y="59"/>
                    </a:lnTo>
                    <a:lnTo>
                      <a:pt x="162" y="63"/>
                    </a:lnTo>
                    <a:lnTo>
                      <a:pt x="162" y="66"/>
                    </a:lnTo>
                    <a:lnTo>
                      <a:pt x="165" y="66"/>
                    </a:lnTo>
                    <a:lnTo>
                      <a:pt x="172" y="66"/>
                    </a:lnTo>
                    <a:lnTo>
                      <a:pt x="172" y="69"/>
                    </a:lnTo>
                    <a:lnTo>
                      <a:pt x="168" y="72"/>
                    </a:lnTo>
                    <a:lnTo>
                      <a:pt x="165" y="72"/>
                    </a:lnTo>
                    <a:lnTo>
                      <a:pt x="165" y="75"/>
                    </a:lnTo>
                    <a:lnTo>
                      <a:pt x="172" y="81"/>
                    </a:lnTo>
                    <a:lnTo>
                      <a:pt x="172" y="84"/>
                    </a:lnTo>
                    <a:lnTo>
                      <a:pt x="172" y="88"/>
                    </a:lnTo>
                    <a:lnTo>
                      <a:pt x="165" y="91"/>
                    </a:lnTo>
                    <a:lnTo>
                      <a:pt x="165" y="94"/>
                    </a:lnTo>
                    <a:lnTo>
                      <a:pt x="168" y="94"/>
                    </a:lnTo>
                    <a:lnTo>
                      <a:pt x="168" y="100"/>
                    </a:lnTo>
                    <a:lnTo>
                      <a:pt x="175" y="103"/>
                    </a:lnTo>
                    <a:lnTo>
                      <a:pt x="175" y="106"/>
                    </a:lnTo>
                    <a:lnTo>
                      <a:pt x="178" y="106"/>
                    </a:lnTo>
                    <a:lnTo>
                      <a:pt x="181" y="109"/>
                    </a:lnTo>
                    <a:lnTo>
                      <a:pt x="181" y="106"/>
                    </a:lnTo>
                    <a:lnTo>
                      <a:pt x="184" y="106"/>
                    </a:lnTo>
                    <a:lnTo>
                      <a:pt x="184" y="113"/>
                    </a:lnTo>
                    <a:lnTo>
                      <a:pt x="187" y="119"/>
                    </a:lnTo>
                    <a:lnTo>
                      <a:pt x="197" y="119"/>
                    </a:lnTo>
                    <a:lnTo>
                      <a:pt x="200" y="122"/>
                    </a:lnTo>
                    <a:lnTo>
                      <a:pt x="200" y="119"/>
                    </a:lnTo>
                    <a:lnTo>
                      <a:pt x="203" y="125"/>
                    </a:lnTo>
                    <a:lnTo>
                      <a:pt x="203" y="128"/>
                    </a:lnTo>
                    <a:lnTo>
                      <a:pt x="203" y="131"/>
                    </a:lnTo>
                    <a:lnTo>
                      <a:pt x="200" y="131"/>
                    </a:lnTo>
                    <a:lnTo>
                      <a:pt x="197" y="134"/>
                    </a:lnTo>
                    <a:lnTo>
                      <a:pt x="193" y="131"/>
                    </a:lnTo>
                    <a:lnTo>
                      <a:pt x="190" y="131"/>
                    </a:lnTo>
                    <a:lnTo>
                      <a:pt x="190" y="134"/>
                    </a:lnTo>
                    <a:lnTo>
                      <a:pt x="184" y="138"/>
                    </a:lnTo>
                    <a:lnTo>
                      <a:pt x="181" y="141"/>
                    </a:lnTo>
                    <a:lnTo>
                      <a:pt x="181" y="147"/>
                    </a:lnTo>
                    <a:lnTo>
                      <a:pt x="184" y="150"/>
                    </a:lnTo>
                    <a:lnTo>
                      <a:pt x="184" y="153"/>
                    </a:lnTo>
                    <a:lnTo>
                      <a:pt x="187" y="153"/>
                    </a:lnTo>
                    <a:lnTo>
                      <a:pt x="184" y="156"/>
                    </a:lnTo>
                    <a:lnTo>
                      <a:pt x="181" y="156"/>
                    </a:lnTo>
                    <a:lnTo>
                      <a:pt x="181" y="160"/>
                    </a:lnTo>
                    <a:lnTo>
                      <a:pt x="181" y="163"/>
                    </a:lnTo>
                    <a:lnTo>
                      <a:pt x="184" y="163"/>
                    </a:lnTo>
                    <a:lnTo>
                      <a:pt x="187" y="163"/>
                    </a:lnTo>
                    <a:lnTo>
                      <a:pt x="190" y="166"/>
                    </a:lnTo>
                    <a:lnTo>
                      <a:pt x="187" y="166"/>
                    </a:lnTo>
                    <a:lnTo>
                      <a:pt x="187" y="169"/>
                    </a:lnTo>
                    <a:lnTo>
                      <a:pt x="184" y="166"/>
                    </a:lnTo>
                    <a:lnTo>
                      <a:pt x="181" y="169"/>
                    </a:lnTo>
                    <a:lnTo>
                      <a:pt x="175" y="172"/>
                    </a:lnTo>
                    <a:lnTo>
                      <a:pt x="168" y="181"/>
                    </a:lnTo>
                    <a:lnTo>
                      <a:pt x="165" y="181"/>
                    </a:lnTo>
                    <a:lnTo>
                      <a:pt x="162" y="188"/>
                    </a:lnTo>
                    <a:lnTo>
                      <a:pt x="162" y="191"/>
                    </a:lnTo>
                    <a:lnTo>
                      <a:pt x="162" y="194"/>
                    </a:lnTo>
                    <a:lnTo>
                      <a:pt x="159" y="197"/>
                    </a:lnTo>
                    <a:lnTo>
                      <a:pt x="156" y="200"/>
                    </a:lnTo>
                    <a:lnTo>
                      <a:pt x="153" y="200"/>
                    </a:lnTo>
                    <a:lnTo>
                      <a:pt x="150" y="203"/>
                    </a:lnTo>
                    <a:lnTo>
                      <a:pt x="131" y="235"/>
                    </a:lnTo>
                    <a:lnTo>
                      <a:pt x="125" y="238"/>
                    </a:lnTo>
                    <a:lnTo>
                      <a:pt x="103" y="266"/>
                    </a:lnTo>
                    <a:lnTo>
                      <a:pt x="100" y="266"/>
                    </a:lnTo>
                    <a:lnTo>
                      <a:pt x="100" y="269"/>
                    </a:lnTo>
                    <a:lnTo>
                      <a:pt x="87" y="266"/>
                    </a:lnTo>
                    <a:lnTo>
                      <a:pt x="81" y="269"/>
                    </a:lnTo>
                    <a:lnTo>
                      <a:pt x="78" y="272"/>
                    </a:lnTo>
                    <a:lnTo>
                      <a:pt x="75" y="272"/>
                    </a:lnTo>
                    <a:lnTo>
                      <a:pt x="71" y="263"/>
                    </a:lnTo>
                    <a:lnTo>
                      <a:pt x="68" y="263"/>
                    </a:lnTo>
                    <a:lnTo>
                      <a:pt x="65" y="263"/>
                    </a:lnTo>
                    <a:lnTo>
                      <a:pt x="43" y="288"/>
                    </a:lnTo>
                    <a:lnTo>
                      <a:pt x="40" y="300"/>
                    </a:lnTo>
                    <a:lnTo>
                      <a:pt x="40" y="303"/>
                    </a:lnTo>
                    <a:lnTo>
                      <a:pt x="40" y="306"/>
                    </a:lnTo>
                    <a:lnTo>
                      <a:pt x="43" y="306"/>
                    </a:lnTo>
                    <a:lnTo>
                      <a:pt x="46" y="306"/>
                    </a:lnTo>
                    <a:lnTo>
                      <a:pt x="50" y="310"/>
                    </a:lnTo>
                    <a:lnTo>
                      <a:pt x="56" y="310"/>
                    </a:lnTo>
                    <a:lnTo>
                      <a:pt x="59" y="310"/>
                    </a:lnTo>
                    <a:lnTo>
                      <a:pt x="59" y="313"/>
                    </a:lnTo>
                    <a:lnTo>
                      <a:pt x="56" y="325"/>
                    </a:lnTo>
                    <a:lnTo>
                      <a:pt x="56" y="328"/>
                    </a:lnTo>
                    <a:lnTo>
                      <a:pt x="62" y="335"/>
                    </a:lnTo>
                    <a:lnTo>
                      <a:pt x="65" y="335"/>
                    </a:lnTo>
                    <a:lnTo>
                      <a:pt x="68" y="335"/>
                    </a:lnTo>
                    <a:lnTo>
                      <a:pt x="71" y="335"/>
                    </a:lnTo>
                    <a:lnTo>
                      <a:pt x="71" y="338"/>
                    </a:lnTo>
                    <a:lnTo>
                      <a:pt x="71" y="347"/>
                    </a:lnTo>
                    <a:lnTo>
                      <a:pt x="75" y="350"/>
                    </a:lnTo>
                    <a:lnTo>
                      <a:pt x="75" y="353"/>
                    </a:lnTo>
                    <a:lnTo>
                      <a:pt x="81" y="360"/>
                    </a:lnTo>
                    <a:lnTo>
                      <a:pt x="84" y="363"/>
                    </a:lnTo>
                    <a:lnTo>
                      <a:pt x="84" y="366"/>
                    </a:lnTo>
                    <a:lnTo>
                      <a:pt x="81" y="366"/>
                    </a:lnTo>
                    <a:lnTo>
                      <a:pt x="81" y="372"/>
                    </a:lnTo>
                    <a:lnTo>
                      <a:pt x="81" y="375"/>
                    </a:lnTo>
                    <a:lnTo>
                      <a:pt x="84" y="375"/>
                    </a:lnTo>
                    <a:lnTo>
                      <a:pt x="81" y="375"/>
                    </a:lnTo>
                    <a:lnTo>
                      <a:pt x="78" y="378"/>
                    </a:lnTo>
                    <a:lnTo>
                      <a:pt x="78" y="382"/>
                    </a:lnTo>
                    <a:lnTo>
                      <a:pt x="71" y="378"/>
                    </a:lnTo>
                    <a:lnTo>
                      <a:pt x="71" y="375"/>
                    </a:lnTo>
                    <a:lnTo>
                      <a:pt x="68" y="372"/>
                    </a:lnTo>
                    <a:lnTo>
                      <a:pt x="59" y="378"/>
                    </a:lnTo>
                    <a:lnTo>
                      <a:pt x="56" y="382"/>
                    </a:lnTo>
                    <a:lnTo>
                      <a:pt x="46" y="382"/>
                    </a:lnTo>
                    <a:lnTo>
                      <a:pt x="43" y="378"/>
                    </a:lnTo>
                    <a:lnTo>
                      <a:pt x="40" y="378"/>
                    </a:lnTo>
                    <a:lnTo>
                      <a:pt x="37" y="378"/>
                    </a:lnTo>
                    <a:lnTo>
                      <a:pt x="28" y="378"/>
                    </a:lnTo>
                    <a:lnTo>
                      <a:pt x="25" y="378"/>
                    </a:lnTo>
                    <a:lnTo>
                      <a:pt x="21" y="378"/>
                    </a:lnTo>
                    <a:lnTo>
                      <a:pt x="21" y="375"/>
                    </a:lnTo>
                    <a:lnTo>
                      <a:pt x="18" y="378"/>
                    </a:lnTo>
                    <a:lnTo>
                      <a:pt x="18" y="388"/>
                    </a:lnTo>
                    <a:lnTo>
                      <a:pt x="9" y="388"/>
                    </a:lnTo>
                    <a:lnTo>
                      <a:pt x="6" y="388"/>
                    </a:lnTo>
                    <a:lnTo>
                      <a:pt x="6" y="391"/>
                    </a:lnTo>
                    <a:lnTo>
                      <a:pt x="3" y="391"/>
                    </a:lnTo>
                    <a:lnTo>
                      <a:pt x="0" y="394"/>
                    </a:lnTo>
                    <a:lnTo>
                      <a:pt x="0" y="400"/>
                    </a:lnTo>
                    <a:lnTo>
                      <a:pt x="6" y="400"/>
                    </a:lnTo>
                    <a:lnTo>
                      <a:pt x="18" y="419"/>
                    </a:lnTo>
                    <a:lnTo>
                      <a:pt x="25" y="422"/>
                    </a:lnTo>
                    <a:lnTo>
                      <a:pt x="43" y="422"/>
                    </a:lnTo>
                    <a:lnTo>
                      <a:pt x="56" y="419"/>
                    </a:lnTo>
                    <a:lnTo>
                      <a:pt x="59" y="413"/>
                    </a:lnTo>
                    <a:lnTo>
                      <a:pt x="62" y="413"/>
                    </a:lnTo>
                    <a:lnTo>
                      <a:pt x="62" y="416"/>
                    </a:lnTo>
                    <a:lnTo>
                      <a:pt x="59" y="425"/>
                    </a:lnTo>
                    <a:lnTo>
                      <a:pt x="50" y="435"/>
                    </a:lnTo>
                    <a:lnTo>
                      <a:pt x="31" y="438"/>
                    </a:lnTo>
                    <a:lnTo>
                      <a:pt x="25" y="435"/>
                    </a:lnTo>
                    <a:lnTo>
                      <a:pt x="25" y="438"/>
                    </a:lnTo>
                    <a:lnTo>
                      <a:pt x="25" y="444"/>
                    </a:lnTo>
                    <a:lnTo>
                      <a:pt x="62" y="482"/>
                    </a:lnTo>
                    <a:lnTo>
                      <a:pt x="78" y="485"/>
                    </a:lnTo>
                    <a:lnTo>
                      <a:pt x="87" y="482"/>
                    </a:lnTo>
                    <a:lnTo>
                      <a:pt x="93" y="478"/>
                    </a:lnTo>
                    <a:lnTo>
                      <a:pt x="96" y="478"/>
                    </a:lnTo>
                    <a:lnTo>
                      <a:pt x="106" y="472"/>
                    </a:lnTo>
                    <a:lnTo>
                      <a:pt x="112" y="463"/>
                    </a:lnTo>
                    <a:lnTo>
                      <a:pt x="115" y="435"/>
                    </a:lnTo>
                    <a:lnTo>
                      <a:pt x="115" y="438"/>
                    </a:lnTo>
                    <a:lnTo>
                      <a:pt x="131" y="438"/>
                    </a:lnTo>
                    <a:lnTo>
                      <a:pt x="131" y="441"/>
                    </a:lnTo>
                    <a:lnTo>
                      <a:pt x="128" y="444"/>
                    </a:lnTo>
                    <a:lnTo>
                      <a:pt x="125" y="444"/>
                    </a:lnTo>
                    <a:lnTo>
                      <a:pt x="122" y="450"/>
                    </a:lnTo>
                    <a:lnTo>
                      <a:pt x="122" y="457"/>
                    </a:lnTo>
                    <a:lnTo>
                      <a:pt x="125" y="457"/>
                    </a:lnTo>
                    <a:lnTo>
                      <a:pt x="128" y="460"/>
                    </a:lnTo>
                    <a:lnTo>
                      <a:pt x="125" y="466"/>
                    </a:lnTo>
                    <a:lnTo>
                      <a:pt x="125" y="472"/>
                    </a:lnTo>
                    <a:lnTo>
                      <a:pt x="128" y="475"/>
                    </a:lnTo>
                    <a:lnTo>
                      <a:pt x="131" y="497"/>
                    </a:lnTo>
                    <a:lnTo>
                      <a:pt x="125" y="510"/>
                    </a:lnTo>
                    <a:lnTo>
                      <a:pt x="128" y="525"/>
                    </a:lnTo>
                    <a:lnTo>
                      <a:pt x="128" y="529"/>
                    </a:lnTo>
                    <a:lnTo>
                      <a:pt x="128" y="535"/>
                    </a:lnTo>
                    <a:lnTo>
                      <a:pt x="131" y="535"/>
                    </a:lnTo>
                    <a:lnTo>
                      <a:pt x="134" y="532"/>
                    </a:lnTo>
                    <a:lnTo>
                      <a:pt x="134" y="535"/>
                    </a:lnTo>
                    <a:lnTo>
                      <a:pt x="134" y="538"/>
                    </a:lnTo>
                    <a:lnTo>
                      <a:pt x="134" y="541"/>
                    </a:lnTo>
                    <a:lnTo>
                      <a:pt x="131" y="554"/>
                    </a:lnTo>
                    <a:lnTo>
                      <a:pt x="134" y="560"/>
                    </a:lnTo>
                    <a:lnTo>
                      <a:pt x="134" y="569"/>
                    </a:lnTo>
                    <a:lnTo>
                      <a:pt x="147" y="619"/>
                    </a:lnTo>
                    <a:lnTo>
                      <a:pt x="150" y="619"/>
                    </a:lnTo>
                    <a:lnTo>
                      <a:pt x="150" y="625"/>
                    </a:lnTo>
                    <a:lnTo>
                      <a:pt x="156" y="632"/>
                    </a:lnTo>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22" name="Freeform 426"/>
              <p:cNvSpPr/>
              <p:nvPr/>
            </p:nvSpPr>
            <p:spPr bwMode="auto">
              <a:xfrm>
                <a:off x="3008" y="1861"/>
                <a:ext cx="204" cy="422"/>
              </a:xfrm>
              <a:custGeom>
                <a:avLst/>
                <a:gdLst>
                  <a:gd name="T0" fmla="*/ 126 w 204"/>
                  <a:gd name="T1" fmla="*/ 391 h 422"/>
                  <a:gd name="T2" fmla="*/ 126 w 204"/>
                  <a:gd name="T3" fmla="*/ 384 h 422"/>
                  <a:gd name="T4" fmla="*/ 129 w 204"/>
                  <a:gd name="T5" fmla="*/ 375 h 422"/>
                  <a:gd name="T6" fmla="*/ 138 w 204"/>
                  <a:gd name="T7" fmla="*/ 369 h 422"/>
                  <a:gd name="T8" fmla="*/ 166 w 204"/>
                  <a:gd name="T9" fmla="*/ 363 h 422"/>
                  <a:gd name="T10" fmla="*/ 188 w 204"/>
                  <a:gd name="T11" fmla="*/ 347 h 422"/>
                  <a:gd name="T12" fmla="*/ 197 w 204"/>
                  <a:gd name="T13" fmla="*/ 334 h 422"/>
                  <a:gd name="T14" fmla="*/ 197 w 204"/>
                  <a:gd name="T15" fmla="*/ 328 h 422"/>
                  <a:gd name="T16" fmla="*/ 197 w 204"/>
                  <a:gd name="T17" fmla="*/ 313 h 422"/>
                  <a:gd name="T18" fmla="*/ 201 w 204"/>
                  <a:gd name="T19" fmla="*/ 306 h 422"/>
                  <a:gd name="T20" fmla="*/ 204 w 204"/>
                  <a:gd name="T21" fmla="*/ 297 h 422"/>
                  <a:gd name="T22" fmla="*/ 172 w 204"/>
                  <a:gd name="T23" fmla="*/ 216 h 422"/>
                  <a:gd name="T24" fmla="*/ 169 w 204"/>
                  <a:gd name="T25" fmla="*/ 209 h 422"/>
                  <a:gd name="T26" fmla="*/ 157 w 204"/>
                  <a:gd name="T27" fmla="*/ 200 h 422"/>
                  <a:gd name="T28" fmla="*/ 101 w 204"/>
                  <a:gd name="T29" fmla="*/ 137 h 422"/>
                  <a:gd name="T30" fmla="*/ 126 w 204"/>
                  <a:gd name="T31" fmla="*/ 84 h 422"/>
                  <a:gd name="T32" fmla="*/ 147 w 204"/>
                  <a:gd name="T33" fmla="*/ 62 h 422"/>
                  <a:gd name="T34" fmla="*/ 163 w 204"/>
                  <a:gd name="T35" fmla="*/ 53 h 422"/>
                  <a:gd name="T36" fmla="*/ 160 w 204"/>
                  <a:gd name="T37" fmla="*/ 47 h 422"/>
                  <a:gd name="T38" fmla="*/ 132 w 204"/>
                  <a:gd name="T39" fmla="*/ 37 h 422"/>
                  <a:gd name="T40" fmla="*/ 129 w 204"/>
                  <a:gd name="T41" fmla="*/ 15 h 422"/>
                  <a:gd name="T42" fmla="*/ 88 w 204"/>
                  <a:gd name="T43" fmla="*/ 0 h 422"/>
                  <a:gd name="T44" fmla="*/ 63 w 204"/>
                  <a:gd name="T45" fmla="*/ 12 h 422"/>
                  <a:gd name="T46" fmla="*/ 50 w 204"/>
                  <a:gd name="T47" fmla="*/ 19 h 422"/>
                  <a:gd name="T48" fmla="*/ 38 w 204"/>
                  <a:gd name="T49" fmla="*/ 12 h 422"/>
                  <a:gd name="T50" fmla="*/ 22 w 204"/>
                  <a:gd name="T51" fmla="*/ 19 h 422"/>
                  <a:gd name="T52" fmla="*/ 13 w 204"/>
                  <a:gd name="T53" fmla="*/ 12 h 422"/>
                  <a:gd name="T54" fmla="*/ 4 w 204"/>
                  <a:gd name="T55" fmla="*/ 22 h 422"/>
                  <a:gd name="T56" fmla="*/ 22 w 204"/>
                  <a:gd name="T57" fmla="*/ 56 h 422"/>
                  <a:gd name="T58" fmla="*/ 41 w 204"/>
                  <a:gd name="T59" fmla="*/ 69 h 422"/>
                  <a:gd name="T60" fmla="*/ 66 w 204"/>
                  <a:gd name="T61" fmla="*/ 78 h 422"/>
                  <a:gd name="T62" fmla="*/ 72 w 204"/>
                  <a:gd name="T63" fmla="*/ 87 h 422"/>
                  <a:gd name="T64" fmla="*/ 69 w 204"/>
                  <a:gd name="T65" fmla="*/ 103 h 422"/>
                  <a:gd name="T66" fmla="*/ 54 w 204"/>
                  <a:gd name="T67" fmla="*/ 106 h 422"/>
                  <a:gd name="T68" fmla="*/ 85 w 204"/>
                  <a:gd name="T69" fmla="*/ 134 h 422"/>
                  <a:gd name="T70" fmla="*/ 97 w 204"/>
                  <a:gd name="T71" fmla="*/ 156 h 422"/>
                  <a:gd name="T72" fmla="*/ 119 w 204"/>
                  <a:gd name="T73" fmla="*/ 175 h 422"/>
                  <a:gd name="T74" fmla="*/ 122 w 204"/>
                  <a:gd name="T75" fmla="*/ 187 h 422"/>
                  <a:gd name="T76" fmla="*/ 141 w 204"/>
                  <a:gd name="T77" fmla="*/ 203 h 422"/>
                  <a:gd name="T78" fmla="*/ 154 w 204"/>
                  <a:gd name="T79" fmla="*/ 284 h 422"/>
                  <a:gd name="T80" fmla="*/ 144 w 204"/>
                  <a:gd name="T81" fmla="*/ 319 h 422"/>
                  <a:gd name="T82" fmla="*/ 122 w 204"/>
                  <a:gd name="T83" fmla="*/ 328 h 422"/>
                  <a:gd name="T84" fmla="*/ 107 w 204"/>
                  <a:gd name="T85" fmla="*/ 344 h 422"/>
                  <a:gd name="T86" fmla="*/ 94 w 204"/>
                  <a:gd name="T87" fmla="*/ 359 h 422"/>
                  <a:gd name="T88" fmla="*/ 82 w 204"/>
                  <a:gd name="T89" fmla="*/ 359 h 422"/>
                  <a:gd name="T90" fmla="*/ 66 w 204"/>
                  <a:gd name="T91" fmla="*/ 369 h 422"/>
                  <a:gd name="T92" fmla="*/ 85 w 204"/>
                  <a:gd name="T93" fmla="*/ 381 h 422"/>
                  <a:gd name="T94" fmla="*/ 82 w 204"/>
                  <a:gd name="T95" fmla="*/ 419 h 422"/>
                  <a:gd name="T96" fmla="*/ 85 w 204"/>
                  <a:gd name="T97" fmla="*/ 422 h 422"/>
                  <a:gd name="T98" fmla="*/ 113 w 204"/>
                  <a:gd name="T99" fmla="*/ 400 h 4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
                  <a:gd name="T151" fmla="*/ 0 h 422"/>
                  <a:gd name="T152" fmla="*/ 204 w 204"/>
                  <a:gd name="T153" fmla="*/ 422 h 4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 h="422">
                    <a:moveTo>
                      <a:pt x="119" y="394"/>
                    </a:moveTo>
                    <a:lnTo>
                      <a:pt x="122" y="394"/>
                    </a:lnTo>
                    <a:lnTo>
                      <a:pt x="126" y="391"/>
                    </a:lnTo>
                    <a:lnTo>
                      <a:pt x="122" y="384"/>
                    </a:lnTo>
                    <a:lnTo>
                      <a:pt x="122" y="381"/>
                    </a:lnTo>
                    <a:lnTo>
                      <a:pt x="126" y="384"/>
                    </a:lnTo>
                    <a:lnTo>
                      <a:pt x="129" y="381"/>
                    </a:lnTo>
                    <a:lnTo>
                      <a:pt x="129" y="375"/>
                    </a:lnTo>
                    <a:lnTo>
                      <a:pt x="132" y="372"/>
                    </a:lnTo>
                    <a:lnTo>
                      <a:pt x="138" y="369"/>
                    </a:lnTo>
                    <a:lnTo>
                      <a:pt x="141" y="372"/>
                    </a:lnTo>
                    <a:lnTo>
                      <a:pt x="147" y="372"/>
                    </a:lnTo>
                    <a:lnTo>
                      <a:pt x="166" y="363"/>
                    </a:lnTo>
                    <a:lnTo>
                      <a:pt x="169" y="356"/>
                    </a:lnTo>
                    <a:lnTo>
                      <a:pt x="185" y="350"/>
                    </a:lnTo>
                    <a:lnTo>
                      <a:pt x="188" y="347"/>
                    </a:lnTo>
                    <a:lnTo>
                      <a:pt x="194" y="344"/>
                    </a:lnTo>
                    <a:lnTo>
                      <a:pt x="194" y="338"/>
                    </a:lnTo>
                    <a:lnTo>
                      <a:pt x="197" y="334"/>
                    </a:lnTo>
                    <a:lnTo>
                      <a:pt x="197" y="331"/>
                    </a:lnTo>
                    <a:lnTo>
                      <a:pt x="197" y="328"/>
                    </a:lnTo>
                    <a:lnTo>
                      <a:pt x="201" y="328"/>
                    </a:lnTo>
                    <a:lnTo>
                      <a:pt x="197" y="316"/>
                    </a:lnTo>
                    <a:lnTo>
                      <a:pt x="197" y="313"/>
                    </a:lnTo>
                    <a:lnTo>
                      <a:pt x="201" y="316"/>
                    </a:lnTo>
                    <a:lnTo>
                      <a:pt x="201" y="309"/>
                    </a:lnTo>
                    <a:lnTo>
                      <a:pt x="201" y="306"/>
                    </a:lnTo>
                    <a:lnTo>
                      <a:pt x="204" y="306"/>
                    </a:lnTo>
                    <a:lnTo>
                      <a:pt x="204" y="309"/>
                    </a:lnTo>
                    <a:lnTo>
                      <a:pt x="204" y="297"/>
                    </a:lnTo>
                    <a:lnTo>
                      <a:pt x="201" y="297"/>
                    </a:lnTo>
                    <a:lnTo>
                      <a:pt x="188" y="231"/>
                    </a:lnTo>
                    <a:lnTo>
                      <a:pt x="172" y="216"/>
                    </a:lnTo>
                    <a:lnTo>
                      <a:pt x="172" y="206"/>
                    </a:lnTo>
                    <a:lnTo>
                      <a:pt x="172" y="209"/>
                    </a:lnTo>
                    <a:lnTo>
                      <a:pt x="169" y="209"/>
                    </a:lnTo>
                    <a:lnTo>
                      <a:pt x="169" y="206"/>
                    </a:lnTo>
                    <a:lnTo>
                      <a:pt x="166" y="203"/>
                    </a:lnTo>
                    <a:lnTo>
                      <a:pt x="157" y="200"/>
                    </a:lnTo>
                    <a:lnTo>
                      <a:pt x="122" y="162"/>
                    </a:lnTo>
                    <a:lnTo>
                      <a:pt x="119" y="150"/>
                    </a:lnTo>
                    <a:lnTo>
                      <a:pt x="101" y="137"/>
                    </a:lnTo>
                    <a:lnTo>
                      <a:pt x="101" y="131"/>
                    </a:lnTo>
                    <a:lnTo>
                      <a:pt x="110" y="97"/>
                    </a:lnTo>
                    <a:lnTo>
                      <a:pt x="126" y="84"/>
                    </a:lnTo>
                    <a:lnTo>
                      <a:pt x="126" y="75"/>
                    </a:lnTo>
                    <a:lnTo>
                      <a:pt x="132" y="69"/>
                    </a:lnTo>
                    <a:lnTo>
                      <a:pt x="147" y="62"/>
                    </a:lnTo>
                    <a:lnTo>
                      <a:pt x="147" y="56"/>
                    </a:lnTo>
                    <a:lnTo>
                      <a:pt x="157" y="53"/>
                    </a:lnTo>
                    <a:lnTo>
                      <a:pt x="163" y="53"/>
                    </a:lnTo>
                    <a:lnTo>
                      <a:pt x="163" y="50"/>
                    </a:lnTo>
                    <a:lnTo>
                      <a:pt x="160" y="47"/>
                    </a:lnTo>
                    <a:lnTo>
                      <a:pt x="144" y="47"/>
                    </a:lnTo>
                    <a:lnTo>
                      <a:pt x="144" y="44"/>
                    </a:lnTo>
                    <a:lnTo>
                      <a:pt x="132" y="37"/>
                    </a:lnTo>
                    <a:lnTo>
                      <a:pt x="129" y="31"/>
                    </a:lnTo>
                    <a:lnTo>
                      <a:pt x="126" y="25"/>
                    </a:lnTo>
                    <a:lnTo>
                      <a:pt x="129" y="15"/>
                    </a:lnTo>
                    <a:lnTo>
                      <a:pt x="126" y="12"/>
                    </a:lnTo>
                    <a:lnTo>
                      <a:pt x="110" y="9"/>
                    </a:lnTo>
                    <a:lnTo>
                      <a:pt x="88" y="0"/>
                    </a:lnTo>
                    <a:lnTo>
                      <a:pt x="85" y="0"/>
                    </a:lnTo>
                    <a:lnTo>
                      <a:pt x="72" y="9"/>
                    </a:lnTo>
                    <a:lnTo>
                      <a:pt x="63" y="12"/>
                    </a:lnTo>
                    <a:lnTo>
                      <a:pt x="60" y="12"/>
                    </a:lnTo>
                    <a:lnTo>
                      <a:pt x="54" y="15"/>
                    </a:lnTo>
                    <a:lnTo>
                      <a:pt x="50" y="19"/>
                    </a:lnTo>
                    <a:lnTo>
                      <a:pt x="47" y="15"/>
                    </a:lnTo>
                    <a:lnTo>
                      <a:pt x="41" y="15"/>
                    </a:lnTo>
                    <a:lnTo>
                      <a:pt x="38" y="12"/>
                    </a:lnTo>
                    <a:lnTo>
                      <a:pt x="35" y="15"/>
                    </a:lnTo>
                    <a:lnTo>
                      <a:pt x="25" y="19"/>
                    </a:lnTo>
                    <a:lnTo>
                      <a:pt x="22" y="19"/>
                    </a:lnTo>
                    <a:lnTo>
                      <a:pt x="19" y="15"/>
                    </a:lnTo>
                    <a:lnTo>
                      <a:pt x="13" y="15"/>
                    </a:lnTo>
                    <a:lnTo>
                      <a:pt x="13" y="12"/>
                    </a:lnTo>
                    <a:lnTo>
                      <a:pt x="10" y="12"/>
                    </a:lnTo>
                    <a:lnTo>
                      <a:pt x="4" y="22"/>
                    </a:lnTo>
                    <a:lnTo>
                      <a:pt x="0" y="22"/>
                    </a:lnTo>
                    <a:lnTo>
                      <a:pt x="22" y="50"/>
                    </a:lnTo>
                    <a:lnTo>
                      <a:pt x="22" y="56"/>
                    </a:lnTo>
                    <a:lnTo>
                      <a:pt x="22" y="59"/>
                    </a:lnTo>
                    <a:lnTo>
                      <a:pt x="32" y="69"/>
                    </a:lnTo>
                    <a:lnTo>
                      <a:pt x="41" y="69"/>
                    </a:lnTo>
                    <a:lnTo>
                      <a:pt x="50" y="65"/>
                    </a:lnTo>
                    <a:lnTo>
                      <a:pt x="60" y="69"/>
                    </a:lnTo>
                    <a:lnTo>
                      <a:pt x="66" y="78"/>
                    </a:lnTo>
                    <a:lnTo>
                      <a:pt x="66" y="81"/>
                    </a:lnTo>
                    <a:lnTo>
                      <a:pt x="72" y="84"/>
                    </a:lnTo>
                    <a:lnTo>
                      <a:pt x="72" y="87"/>
                    </a:lnTo>
                    <a:lnTo>
                      <a:pt x="76" y="91"/>
                    </a:lnTo>
                    <a:lnTo>
                      <a:pt x="76" y="97"/>
                    </a:lnTo>
                    <a:lnTo>
                      <a:pt x="69" y="103"/>
                    </a:lnTo>
                    <a:lnTo>
                      <a:pt x="60" y="103"/>
                    </a:lnTo>
                    <a:lnTo>
                      <a:pt x="57" y="103"/>
                    </a:lnTo>
                    <a:lnTo>
                      <a:pt x="54" y="106"/>
                    </a:lnTo>
                    <a:lnTo>
                      <a:pt x="50" y="112"/>
                    </a:lnTo>
                    <a:lnTo>
                      <a:pt x="54" y="116"/>
                    </a:lnTo>
                    <a:lnTo>
                      <a:pt x="85" y="134"/>
                    </a:lnTo>
                    <a:lnTo>
                      <a:pt x="85" y="141"/>
                    </a:lnTo>
                    <a:lnTo>
                      <a:pt x="97" y="153"/>
                    </a:lnTo>
                    <a:lnTo>
                      <a:pt x="97" y="156"/>
                    </a:lnTo>
                    <a:lnTo>
                      <a:pt x="107" y="166"/>
                    </a:lnTo>
                    <a:lnTo>
                      <a:pt x="110" y="169"/>
                    </a:lnTo>
                    <a:lnTo>
                      <a:pt x="119" y="175"/>
                    </a:lnTo>
                    <a:lnTo>
                      <a:pt x="122" y="187"/>
                    </a:lnTo>
                    <a:lnTo>
                      <a:pt x="126" y="194"/>
                    </a:lnTo>
                    <a:lnTo>
                      <a:pt x="129" y="194"/>
                    </a:lnTo>
                    <a:lnTo>
                      <a:pt x="141" y="203"/>
                    </a:lnTo>
                    <a:lnTo>
                      <a:pt x="151" y="228"/>
                    </a:lnTo>
                    <a:lnTo>
                      <a:pt x="151" y="275"/>
                    </a:lnTo>
                    <a:lnTo>
                      <a:pt x="154" y="284"/>
                    </a:lnTo>
                    <a:lnTo>
                      <a:pt x="154" y="316"/>
                    </a:lnTo>
                    <a:lnTo>
                      <a:pt x="151" y="319"/>
                    </a:lnTo>
                    <a:lnTo>
                      <a:pt x="144" y="319"/>
                    </a:lnTo>
                    <a:lnTo>
                      <a:pt x="135" y="325"/>
                    </a:lnTo>
                    <a:lnTo>
                      <a:pt x="132" y="325"/>
                    </a:lnTo>
                    <a:lnTo>
                      <a:pt x="122" y="328"/>
                    </a:lnTo>
                    <a:lnTo>
                      <a:pt x="122" y="334"/>
                    </a:lnTo>
                    <a:lnTo>
                      <a:pt x="107" y="334"/>
                    </a:lnTo>
                    <a:lnTo>
                      <a:pt x="107" y="344"/>
                    </a:lnTo>
                    <a:lnTo>
                      <a:pt x="107" y="350"/>
                    </a:lnTo>
                    <a:lnTo>
                      <a:pt x="101" y="353"/>
                    </a:lnTo>
                    <a:lnTo>
                      <a:pt x="94" y="359"/>
                    </a:lnTo>
                    <a:lnTo>
                      <a:pt x="88" y="359"/>
                    </a:lnTo>
                    <a:lnTo>
                      <a:pt x="85" y="359"/>
                    </a:lnTo>
                    <a:lnTo>
                      <a:pt x="82" y="359"/>
                    </a:lnTo>
                    <a:lnTo>
                      <a:pt x="82" y="363"/>
                    </a:lnTo>
                    <a:lnTo>
                      <a:pt x="79" y="366"/>
                    </a:lnTo>
                    <a:lnTo>
                      <a:pt x="66" y="369"/>
                    </a:lnTo>
                    <a:lnTo>
                      <a:pt x="69" y="375"/>
                    </a:lnTo>
                    <a:lnTo>
                      <a:pt x="79" y="378"/>
                    </a:lnTo>
                    <a:lnTo>
                      <a:pt x="85" y="381"/>
                    </a:lnTo>
                    <a:lnTo>
                      <a:pt x="79" y="391"/>
                    </a:lnTo>
                    <a:lnTo>
                      <a:pt x="76" y="406"/>
                    </a:lnTo>
                    <a:lnTo>
                      <a:pt x="82" y="419"/>
                    </a:lnTo>
                    <a:lnTo>
                      <a:pt x="79" y="419"/>
                    </a:lnTo>
                    <a:lnTo>
                      <a:pt x="79" y="422"/>
                    </a:lnTo>
                    <a:lnTo>
                      <a:pt x="85" y="422"/>
                    </a:lnTo>
                    <a:lnTo>
                      <a:pt x="101" y="406"/>
                    </a:lnTo>
                    <a:lnTo>
                      <a:pt x="113" y="400"/>
                    </a:lnTo>
                    <a:lnTo>
                      <a:pt x="113" y="394"/>
                    </a:lnTo>
                    <a:lnTo>
                      <a:pt x="119" y="394"/>
                    </a:lnTo>
                    <a:close/>
                  </a:path>
                </a:pathLst>
              </a:custGeom>
              <a:grp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23" name="Freeform 427"/>
              <p:cNvSpPr/>
              <p:nvPr/>
            </p:nvSpPr>
            <p:spPr bwMode="auto">
              <a:xfrm>
                <a:off x="3008" y="1861"/>
                <a:ext cx="204" cy="422"/>
              </a:xfrm>
              <a:custGeom>
                <a:avLst/>
                <a:gdLst>
                  <a:gd name="T0" fmla="*/ 126 w 204"/>
                  <a:gd name="T1" fmla="*/ 391 h 422"/>
                  <a:gd name="T2" fmla="*/ 126 w 204"/>
                  <a:gd name="T3" fmla="*/ 384 h 422"/>
                  <a:gd name="T4" fmla="*/ 129 w 204"/>
                  <a:gd name="T5" fmla="*/ 375 h 422"/>
                  <a:gd name="T6" fmla="*/ 138 w 204"/>
                  <a:gd name="T7" fmla="*/ 369 h 422"/>
                  <a:gd name="T8" fmla="*/ 166 w 204"/>
                  <a:gd name="T9" fmla="*/ 363 h 422"/>
                  <a:gd name="T10" fmla="*/ 188 w 204"/>
                  <a:gd name="T11" fmla="*/ 347 h 422"/>
                  <a:gd name="T12" fmla="*/ 197 w 204"/>
                  <a:gd name="T13" fmla="*/ 334 h 422"/>
                  <a:gd name="T14" fmla="*/ 197 w 204"/>
                  <a:gd name="T15" fmla="*/ 328 h 422"/>
                  <a:gd name="T16" fmla="*/ 197 w 204"/>
                  <a:gd name="T17" fmla="*/ 313 h 422"/>
                  <a:gd name="T18" fmla="*/ 201 w 204"/>
                  <a:gd name="T19" fmla="*/ 306 h 422"/>
                  <a:gd name="T20" fmla="*/ 204 w 204"/>
                  <a:gd name="T21" fmla="*/ 297 h 422"/>
                  <a:gd name="T22" fmla="*/ 172 w 204"/>
                  <a:gd name="T23" fmla="*/ 216 h 422"/>
                  <a:gd name="T24" fmla="*/ 169 w 204"/>
                  <a:gd name="T25" fmla="*/ 209 h 422"/>
                  <a:gd name="T26" fmla="*/ 157 w 204"/>
                  <a:gd name="T27" fmla="*/ 200 h 422"/>
                  <a:gd name="T28" fmla="*/ 101 w 204"/>
                  <a:gd name="T29" fmla="*/ 137 h 422"/>
                  <a:gd name="T30" fmla="*/ 126 w 204"/>
                  <a:gd name="T31" fmla="*/ 84 h 422"/>
                  <a:gd name="T32" fmla="*/ 147 w 204"/>
                  <a:gd name="T33" fmla="*/ 62 h 422"/>
                  <a:gd name="T34" fmla="*/ 163 w 204"/>
                  <a:gd name="T35" fmla="*/ 53 h 422"/>
                  <a:gd name="T36" fmla="*/ 160 w 204"/>
                  <a:gd name="T37" fmla="*/ 47 h 422"/>
                  <a:gd name="T38" fmla="*/ 132 w 204"/>
                  <a:gd name="T39" fmla="*/ 37 h 422"/>
                  <a:gd name="T40" fmla="*/ 129 w 204"/>
                  <a:gd name="T41" fmla="*/ 15 h 422"/>
                  <a:gd name="T42" fmla="*/ 88 w 204"/>
                  <a:gd name="T43" fmla="*/ 0 h 422"/>
                  <a:gd name="T44" fmla="*/ 63 w 204"/>
                  <a:gd name="T45" fmla="*/ 12 h 422"/>
                  <a:gd name="T46" fmla="*/ 50 w 204"/>
                  <a:gd name="T47" fmla="*/ 19 h 422"/>
                  <a:gd name="T48" fmla="*/ 38 w 204"/>
                  <a:gd name="T49" fmla="*/ 12 h 422"/>
                  <a:gd name="T50" fmla="*/ 22 w 204"/>
                  <a:gd name="T51" fmla="*/ 19 h 422"/>
                  <a:gd name="T52" fmla="*/ 13 w 204"/>
                  <a:gd name="T53" fmla="*/ 12 h 422"/>
                  <a:gd name="T54" fmla="*/ 4 w 204"/>
                  <a:gd name="T55" fmla="*/ 22 h 422"/>
                  <a:gd name="T56" fmla="*/ 22 w 204"/>
                  <a:gd name="T57" fmla="*/ 56 h 422"/>
                  <a:gd name="T58" fmla="*/ 41 w 204"/>
                  <a:gd name="T59" fmla="*/ 69 h 422"/>
                  <a:gd name="T60" fmla="*/ 66 w 204"/>
                  <a:gd name="T61" fmla="*/ 78 h 422"/>
                  <a:gd name="T62" fmla="*/ 72 w 204"/>
                  <a:gd name="T63" fmla="*/ 87 h 422"/>
                  <a:gd name="T64" fmla="*/ 69 w 204"/>
                  <a:gd name="T65" fmla="*/ 103 h 422"/>
                  <a:gd name="T66" fmla="*/ 54 w 204"/>
                  <a:gd name="T67" fmla="*/ 106 h 422"/>
                  <a:gd name="T68" fmla="*/ 85 w 204"/>
                  <a:gd name="T69" fmla="*/ 134 h 422"/>
                  <a:gd name="T70" fmla="*/ 97 w 204"/>
                  <a:gd name="T71" fmla="*/ 156 h 422"/>
                  <a:gd name="T72" fmla="*/ 119 w 204"/>
                  <a:gd name="T73" fmla="*/ 175 h 422"/>
                  <a:gd name="T74" fmla="*/ 122 w 204"/>
                  <a:gd name="T75" fmla="*/ 187 h 422"/>
                  <a:gd name="T76" fmla="*/ 141 w 204"/>
                  <a:gd name="T77" fmla="*/ 203 h 422"/>
                  <a:gd name="T78" fmla="*/ 154 w 204"/>
                  <a:gd name="T79" fmla="*/ 284 h 422"/>
                  <a:gd name="T80" fmla="*/ 144 w 204"/>
                  <a:gd name="T81" fmla="*/ 319 h 422"/>
                  <a:gd name="T82" fmla="*/ 122 w 204"/>
                  <a:gd name="T83" fmla="*/ 328 h 422"/>
                  <a:gd name="T84" fmla="*/ 107 w 204"/>
                  <a:gd name="T85" fmla="*/ 344 h 422"/>
                  <a:gd name="T86" fmla="*/ 94 w 204"/>
                  <a:gd name="T87" fmla="*/ 359 h 422"/>
                  <a:gd name="T88" fmla="*/ 82 w 204"/>
                  <a:gd name="T89" fmla="*/ 359 h 422"/>
                  <a:gd name="T90" fmla="*/ 66 w 204"/>
                  <a:gd name="T91" fmla="*/ 369 h 422"/>
                  <a:gd name="T92" fmla="*/ 85 w 204"/>
                  <a:gd name="T93" fmla="*/ 381 h 422"/>
                  <a:gd name="T94" fmla="*/ 82 w 204"/>
                  <a:gd name="T95" fmla="*/ 419 h 422"/>
                  <a:gd name="T96" fmla="*/ 85 w 204"/>
                  <a:gd name="T97" fmla="*/ 422 h 422"/>
                  <a:gd name="T98" fmla="*/ 113 w 204"/>
                  <a:gd name="T99" fmla="*/ 400 h 4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
                  <a:gd name="T151" fmla="*/ 0 h 422"/>
                  <a:gd name="T152" fmla="*/ 204 w 204"/>
                  <a:gd name="T153" fmla="*/ 422 h 4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 h="422">
                    <a:moveTo>
                      <a:pt x="119" y="394"/>
                    </a:moveTo>
                    <a:lnTo>
                      <a:pt x="122" y="394"/>
                    </a:lnTo>
                    <a:lnTo>
                      <a:pt x="126" y="391"/>
                    </a:lnTo>
                    <a:lnTo>
                      <a:pt x="122" y="384"/>
                    </a:lnTo>
                    <a:lnTo>
                      <a:pt x="122" y="381"/>
                    </a:lnTo>
                    <a:lnTo>
                      <a:pt x="126" y="384"/>
                    </a:lnTo>
                    <a:lnTo>
                      <a:pt x="129" y="381"/>
                    </a:lnTo>
                    <a:lnTo>
                      <a:pt x="129" y="375"/>
                    </a:lnTo>
                    <a:lnTo>
                      <a:pt x="132" y="372"/>
                    </a:lnTo>
                    <a:lnTo>
                      <a:pt x="138" y="369"/>
                    </a:lnTo>
                    <a:lnTo>
                      <a:pt x="141" y="372"/>
                    </a:lnTo>
                    <a:lnTo>
                      <a:pt x="147" y="372"/>
                    </a:lnTo>
                    <a:lnTo>
                      <a:pt x="166" y="363"/>
                    </a:lnTo>
                    <a:lnTo>
                      <a:pt x="169" y="356"/>
                    </a:lnTo>
                    <a:lnTo>
                      <a:pt x="185" y="350"/>
                    </a:lnTo>
                    <a:lnTo>
                      <a:pt x="188" y="347"/>
                    </a:lnTo>
                    <a:lnTo>
                      <a:pt x="194" y="344"/>
                    </a:lnTo>
                    <a:lnTo>
                      <a:pt x="194" y="338"/>
                    </a:lnTo>
                    <a:lnTo>
                      <a:pt x="197" y="334"/>
                    </a:lnTo>
                    <a:lnTo>
                      <a:pt x="197" y="331"/>
                    </a:lnTo>
                    <a:lnTo>
                      <a:pt x="197" y="328"/>
                    </a:lnTo>
                    <a:lnTo>
                      <a:pt x="201" y="328"/>
                    </a:lnTo>
                    <a:lnTo>
                      <a:pt x="197" y="316"/>
                    </a:lnTo>
                    <a:lnTo>
                      <a:pt x="197" y="313"/>
                    </a:lnTo>
                    <a:lnTo>
                      <a:pt x="201" y="316"/>
                    </a:lnTo>
                    <a:lnTo>
                      <a:pt x="201" y="309"/>
                    </a:lnTo>
                    <a:lnTo>
                      <a:pt x="201" y="306"/>
                    </a:lnTo>
                    <a:lnTo>
                      <a:pt x="204" y="306"/>
                    </a:lnTo>
                    <a:lnTo>
                      <a:pt x="204" y="309"/>
                    </a:lnTo>
                    <a:lnTo>
                      <a:pt x="204" y="297"/>
                    </a:lnTo>
                    <a:lnTo>
                      <a:pt x="201" y="297"/>
                    </a:lnTo>
                    <a:lnTo>
                      <a:pt x="188" y="231"/>
                    </a:lnTo>
                    <a:lnTo>
                      <a:pt x="172" y="216"/>
                    </a:lnTo>
                    <a:lnTo>
                      <a:pt x="172" y="206"/>
                    </a:lnTo>
                    <a:lnTo>
                      <a:pt x="172" y="209"/>
                    </a:lnTo>
                    <a:lnTo>
                      <a:pt x="169" y="209"/>
                    </a:lnTo>
                    <a:lnTo>
                      <a:pt x="169" y="206"/>
                    </a:lnTo>
                    <a:lnTo>
                      <a:pt x="166" y="203"/>
                    </a:lnTo>
                    <a:lnTo>
                      <a:pt x="157" y="200"/>
                    </a:lnTo>
                    <a:lnTo>
                      <a:pt x="122" y="162"/>
                    </a:lnTo>
                    <a:lnTo>
                      <a:pt x="119" y="150"/>
                    </a:lnTo>
                    <a:lnTo>
                      <a:pt x="101" y="137"/>
                    </a:lnTo>
                    <a:lnTo>
                      <a:pt x="101" y="131"/>
                    </a:lnTo>
                    <a:lnTo>
                      <a:pt x="110" y="97"/>
                    </a:lnTo>
                    <a:lnTo>
                      <a:pt x="126" y="84"/>
                    </a:lnTo>
                    <a:lnTo>
                      <a:pt x="126" y="75"/>
                    </a:lnTo>
                    <a:lnTo>
                      <a:pt x="132" y="69"/>
                    </a:lnTo>
                    <a:lnTo>
                      <a:pt x="147" y="62"/>
                    </a:lnTo>
                    <a:lnTo>
                      <a:pt x="147" y="56"/>
                    </a:lnTo>
                    <a:lnTo>
                      <a:pt x="157" y="53"/>
                    </a:lnTo>
                    <a:lnTo>
                      <a:pt x="163" y="53"/>
                    </a:lnTo>
                    <a:lnTo>
                      <a:pt x="163" y="50"/>
                    </a:lnTo>
                    <a:lnTo>
                      <a:pt x="160" y="47"/>
                    </a:lnTo>
                    <a:lnTo>
                      <a:pt x="144" y="47"/>
                    </a:lnTo>
                    <a:lnTo>
                      <a:pt x="144" y="44"/>
                    </a:lnTo>
                    <a:lnTo>
                      <a:pt x="132" y="37"/>
                    </a:lnTo>
                    <a:lnTo>
                      <a:pt x="129" y="31"/>
                    </a:lnTo>
                    <a:lnTo>
                      <a:pt x="126" y="25"/>
                    </a:lnTo>
                    <a:lnTo>
                      <a:pt x="129" y="15"/>
                    </a:lnTo>
                    <a:lnTo>
                      <a:pt x="126" y="12"/>
                    </a:lnTo>
                    <a:lnTo>
                      <a:pt x="110" y="9"/>
                    </a:lnTo>
                    <a:lnTo>
                      <a:pt x="88" y="0"/>
                    </a:lnTo>
                    <a:lnTo>
                      <a:pt x="85" y="0"/>
                    </a:lnTo>
                    <a:lnTo>
                      <a:pt x="72" y="9"/>
                    </a:lnTo>
                    <a:lnTo>
                      <a:pt x="63" y="12"/>
                    </a:lnTo>
                    <a:lnTo>
                      <a:pt x="60" y="12"/>
                    </a:lnTo>
                    <a:lnTo>
                      <a:pt x="54" y="15"/>
                    </a:lnTo>
                    <a:lnTo>
                      <a:pt x="50" y="19"/>
                    </a:lnTo>
                    <a:lnTo>
                      <a:pt x="47" y="15"/>
                    </a:lnTo>
                    <a:lnTo>
                      <a:pt x="41" y="15"/>
                    </a:lnTo>
                    <a:lnTo>
                      <a:pt x="38" y="12"/>
                    </a:lnTo>
                    <a:lnTo>
                      <a:pt x="35" y="15"/>
                    </a:lnTo>
                    <a:lnTo>
                      <a:pt x="25" y="19"/>
                    </a:lnTo>
                    <a:lnTo>
                      <a:pt x="22" y="19"/>
                    </a:lnTo>
                    <a:lnTo>
                      <a:pt x="19" y="15"/>
                    </a:lnTo>
                    <a:lnTo>
                      <a:pt x="13" y="15"/>
                    </a:lnTo>
                    <a:lnTo>
                      <a:pt x="13" y="12"/>
                    </a:lnTo>
                    <a:lnTo>
                      <a:pt x="10" y="12"/>
                    </a:lnTo>
                    <a:lnTo>
                      <a:pt x="4" y="22"/>
                    </a:lnTo>
                    <a:lnTo>
                      <a:pt x="0" y="22"/>
                    </a:lnTo>
                    <a:lnTo>
                      <a:pt x="22" y="50"/>
                    </a:lnTo>
                    <a:lnTo>
                      <a:pt x="22" y="56"/>
                    </a:lnTo>
                    <a:lnTo>
                      <a:pt x="22" y="59"/>
                    </a:lnTo>
                    <a:lnTo>
                      <a:pt x="32" y="69"/>
                    </a:lnTo>
                    <a:lnTo>
                      <a:pt x="41" y="69"/>
                    </a:lnTo>
                    <a:lnTo>
                      <a:pt x="50" y="65"/>
                    </a:lnTo>
                    <a:lnTo>
                      <a:pt x="60" y="69"/>
                    </a:lnTo>
                    <a:lnTo>
                      <a:pt x="66" y="78"/>
                    </a:lnTo>
                    <a:lnTo>
                      <a:pt x="66" y="81"/>
                    </a:lnTo>
                    <a:lnTo>
                      <a:pt x="72" y="84"/>
                    </a:lnTo>
                    <a:lnTo>
                      <a:pt x="72" y="87"/>
                    </a:lnTo>
                    <a:lnTo>
                      <a:pt x="76" y="91"/>
                    </a:lnTo>
                    <a:lnTo>
                      <a:pt x="76" y="97"/>
                    </a:lnTo>
                    <a:lnTo>
                      <a:pt x="69" y="103"/>
                    </a:lnTo>
                    <a:lnTo>
                      <a:pt x="60" y="103"/>
                    </a:lnTo>
                    <a:lnTo>
                      <a:pt x="57" y="103"/>
                    </a:lnTo>
                    <a:lnTo>
                      <a:pt x="54" y="106"/>
                    </a:lnTo>
                    <a:lnTo>
                      <a:pt x="50" y="112"/>
                    </a:lnTo>
                    <a:lnTo>
                      <a:pt x="54" y="116"/>
                    </a:lnTo>
                    <a:lnTo>
                      <a:pt x="85" y="134"/>
                    </a:lnTo>
                    <a:lnTo>
                      <a:pt x="85" y="141"/>
                    </a:lnTo>
                    <a:lnTo>
                      <a:pt x="97" y="153"/>
                    </a:lnTo>
                    <a:lnTo>
                      <a:pt x="97" y="156"/>
                    </a:lnTo>
                    <a:lnTo>
                      <a:pt x="107" y="166"/>
                    </a:lnTo>
                    <a:lnTo>
                      <a:pt x="110" y="169"/>
                    </a:lnTo>
                    <a:lnTo>
                      <a:pt x="119" y="175"/>
                    </a:lnTo>
                    <a:lnTo>
                      <a:pt x="122" y="187"/>
                    </a:lnTo>
                    <a:lnTo>
                      <a:pt x="126" y="194"/>
                    </a:lnTo>
                    <a:lnTo>
                      <a:pt x="129" y="194"/>
                    </a:lnTo>
                    <a:lnTo>
                      <a:pt x="141" y="203"/>
                    </a:lnTo>
                    <a:lnTo>
                      <a:pt x="151" y="228"/>
                    </a:lnTo>
                    <a:lnTo>
                      <a:pt x="151" y="275"/>
                    </a:lnTo>
                    <a:lnTo>
                      <a:pt x="154" y="284"/>
                    </a:lnTo>
                    <a:lnTo>
                      <a:pt x="154" y="316"/>
                    </a:lnTo>
                    <a:lnTo>
                      <a:pt x="151" y="319"/>
                    </a:lnTo>
                    <a:lnTo>
                      <a:pt x="144" y="319"/>
                    </a:lnTo>
                    <a:lnTo>
                      <a:pt x="135" y="325"/>
                    </a:lnTo>
                    <a:lnTo>
                      <a:pt x="132" y="325"/>
                    </a:lnTo>
                    <a:lnTo>
                      <a:pt x="122" y="328"/>
                    </a:lnTo>
                    <a:lnTo>
                      <a:pt x="122" y="334"/>
                    </a:lnTo>
                    <a:lnTo>
                      <a:pt x="107" y="334"/>
                    </a:lnTo>
                    <a:lnTo>
                      <a:pt x="107" y="344"/>
                    </a:lnTo>
                    <a:lnTo>
                      <a:pt x="107" y="350"/>
                    </a:lnTo>
                    <a:lnTo>
                      <a:pt x="101" y="353"/>
                    </a:lnTo>
                    <a:lnTo>
                      <a:pt x="94" y="359"/>
                    </a:lnTo>
                    <a:lnTo>
                      <a:pt x="88" y="359"/>
                    </a:lnTo>
                    <a:lnTo>
                      <a:pt x="85" y="359"/>
                    </a:lnTo>
                    <a:lnTo>
                      <a:pt x="82" y="359"/>
                    </a:lnTo>
                    <a:lnTo>
                      <a:pt x="82" y="363"/>
                    </a:lnTo>
                    <a:lnTo>
                      <a:pt x="79" y="366"/>
                    </a:lnTo>
                    <a:lnTo>
                      <a:pt x="66" y="369"/>
                    </a:lnTo>
                    <a:lnTo>
                      <a:pt x="69" y="375"/>
                    </a:lnTo>
                    <a:lnTo>
                      <a:pt x="79" y="378"/>
                    </a:lnTo>
                    <a:lnTo>
                      <a:pt x="85" y="381"/>
                    </a:lnTo>
                    <a:lnTo>
                      <a:pt x="79" y="391"/>
                    </a:lnTo>
                    <a:lnTo>
                      <a:pt x="76" y="406"/>
                    </a:lnTo>
                    <a:lnTo>
                      <a:pt x="82" y="419"/>
                    </a:lnTo>
                    <a:lnTo>
                      <a:pt x="79" y="419"/>
                    </a:lnTo>
                    <a:lnTo>
                      <a:pt x="79" y="422"/>
                    </a:lnTo>
                    <a:lnTo>
                      <a:pt x="85" y="422"/>
                    </a:lnTo>
                    <a:lnTo>
                      <a:pt x="101" y="406"/>
                    </a:lnTo>
                    <a:lnTo>
                      <a:pt x="113" y="400"/>
                    </a:lnTo>
                    <a:lnTo>
                      <a:pt x="113" y="394"/>
                    </a:lnTo>
                    <a:lnTo>
                      <a:pt x="119" y="394"/>
                    </a:lnTo>
                  </a:path>
                </a:pathLst>
              </a:custGeom>
              <a:solidFill>
                <a:srgbClr val="C00000"/>
              </a:solidFill>
              <a:ln w="0">
                <a:solidFill>
                  <a:schemeClr val="bg1"/>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24" name="Freeform 428"/>
              <p:cNvSpPr/>
              <p:nvPr/>
            </p:nvSpPr>
            <p:spPr bwMode="auto">
              <a:xfrm>
                <a:off x="2608" y="813"/>
                <a:ext cx="885" cy="435"/>
              </a:xfrm>
              <a:custGeom>
                <a:avLst/>
                <a:gdLst>
                  <a:gd name="T0" fmla="*/ 6 w 885"/>
                  <a:gd name="T1" fmla="*/ 128 h 435"/>
                  <a:gd name="T2" fmla="*/ 31 w 885"/>
                  <a:gd name="T3" fmla="*/ 113 h 435"/>
                  <a:gd name="T4" fmla="*/ 125 w 885"/>
                  <a:gd name="T5" fmla="*/ 69 h 435"/>
                  <a:gd name="T6" fmla="*/ 150 w 885"/>
                  <a:gd name="T7" fmla="*/ 78 h 435"/>
                  <a:gd name="T8" fmla="*/ 178 w 885"/>
                  <a:gd name="T9" fmla="*/ 78 h 435"/>
                  <a:gd name="T10" fmla="*/ 207 w 885"/>
                  <a:gd name="T11" fmla="*/ 97 h 435"/>
                  <a:gd name="T12" fmla="*/ 238 w 885"/>
                  <a:gd name="T13" fmla="*/ 97 h 435"/>
                  <a:gd name="T14" fmla="*/ 285 w 885"/>
                  <a:gd name="T15" fmla="*/ 91 h 435"/>
                  <a:gd name="T16" fmla="*/ 285 w 885"/>
                  <a:gd name="T17" fmla="*/ 75 h 435"/>
                  <a:gd name="T18" fmla="*/ 288 w 885"/>
                  <a:gd name="T19" fmla="*/ 60 h 435"/>
                  <a:gd name="T20" fmla="*/ 282 w 885"/>
                  <a:gd name="T21" fmla="*/ 41 h 435"/>
                  <a:gd name="T22" fmla="*/ 313 w 885"/>
                  <a:gd name="T23" fmla="*/ 0 h 435"/>
                  <a:gd name="T24" fmla="*/ 329 w 885"/>
                  <a:gd name="T25" fmla="*/ 3 h 435"/>
                  <a:gd name="T26" fmla="*/ 357 w 885"/>
                  <a:gd name="T27" fmla="*/ 13 h 435"/>
                  <a:gd name="T28" fmla="*/ 394 w 885"/>
                  <a:gd name="T29" fmla="*/ 28 h 435"/>
                  <a:gd name="T30" fmla="*/ 404 w 885"/>
                  <a:gd name="T31" fmla="*/ 63 h 435"/>
                  <a:gd name="T32" fmla="*/ 425 w 885"/>
                  <a:gd name="T33" fmla="*/ 78 h 435"/>
                  <a:gd name="T34" fmla="*/ 457 w 885"/>
                  <a:gd name="T35" fmla="*/ 81 h 435"/>
                  <a:gd name="T36" fmla="*/ 522 w 885"/>
                  <a:gd name="T37" fmla="*/ 81 h 435"/>
                  <a:gd name="T38" fmla="*/ 529 w 885"/>
                  <a:gd name="T39" fmla="*/ 85 h 435"/>
                  <a:gd name="T40" fmla="*/ 563 w 885"/>
                  <a:gd name="T41" fmla="*/ 103 h 435"/>
                  <a:gd name="T42" fmla="*/ 585 w 885"/>
                  <a:gd name="T43" fmla="*/ 122 h 435"/>
                  <a:gd name="T44" fmla="*/ 644 w 885"/>
                  <a:gd name="T45" fmla="*/ 132 h 435"/>
                  <a:gd name="T46" fmla="*/ 735 w 885"/>
                  <a:gd name="T47" fmla="*/ 91 h 435"/>
                  <a:gd name="T48" fmla="*/ 760 w 885"/>
                  <a:gd name="T49" fmla="*/ 91 h 435"/>
                  <a:gd name="T50" fmla="*/ 782 w 885"/>
                  <a:gd name="T51" fmla="*/ 100 h 435"/>
                  <a:gd name="T52" fmla="*/ 798 w 885"/>
                  <a:gd name="T53" fmla="*/ 97 h 435"/>
                  <a:gd name="T54" fmla="*/ 801 w 885"/>
                  <a:gd name="T55" fmla="*/ 100 h 435"/>
                  <a:gd name="T56" fmla="*/ 779 w 885"/>
                  <a:gd name="T57" fmla="*/ 132 h 435"/>
                  <a:gd name="T58" fmla="*/ 776 w 885"/>
                  <a:gd name="T59" fmla="*/ 166 h 435"/>
                  <a:gd name="T60" fmla="*/ 782 w 885"/>
                  <a:gd name="T61" fmla="*/ 194 h 435"/>
                  <a:gd name="T62" fmla="*/ 829 w 885"/>
                  <a:gd name="T63" fmla="*/ 194 h 435"/>
                  <a:gd name="T64" fmla="*/ 860 w 885"/>
                  <a:gd name="T65" fmla="*/ 194 h 435"/>
                  <a:gd name="T66" fmla="*/ 879 w 885"/>
                  <a:gd name="T67" fmla="*/ 213 h 435"/>
                  <a:gd name="T68" fmla="*/ 885 w 885"/>
                  <a:gd name="T69" fmla="*/ 228 h 435"/>
                  <a:gd name="T70" fmla="*/ 882 w 885"/>
                  <a:gd name="T71" fmla="*/ 238 h 435"/>
                  <a:gd name="T72" fmla="*/ 813 w 885"/>
                  <a:gd name="T73" fmla="*/ 238 h 435"/>
                  <a:gd name="T74" fmla="*/ 766 w 885"/>
                  <a:gd name="T75" fmla="*/ 282 h 435"/>
                  <a:gd name="T76" fmla="*/ 735 w 885"/>
                  <a:gd name="T77" fmla="*/ 304 h 435"/>
                  <a:gd name="T78" fmla="*/ 701 w 885"/>
                  <a:gd name="T79" fmla="*/ 310 h 435"/>
                  <a:gd name="T80" fmla="*/ 688 w 885"/>
                  <a:gd name="T81" fmla="*/ 300 h 435"/>
                  <a:gd name="T82" fmla="*/ 666 w 885"/>
                  <a:gd name="T83" fmla="*/ 322 h 435"/>
                  <a:gd name="T84" fmla="*/ 676 w 885"/>
                  <a:gd name="T85" fmla="*/ 344 h 435"/>
                  <a:gd name="T86" fmla="*/ 648 w 885"/>
                  <a:gd name="T87" fmla="*/ 379 h 435"/>
                  <a:gd name="T88" fmla="*/ 610 w 885"/>
                  <a:gd name="T89" fmla="*/ 404 h 435"/>
                  <a:gd name="T90" fmla="*/ 591 w 885"/>
                  <a:gd name="T91" fmla="*/ 404 h 435"/>
                  <a:gd name="T92" fmla="*/ 569 w 885"/>
                  <a:gd name="T93" fmla="*/ 404 h 435"/>
                  <a:gd name="T94" fmla="*/ 522 w 885"/>
                  <a:gd name="T95" fmla="*/ 413 h 435"/>
                  <a:gd name="T96" fmla="*/ 491 w 885"/>
                  <a:gd name="T97" fmla="*/ 425 h 435"/>
                  <a:gd name="T98" fmla="*/ 476 w 885"/>
                  <a:gd name="T99" fmla="*/ 435 h 435"/>
                  <a:gd name="T100" fmla="*/ 463 w 885"/>
                  <a:gd name="T101" fmla="*/ 429 h 435"/>
                  <a:gd name="T102" fmla="*/ 385 w 885"/>
                  <a:gd name="T103" fmla="*/ 394 h 435"/>
                  <a:gd name="T104" fmla="*/ 260 w 885"/>
                  <a:gd name="T105" fmla="*/ 391 h 435"/>
                  <a:gd name="T106" fmla="*/ 210 w 885"/>
                  <a:gd name="T107" fmla="*/ 329 h 435"/>
                  <a:gd name="T108" fmla="*/ 144 w 885"/>
                  <a:gd name="T109" fmla="*/ 300 h 435"/>
                  <a:gd name="T110" fmla="*/ 85 w 885"/>
                  <a:gd name="T111" fmla="*/ 294 h 435"/>
                  <a:gd name="T112" fmla="*/ 81 w 885"/>
                  <a:gd name="T113" fmla="*/ 282 h 435"/>
                  <a:gd name="T114" fmla="*/ 78 w 885"/>
                  <a:gd name="T115" fmla="*/ 219 h 435"/>
                  <a:gd name="T116" fmla="*/ 53 w 885"/>
                  <a:gd name="T117" fmla="*/ 188 h 435"/>
                  <a:gd name="T118" fmla="*/ 41 w 885"/>
                  <a:gd name="T119" fmla="*/ 182 h 435"/>
                  <a:gd name="T120" fmla="*/ 28 w 885"/>
                  <a:gd name="T121" fmla="*/ 182 h 435"/>
                  <a:gd name="T122" fmla="*/ 6 w 885"/>
                  <a:gd name="T123" fmla="*/ 160 h 435"/>
                  <a:gd name="T124" fmla="*/ 0 w 885"/>
                  <a:gd name="T125" fmla="*/ 141 h 4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5"/>
                  <a:gd name="T190" fmla="*/ 0 h 435"/>
                  <a:gd name="T191" fmla="*/ 885 w 885"/>
                  <a:gd name="T192" fmla="*/ 435 h 4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5" h="435">
                    <a:moveTo>
                      <a:pt x="0" y="141"/>
                    </a:moveTo>
                    <a:lnTo>
                      <a:pt x="6" y="128"/>
                    </a:lnTo>
                    <a:lnTo>
                      <a:pt x="16" y="119"/>
                    </a:lnTo>
                    <a:lnTo>
                      <a:pt x="31" y="113"/>
                    </a:lnTo>
                    <a:lnTo>
                      <a:pt x="78" y="81"/>
                    </a:lnTo>
                    <a:lnTo>
                      <a:pt x="125" y="69"/>
                    </a:lnTo>
                    <a:lnTo>
                      <a:pt x="144" y="72"/>
                    </a:lnTo>
                    <a:lnTo>
                      <a:pt x="150" y="78"/>
                    </a:lnTo>
                    <a:lnTo>
                      <a:pt x="169" y="75"/>
                    </a:lnTo>
                    <a:lnTo>
                      <a:pt x="178" y="78"/>
                    </a:lnTo>
                    <a:lnTo>
                      <a:pt x="197" y="97"/>
                    </a:lnTo>
                    <a:lnTo>
                      <a:pt x="207" y="97"/>
                    </a:lnTo>
                    <a:lnTo>
                      <a:pt x="232" y="94"/>
                    </a:lnTo>
                    <a:lnTo>
                      <a:pt x="238" y="97"/>
                    </a:lnTo>
                    <a:lnTo>
                      <a:pt x="278" y="94"/>
                    </a:lnTo>
                    <a:lnTo>
                      <a:pt x="285" y="91"/>
                    </a:lnTo>
                    <a:lnTo>
                      <a:pt x="282" y="81"/>
                    </a:lnTo>
                    <a:lnTo>
                      <a:pt x="285" y="75"/>
                    </a:lnTo>
                    <a:lnTo>
                      <a:pt x="288" y="66"/>
                    </a:lnTo>
                    <a:lnTo>
                      <a:pt x="288" y="60"/>
                    </a:lnTo>
                    <a:lnTo>
                      <a:pt x="282" y="50"/>
                    </a:lnTo>
                    <a:lnTo>
                      <a:pt x="282" y="41"/>
                    </a:lnTo>
                    <a:lnTo>
                      <a:pt x="282" y="31"/>
                    </a:lnTo>
                    <a:lnTo>
                      <a:pt x="313" y="0"/>
                    </a:lnTo>
                    <a:lnTo>
                      <a:pt x="319" y="0"/>
                    </a:lnTo>
                    <a:lnTo>
                      <a:pt x="329" y="3"/>
                    </a:lnTo>
                    <a:lnTo>
                      <a:pt x="338" y="10"/>
                    </a:lnTo>
                    <a:lnTo>
                      <a:pt x="357" y="13"/>
                    </a:lnTo>
                    <a:lnTo>
                      <a:pt x="363" y="22"/>
                    </a:lnTo>
                    <a:lnTo>
                      <a:pt x="394" y="28"/>
                    </a:lnTo>
                    <a:lnTo>
                      <a:pt x="400" y="38"/>
                    </a:lnTo>
                    <a:lnTo>
                      <a:pt x="404" y="63"/>
                    </a:lnTo>
                    <a:lnTo>
                      <a:pt x="425" y="78"/>
                    </a:lnTo>
                    <a:lnTo>
                      <a:pt x="441" y="85"/>
                    </a:lnTo>
                    <a:lnTo>
                      <a:pt x="457" y="81"/>
                    </a:lnTo>
                    <a:lnTo>
                      <a:pt x="482" y="69"/>
                    </a:lnTo>
                    <a:lnTo>
                      <a:pt x="522" y="81"/>
                    </a:lnTo>
                    <a:lnTo>
                      <a:pt x="529" y="85"/>
                    </a:lnTo>
                    <a:lnTo>
                      <a:pt x="541" y="94"/>
                    </a:lnTo>
                    <a:lnTo>
                      <a:pt x="563" y="103"/>
                    </a:lnTo>
                    <a:lnTo>
                      <a:pt x="572" y="113"/>
                    </a:lnTo>
                    <a:lnTo>
                      <a:pt x="585" y="122"/>
                    </a:lnTo>
                    <a:lnTo>
                      <a:pt x="635" y="125"/>
                    </a:lnTo>
                    <a:lnTo>
                      <a:pt x="644" y="132"/>
                    </a:lnTo>
                    <a:lnTo>
                      <a:pt x="704" y="116"/>
                    </a:lnTo>
                    <a:lnTo>
                      <a:pt x="735" y="91"/>
                    </a:lnTo>
                    <a:lnTo>
                      <a:pt x="748" y="88"/>
                    </a:lnTo>
                    <a:lnTo>
                      <a:pt x="760" y="91"/>
                    </a:lnTo>
                    <a:lnTo>
                      <a:pt x="769" y="100"/>
                    </a:lnTo>
                    <a:lnTo>
                      <a:pt x="782" y="100"/>
                    </a:lnTo>
                    <a:lnTo>
                      <a:pt x="788" y="100"/>
                    </a:lnTo>
                    <a:lnTo>
                      <a:pt x="798" y="97"/>
                    </a:lnTo>
                    <a:lnTo>
                      <a:pt x="801" y="97"/>
                    </a:lnTo>
                    <a:lnTo>
                      <a:pt x="801" y="100"/>
                    </a:lnTo>
                    <a:lnTo>
                      <a:pt x="795" y="103"/>
                    </a:lnTo>
                    <a:lnTo>
                      <a:pt x="779" y="132"/>
                    </a:lnTo>
                    <a:lnTo>
                      <a:pt x="779" y="157"/>
                    </a:lnTo>
                    <a:lnTo>
                      <a:pt x="776" y="166"/>
                    </a:lnTo>
                    <a:lnTo>
                      <a:pt x="776" y="188"/>
                    </a:lnTo>
                    <a:lnTo>
                      <a:pt x="782" y="194"/>
                    </a:lnTo>
                    <a:lnTo>
                      <a:pt x="801" y="200"/>
                    </a:lnTo>
                    <a:lnTo>
                      <a:pt x="829" y="194"/>
                    </a:lnTo>
                    <a:lnTo>
                      <a:pt x="851" y="178"/>
                    </a:lnTo>
                    <a:lnTo>
                      <a:pt x="860" y="194"/>
                    </a:lnTo>
                    <a:lnTo>
                      <a:pt x="876" y="203"/>
                    </a:lnTo>
                    <a:lnTo>
                      <a:pt x="879" y="213"/>
                    </a:lnTo>
                    <a:lnTo>
                      <a:pt x="879" y="222"/>
                    </a:lnTo>
                    <a:lnTo>
                      <a:pt x="885" y="228"/>
                    </a:lnTo>
                    <a:lnTo>
                      <a:pt x="885" y="235"/>
                    </a:lnTo>
                    <a:lnTo>
                      <a:pt x="882" y="238"/>
                    </a:lnTo>
                    <a:lnTo>
                      <a:pt x="863" y="232"/>
                    </a:lnTo>
                    <a:lnTo>
                      <a:pt x="813" y="238"/>
                    </a:lnTo>
                    <a:lnTo>
                      <a:pt x="779" y="275"/>
                    </a:lnTo>
                    <a:lnTo>
                      <a:pt x="766" y="282"/>
                    </a:lnTo>
                    <a:lnTo>
                      <a:pt x="754" y="282"/>
                    </a:lnTo>
                    <a:lnTo>
                      <a:pt x="735" y="304"/>
                    </a:lnTo>
                    <a:lnTo>
                      <a:pt x="719" y="313"/>
                    </a:lnTo>
                    <a:lnTo>
                      <a:pt x="701" y="310"/>
                    </a:lnTo>
                    <a:lnTo>
                      <a:pt x="694" y="304"/>
                    </a:lnTo>
                    <a:lnTo>
                      <a:pt x="688" y="300"/>
                    </a:lnTo>
                    <a:lnTo>
                      <a:pt x="676" y="304"/>
                    </a:lnTo>
                    <a:lnTo>
                      <a:pt x="666" y="322"/>
                    </a:lnTo>
                    <a:lnTo>
                      <a:pt x="663" y="329"/>
                    </a:lnTo>
                    <a:lnTo>
                      <a:pt x="676" y="344"/>
                    </a:lnTo>
                    <a:lnTo>
                      <a:pt x="676" y="350"/>
                    </a:lnTo>
                    <a:lnTo>
                      <a:pt x="648" y="379"/>
                    </a:lnTo>
                    <a:lnTo>
                      <a:pt x="641" y="385"/>
                    </a:lnTo>
                    <a:lnTo>
                      <a:pt x="610" y="404"/>
                    </a:lnTo>
                    <a:lnTo>
                      <a:pt x="594" y="404"/>
                    </a:lnTo>
                    <a:lnTo>
                      <a:pt x="591" y="404"/>
                    </a:lnTo>
                    <a:lnTo>
                      <a:pt x="579" y="400"/>
                    </a:lnTo>
                    <a:lnTo>
                      <a:pt x="569" y="404"/>
                    </a:lnTo>
                    <a:lnTo>
                      <a:pt x="557" y="404"/>
                    </a:lnTo>
                    <a:lnTo>
                      <a:pt x="522" y="413"/>
                    </a:lnTo>
                    <a:lnTo>
                      <a:pt x="519" y="416"/>
                    </a:lnTo>
                    <a:lnTo>
                      <a:pt x="491" y="425"/>
                    </a:lnTo>
                    <a:lnTo>
                      <a:pt x="482" y="432"/>
                    </a:lnTo>
                    <a:lnTo>
                      <a:pt x="476" y="435"/>
                    </a:lnTo>
                    <a:lnTo>
                      <a:pt x="469" y="432"/>
                    </a:lnTo>
                    <a:lnTo>
                      <a:pt x="463" y="429"/>
                    </a:lnTo>
                    <a:lnTo>
                      <a:pt x="397" y="407"/>
                    </a:lnTo>
                    <a:lnTo>
                      <a:pt x="385" y="394"/>
                    </a:lnTo>
                    <a:lnTo>
                      <a:pt x="354" y="385"/>
                    </a:lnTo>
                    <a:lnTo>
                      <a:pt x="260" y="391"/>
                    </a:lnTo>
                    <a:lnTo>
                      <a:pt x="250" y="388"/>
                    </a:lnTo>
                    <a:lnTo>
                      <a:pt x="210" y="329"/>
                    </a:lnTo>
                    <a:lnTo>
                      <a:pt x="203" y="329"/>
                    </a:lnTo>
                    <a:lnTo>
                      <a:pt x="144" y="300"/>
                    </a:lnTo>
                    <a:lnTo>
                      <a:pt x="131" y="304"/>
                    </a:lnTo>
                    <a:lnTo>
                      <a:pt x="85" y="294"/>
                    </a:lnTo>
                    <a:lnTo>
                      <a:pt x="78" y="291"/>
                    </a:lnTo>
                    <a:lnTo>
                      <a:pt x="81" y="282"/>
                    </a:lnTo>
                    <a:lnTo>
                      <a:pt x="85" y="272"/>
                    </a:lnTo>
                    <a:lnTo>
                      <a:pt x="78" y="219"/>
                    </a:lnTo>
                    <a:lnTo>
                      <a:pt x="63" y="191"/>
                    </a:lnTo>
                    <a:lnTo>
                      <a:pt x="53" y="188"/>
                    </a:lnTo>
                    <a:lnTo>
                      <a:pt x="47" y="185"/>
                    </a:lnTo>
                    <a:lnTo>
                      <a:pt x="41" y="182"/>
                    </a:lnTo>
                    <a:lnTo>
                      <a:pt x="35" y="188"/>
                    </a:lnTo>
                    <a:lnTo>
                      <a:pt x="28" y="182"/>
                    </a:lnTo>
                    <a:lnTo>
                      <a:pt x="22" y="172"/>
                    </a:lnTo>
                    <a:lnTo>
                      <a:pt x="6" y="160"/>
                    </a:lnTo>
                    <a:lnTo>
                      <a:pt x="0" y="141"/>
                    </a:lnTo>
                    <a:close/>
                  </a:path>
                </a:pathLst>
              </a:custGeom>
              <a:grp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25" name="Freeform 429"/>
              <p:cNvSpPr/>
              <p:nvPr/>
            </p:nvSpPr>
            <p:spPr bwMode="auto">
              <a:xfrm>
                <a:off x="2608" y="813"/>
                <a:ext cx="885" cy="435"/>
              </a:xfrm>
              <a:custGeom>
                <a:avLst/>
                <a:gdLst>
                  <a:gd name="T0" fmla="*/ 6 w 885"/>
                  <a:gd name="T1" fmla="*/ 128 h 435"/>
                  <a:gd name="T2" fmla="*/ 31 w 885"/>
                  <a:gd name="T3" fmla="*/ 113 h 435"/>
                  <a:gd name="T4" fmla="*/ 125 w 885"/>
                  <a:gd name="T5" fmla="*/ 69 h 435"/>
                  <a:gd name="T6" fmla="*/ 150 w 885"/>
                  <a:gd name="T7" fmla="*/ 78 h 435"/>
                  <a:gd name="T8" fmla="*/ 178 w 885"/>
                  <a:gd name="T9" fmla="*/ 78 h 435"/>
                  <a:gd name="T10" fmla="*/ 207 w 885"/>
                  <a:gd name="T11" fmla="*/ 97 h 435"/>
                  <a:gd name="T12" fmla="*/ 238 w 885"/>
                  <a:gd name="T13" fmla="*/ 97 h 435"/>
                  <a:gd name="T14" fmla="*/ 285 w 885"/>
                  <a:gd name="T15" fmla="*/ 91 h 435"/>
                  <a:gd name="T16" fmla="*/ 285 w 885"/>
                  <a:gd name="T17" fmla="*/ 75 h 435"/>
                  <a:gd name="T18" fmla="*/ 288 w 885"/>
                  <a:gd name="T19" fmla="*/ 60 h 435"/>
                  <a:gd name="T20" fmla="*/ 282 w 885"/>
                  <a:gd name="T21" fmla="*/ 41 h 435"/>
                  <a:gd name="T22" fmla="*/ 313 w 885"/>
                  <a:gd name="T23" fmla="*/ 0 h 435"/>
                  <a:gd name="T24" fmla="*/ 329 w 885"/>
                  <a:gd name="T25" fmla="*/ 3 h 435"/>
                  <a:gd name="T26" fmla="*/ 357 w 885"/>
                  <a:gd name="T27" fmla="*/ 13 h 435"/>
                  <a:gd name="T28" fmla="*/ 394 w 885"/>
                  <a:gd name="T29" fmla="*/ 28 h 435"/>
                  <a:gd name="T30" fmla="*/ 404 w 885"/>
                  <a:gd name="T31" fmla="*/ 63 h 435"/>
                  <a:gd name="T32" fmla="*/ 425 w 885"/>
                  <a:gd name="T33" fmla="*/ 78 h 435"/>
                  <a:gd name="T34" fmla="*/ 457 w 885"/>
                  <a:gd name="T35" fmla="*/ 81 h 435"/>
                  <a:gd name="T36" fmla="*/ 522 w 885"/>
                  <a:gd name="T37" fmla="*/ 81 h 435"/>
                  <a:gd name="T38" fmla="*/ 529 w 885"/>
                  <a:gd name="T39" fmla="*/ 85 h 435"/>
                  <a:gd name="T40" fmla="*/ 563 w 885"/>
                  <a:gd name="T41" fmla="*/ 103 h 435"/>
                  <a:gd name="T42" fmla="*/ 585 w 885"/>
                  <a:gd name="T43" fmla="*/ 122 h 435"/>
                  <a:gd name="T44" fmla="*/ 644 w 885"/>
                  <a:gd name="T45" fmla="*/ 132 h 435"/>
                  <a:gd name="T46" fmla="*/ 735 w 885"/>
                  <a:gd name="T47" fmla="*/ 91 h 435"/>
                  <a:gd name="T48" fmla="*/ 760 w 885"/>
                  <a:gd name="T49" fmla="*/ 91 h 435"/>
                  <a:gd name="T50" fmla="*/ 782 w 885"/>
                  <a:gd name="T51" fmla="*/ 100 h 435"/>
                  <a:gd name="T52" fmla="*/ 798 w 885"/>
                  <a:gd name="T53" fmla="*/ 97 h 435"/>
                  <a:gd name="T54" fmla="*/ 801 w 885"/>
                  <a:gd name="T55" fmla="*/ 100 h 435"/>
                  <a:gd name="T56" fmla="*/ 779 w 885"/>
                  <a:gd name="T57" fmla="*/ 132 h 435"/>
                  <a:gd name="T58" fmla="*/ 776 w 885"/>
                  <a:gd name="T59" fmla="*/ 166 h 435"/>
                  <a:gd name="T60" fmla="*/ 782 w 885"/>
                  <a:gd name="T61" fmla="*/ 194 h 435"/>
                  <a:gd name="T62" fmla="*/ 829 w 885"/>
                  <a:gd name="T63" fmla="*/ 194 h 435"/>
                  <a:gd name="T64" fmla="*/ 860 w 885"/>
                  <a:gd name="T65" fmla="*/ 194 h 435"/>
                  <a:gd name="T66" fmla="*/ 879 w 885"/>
                  <a:gd name="T67" fmla="*/ 213 h 435"/>
                  <a:gd name="T68" fmla="*/ 885 w 885"/>
                  <a:gd name="T69" fmla="*/ 228 h 435"/>
                  <a:gd name="T70" fmla="*/ 882 w 885"/>
                  <a:gd name="T71" fmla="*/ 238 h 435"/>
                  <a:gd name="T72" fmla="*/ 813 w 885"/>
                  <a:gd name="T73" fmla="*/ 238 h 435"/>
                  <a:gd name="T74" fmla="*/ 766 w 885"/>
                  <a:gd name="T75" fmla="*/ 282 h 435"/>
                  <a:gd name="T76" fmla="*/ 735 w 885"/>
                  <a:gd name="T77" fmla="*/ 304 h 435"/>
                  <a:gd name="T78" fmla="*/ 701 w 885"/>
                  <a:gd name="T79" fmla="*/ 310 h 435"/>
                  <a:gd name="T80" fmla="*/ 688 w 885"/>
                  <a:gd name="T81" fmla="*/ 300 h 435"/>
                  <a:gd name="T82" fmla="*/ 666 w 885"/>
                  <a:gd name="T83" fmla="*/ 322 h 435"/>
                  <a:gd name="T84" fmla="*/ 676 w 885"/>
                  <a:gd name="T85" fmla="*/ 344 h 435"/>
                  <a:gd name="T86" fmla="*/ 648 w 885"/>
                  <a:gd name="T87" fmla="*/ 379 h 435"/>
                  <a:gd name="T88" fmla="*/ 610 w 885"/>
                  <a:gd name="T89" fmla="*/ 404 h 435"/>
                  <a:gd name="T90" fmla="*/ 591 w 885"/>
                  <a:gd name="T91" fmla="*/ 404 h 435"/>
                  <a:gd name="T92" fmla="*/ 569 w 885"/>
                  <a:gd name="T93" fmla="*/ 404 h 435"/>
                  <a:gd name="T94" fmla="*/ 522 w 885"/>
                  <a:gd name="T95" fmla="*/ 413 h 435"/>
                  <a:gd name="T96" fmla="*/ 491 w 885"/>
                  <a:gd name="T97" fmla="*/ 425 h 435"/>
                  <a:gd name="T98" fmla="*/ 476 w 885"/>
                  <a:gd name="T99" fmla="*/ 435 h 435"/>
                  <a:gd name="T100" fmla="*/ 463 w 885"/>
                  <a:gd name="T101" fmla="*/ 429 h 435"/>
                  <a:gd name="T102" fmla="*/ 385 w 885"/>
                  <a:gd name="T103" fmla="*/ 394 h 435"/>
                  <a:gd name="T104" fmla="*/ 260 w 885"/>
                  <a:gd name="T105" fmla="*/ 391 h 435"/>
                  <a:gd name="T106" fmla="*/ 210 w 885"/>
                  <a:gd name="T107" fmla="*/ 329 h 435"/>
                  <a:gd name="T108" fmla="*/ 144 w 885"/>
                  <a:gd name="T109" fmla="*/ 300 h 435"/>
                  <a:gd name="T110" fmla="*/ 85 w 885"/>
                  <a:gd name="T111" fmla="*/ 294 h 435"/>
                  <a:gd name="T112" fmla="*/ 81 w 885"/>
                  <a:gd name="T113" fmla="*/ 282 h 435"/>
                  <a:gd name="T114" fmla="*/ 78 w 885"/>
                  <a:gd name="T115" fmla="*/ 219 h 435"/>
                  <a:gd name="T116" fmla="*/ 53 w 885"/>
                  <a:gd name="T117" fmla="*/ 188 h 435"/>
                  <a:gd name="T118" fmla="*/ 41 w 885"/>
                  <a:gd name="T119" fmla="*/ 182 h 435"/>
                  <a:gd name="T120" fmla="*/ 28 w 885"/>
                  <a:gd name="T121" fmla="*/ 182 h 435"/>
                  <a:gd name="T122" fmla="*/ 6 w 885"/>
                  <a:gd name="T123" fmla="*/ 160 h 435"/>
                  <a:gd name="T124" fmla="*/ 0 w 885"/>
                  <a:gd name="T125" fmla="*/ 141 h 4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5"/>
                  <a:gd name="T190" fmla="*/ 0 h 435"/>
                  <a:gd name="T191" fmla="*/ 885 w 885"/>
                  <a:gd name="T192" fmla="*/ 435 h 4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5" h="435">
                    <a:moveTo>
                      <a:pt x="0" y="141"/>
                    </a:moveTo>
                    <a:lnTo>
                      <a:pt x="6" y="128"/>
                    </a:lnTo>
                    <a:lnTo>
                      <a:pt x="16" y="119"/>
                    </a:lnTo>
                    <a:lnTo>
                      <a:pt x="31" y="113"/>
                    </a:lnTo>
                    <a:lnTo>
                      <a:pt x="78" y="81"/>
                    </a:lnTo>
                    <a:lnTo>
                      <a:pt x="125" y="69"/>
                    </a:lnTo>
                    <a:lnTo>
                      <a:pt x="144" y="72"/>
                    </a:lnTo>
                    <a:lnTo>
                      <a:pt x="150" y="78"/>
                    </a:lnTo>
                    <a:lnTo>
                      <a:pt x="169" y="75"/>
                    </a:lnTo>
                    <a:lnTo>
                      <a:pt x="178" y="78"/>
                    </a:lnTo>
                    <a:lnTo>
                      <a:pt x="197" y="97"/>
                    </a:lnTo>
                    <a:lnTo>
                      <a:pt x="207" y="97"/>
                    </a:lnTo>
                    <a:lnTo>
                      <a:pt x="232" y="94"/>
                    </a:lnTo>
                    <a:lnTo>
                      <a:pt x="238" y="97"/>
                    </a:lnTo>
                    <a:lnTo>
                      <a:pt x="278" y="94"/>
                    </a:lnTo>
                    <a:lnTo>
                      <a:pt x="285" y="91"/>
                    </a:lnTo>
                    <a:lnTo>
                      <a:pt x="282" y="81"/>
                    </a:lnTo>
                    <a:lnTo>
                      <a:pt x="285" y="75"/>
                    </a:lnTo>
                    <a:lnTo>
                      <a:pt x="288" y="66"/>
                    </a:lnTo>
                    <a:lnTo>
                      <a:pt x="288" y="60"/>
                    </a:lnTo>
                    <a:lnTo>
                      <a:pt x="282" y="50"/>
                    </a:lnTo>
                    <a:lnTo>
                      <a:pt x="282" y="41"/>
                    </a:lnTo>
                    <a:lnTo>
                      <a:pt x="282" y="31"/>
                    </a:lnTo>
                    <a:lnTo>
                      <a:pt x="313" y="0"/>
                    </a:lnTo>
                    <a:lnTo>
                      <a:pt x="319" y="0"/>
                    </a:lnTo>
                    <a:lnTo>
                      <a:pt x="329" y="3"/>
                    </a:lnTo>
                    <a:lnTo>
                      <a:pt x="338" y="10"/>
                    </a:lnTo>
                    <a:lnTo>
                      <a:pt x="357" y="13"/>
                    </a:lnTo>
                    <a:lnTo>
                      <a:pt x="363" y="22"/>
                    </a:lnTo>
                    <a:lnTo>
                      <a:pt x="394" y="28"/>
                    </a:lnTo>
                    <a:lnTo>
                      <a:pt x="400" y="38"/>
                    </a:lnTo>
                    <a:lnTo>
                      <a:pt x="404" y="63"/>
                    </a:lnTo>
                    <a:lnTo>
                      <a:pt x="425" y="78"/>
                    </a:lnTo>
                    <a:lnTo>
                      <a:pt x="441" y="85"/>
                    </a:lnTo>
                    <a:lnTo>
                      <a:pt x="457" y="81"/>
                    </a:lnTo>
                    <a:lnTo>
                      <a:pt x="482" y="69"/>
                    </a:lnTo>
                    <a:lnTo>
                      <a:pt x="522" y="81"/>
                    </a:lnTo>
                    <a:lnTo>
                      <a:pt x="529" y="85"/>
                    </a:lnTo>
                    <a:lnTo>
                      <a:pt x="541" y="94"/>
                    </a:lnTo>
                    <a:lnTo>
                      <a:pt x="563" y="103"/>
                    </a:lnTo>
                    <a:lnTo>
                      <a:pt x="572" y="113"/>
                    </a:lnTo>
                    <a:lnTo>
                      <a:pt x="585" y="122"/>
                    </a:lnTo>
                    <a:lnTo>
                      <a:pt x="635" y="125"/>
                    </a:lnTo>
                    <a:lnTo>
                      <a:pt x="644" y="132"/>
                    </a:lnTo>
                    <a:lnTo>
                      <a:pt x="704" y="116"/>
                    </a:lnTo>
                    <a:lnTo>
                      <a:pt x="735" y="91"/>
                    </a:lnTo>
                    <a:lnTo>
                      <a:pt x="748" y="88"/>
                    </a:lnTo>
                    <a:lnTo>
                      <a:pt x="760" y="91"/>
                    </a:lnTo>
                    <a:lnTo>
                      <a:pt x="769" y="100"/>
                    </a:lnTo>
                    <a:lnTo>
                      <a:pt x="782" y="100"/>
                    </a:lnTo>
                    <a:lnTo>
                      <a:pt x="788" y="100"/>
                    </a:lnTo>
                    <a:lnTo>
                      <a:pt x="798" y="97"/>
                    </a:lnTo>
                    <a:lnTo>
                      <a:pt x="801" y="97"/>
                    </a:lnTo>
                    <a:lnTo>
                      <a:pt x="801" y="100"/>
                    </a:lnTo>
                    <a:lnTo>
                      <a:pt x="795" y="103"/>
                    </a:lnTo>
                    <a:lnTo>
                      <a:pt x="779" y="132"/>
                    </a:lnTo>
                    <a:lnTo>
                      <a:pt x="779" y="157"/>
                    </a:lnTo>
                    <a:lnTo>
                      <a:pt x="776" y="166"/>
                    </a:lnTo>
                    <a:lnTo>
                      <a:pt x="776" y="188"/>
                    </a:lnTo>
                    <a:lnTo>
                      <a:pt x="782" y="194"/>
                    </a:lnTo>
                    <a:lnTo>
                      <a:pt x="801" y="200"/>
                    </a:lnTo>
                    <a:lnTo>
                      <a:pt x="829" y="194"/>
                    </a:lnTo>
                    <a:lnTo>
                      <a:pt x="851" y="178"/>
                    </a:lnTo>
                    <a:lnTo>
                      <a:pt x="860" y="194"/>
                    </a:lnTo>
                    <a:lnTo>
                      <a:pt x="876" y="203"/>
                    </a:lnTo>
                    <a:lnTo>
                      <a:pt x="879" y="213"/>
                    </a:lnTo>
                    <a:lnTo>
                      <a:pt x="879" y="222"/>
                    </a:lnTo>
                    <a:lnTo>
                      <a:pt x="885" y="228"/>
                    </a:lnTo>
                    <a:lnTo>
                      <a:pt x="885" y="235"/>
                    </a:lnTo>
                    <a:lnTo>
                      <a:pt x="882" y="238"/>
                    </a:lnTo>
                    <a:lnTo>
                      <a:pt x="863" y="232"/>
                    </a:lnTo>
                    <a:lnTo>
                      <a:pt x="813" y="238"/>
                    </a:lnTo>
                    <a:lnTo>
                      <a:pt x="779" y="275"/>
                    </a:lnTo>
                    <a:lnTo>
                      <a:pt x="766" y="282"/>
                    </a:lnTo>
                    <a:lnTo>
                      <a:pt x="754" y="282"/>
                    </a:lnTo>
                    <a:lnTo>
                      <a:pt x="735" y="304"/>
                    </a:lnTo>
                    <a:lnTo>
                      <a:pt x="719" y="313"/>
                    </a:lnTo>
                    <a:lnTo>
                      <a:pt x="701" y="310"/>
                    </a:lnTo>
                    <a:lnTo>
                      <a:pt x="694" y="304"/>
                    </a:lnTo>
                    <a:lnTo>
                      <a:pt x="688" y="300"/>
                    </a:lnTo>
                    <a:lnTo>
                      <a:pt x="676" y="304"/>
                    </a:lnTo>
                    <a:lnTo>
                      <a:pt x="666" y="322"/>
                    </a:lnTo>
                    <a:lnTo>
                      <a:pt x="663" y="329"/>
                    </a:lnTo>
                    <a:lnTo>
                      <a:pt x="676" y="344"/>
                    </a:lnTo>
                    <a:lnTo>
                      <a:pt x="676" y="350"/>
                    </a:lnTo>
                    <a:lnTo>
                      <a:pt x="648" y="379"/>
                    </a:lnTo>
                    <a:lnTo>
                      <a:pt x="641" y="385"/>
                    </a:lnTo>
                    <a:lnTo>
                      <a:pt x="610" y="404"/>
                    </a:lnTo>
                    <a:lnTo>
                      <a:pt x="594" y="404"/>
                    </a:lnTo>
                    <a:lnTo>
                      <a:pt x="591" y="404"/>
                    </a:lnTo>
                    <a:lnTo>
                      <a:pt x="579" y="400"/>
                    </a:lnTo>
                    <a:lnTo>
                      <a:pt x="569" y="404"/>
                    </a:lnTo>
                    <a:lnTo>
                      <a:pt x="557" y="404"/>
                    </a:lnTo>
                    <a:lnTo>
                      <a:pt x="522" y="413"/>
                    </a:lnTo>
                    <a:lnTo>
                      <a:pt x="519" y="416"/>
                    </a:lnTo>
                    <a:lnTo>
                      <a:pt x="491" y="425"/>
                    </a:lnTo>
                    <a:lnTo>
                      <a:pt x="482" y="432"/>
                    </a:lnTo>
                    <a:lnTo>
                      <a:pt x="476" y="435"/>
                    </a:lnTo>
                    <a:lnTo>
                      <a:pt x="469" y="432"/>
                    </a:lnTo>
                    <a:lnTo>
                      <a:pt x="463" y="429"/>
                    </a:lnTo>
                    <a:lnTo>
                      <a:pt x="397" y="407"/>
                    </a:lnTo>
                    <a:lnTo>
                      <a:pt x="385" y="394"/>
                    </a:lnTo>
                    <a:lnTo>
                      <a:pt x="354" y="385"/>
                    </a:lnTo>
                    <a:lnTo>
                      <a:pt x="260" y="391"/>
                    </a:lnTo>
                    <a:lnTo>
                      <a:pt x="250" y="388"/>
                    </a:lnTo>
                    <a:lnTo>
                      <a:pt x="210" y="329"/>
                    </a:lnTo>
                    <a:lnTo>
                      <a:pt x="203" y="329"/>
                    </a:lnTo>
                    <a:lnTo>
                      <a:pt x="144" y="300"/>
                    </a:lnTo>
                    <a:lnTo>
                      <a:pt x="131" y="304"/>
                    </a:lnTo>
                    <a:lnTo>
                      <a:pt x="85" y="294"/>
                    </a:lnTo>
                    <a:lnTo>
                      <a:pt x="78" y="291"/>
                    </a:lnTo>
                    <a:lnTo>
                      <a:pt x="81" y="282"/>
                    </a:lnTo>
                    <a:lnTo>
                      <a:pt x="85" y="272"/>
                    </a:lnTo>
                    <a:lnTo>
                      <a:pt x="78" y="219"/>
                    </a:lnTo>
                    <a:lnTo>
                      <a:pt x="63" y="191"/>
                    </a:lnTo>
                    <a:lnTo>
                      <a:pt x="53" y="188"/>
                    </a:lnTo>
                    <a:lnTo>
                      <a:pt x="47" y="185"/>
                    </a:lnTo>
                    <a:lnTo>
                      <a:pt x="41" y="182"/>
                    </a:lnTo>
                    <a:lnTo>
                      <a:pt x="35" y="188"/>
                    </a:lnTo>
                    <a:lnTo>
                      <a:pt x="28" y="182"/>
                    </a:lnTo>
                    <a:lnTo>
                      <a:pt x="22" y="172"/>
                    </a:lnTo>
                    <a:lnTo>
                      <a:pt x="6" y="160"/>
                    </a:lnTo>
                    <a:lnTo>
                      <a:pt x="0" y="141"/>
                    </a:lnTo>
                  </a:path>
                </a:pathLst>
              </a:custGeom>
              <a:solidFill>
                <a:srgbClr val="C00000"/>
              </a:solidFill>
              <a:ln w="9525">
                <a:solidFill>
                  <a:schemeClr val="bg1"/>
                </a:solid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26" name="Freeform 430"/>
              <p:cNvSpPr/>
              <p:nvPr/>
            </p:nvSpPr>
            <p:spPr bwMode="auto">
              <a:xfrm>
                <a:off x="3015" y="2111"/>
                <a:ext cx="147" cy="119"/>
              </a:xfrm>
              <a:custGeom>
                <a:avLst/>
                <a:gdLst>
                  <a:gd name="T0" fmla="*/ 56 w 147"/>
                  <a:gd name="T1" fmla="*/ 119 h 119"/>
                  <a:gd name="T2" fmla="*/ 53 w 147"/>
                  <a:gd name="T3" fmla="*/ 116 h 119"/>
                  <a:gd name="T4" fmla="*/ 40 w 147"/>
                  <a:gd name="T5" fmla="*/ 116 h 119"/>
                  <a:gd name="T6" fmla="*/ 34 w 147"/>
                  <a:gd name="T7" fmla="*/ 113 h 119"/>
                  <a:gd name="T8" fmla="*/ 37 w 147"/>
                  <a:gd name="T9" fmla="*/ 103 h 119"/>
                  <a:gd name="T10" fmla="*/ 31 w 147"/>
                  <a:gd name="T11" fmla="*/ 103 h 119"/>
                  <a:gd name="T12" fmla="*/ 25 w 147"/>
                  <a:gd name="T13" fmla="*/ 106 h 119"/>
                  <a:gd name="T14" fmla="*/ 18 w 147"/>
                  <a:gd name="T15" fmla="*/ 94 h 119"/>
                  <a:gd name="T16" fmla="*/ 22 w 147"/>
                  <a:gd name="T17" fmla="*/ 94 h 119"/>
                  <a:gd name="T18" fmla="*/ 18 w 147"/>
                  <a:gd name="T19" fmla="*/ 88 h 119"/>
                  <a:gd name="T20" fmla="*/ 18 w 147"/>
                  <a:gd name="T21" fmla="*/ 78 h 119"/>
                  <a:gd name="T22" fmla="*/ 3 w 147"/>
                  <a:gd name="T23" fmla="*/ 59 h 119"/>
                  <a:gd name="T24" fmla="*/ 0 w 147"/>
                  <a:gd name="T25" fmla="*/ 31 h 119"/>
                  <a:gd name="T26" fmla="*/ 6 w 147"/>
                  <a:gd name="T27" fmla="*/ 25 h 119"/>
                  <a:gd name="T28" fmla="*/ 22 w 147"/>
                  <a:gd name="T29" fmla="*/ 9 h 119"/>
                  <a:gd name="T30" fmla="*/ 72 w 147"/>
                  <a:gd name="T31" fmla="*/ 9 h 119"/>
                  <a:gd name="T32" fmla="*/ 81 w 147"/>
                  <a:gd name="T33" fmla="*/ 13 h 119"/>
                  <a:gd name="T34" fmla="*/ 100 w 147"/>
                  <a:gd name="T35" fmla="*/ 19 h 119"/>
                  <a:gd name="T36" fmla="*/ 106 w 147"/>
                  <a:gd name="T37" fmla="*/ 9 h 119"/>
                  <a:gd name="T38" fmla="*/ 122 w 147"/>
                  <a:gd name="T39" fmla="*/ 3 h 119"/>
                  <a:gd name="T40" fmla="*/ 131 w 147"/>
                  <a:gd name="T41" fmla="*/ 9 h 119"/>
                  <a:gd name="T42" fmla="*/ 140 w 147"/>
                  <a:gd name="T43" fmla="*/ 0 h 119"/>
                  <a:gd name="T44" fmla="*/ 144 w 147"/>
                  <a:gd name="T45" fmla="*/ 25 h 119"/>
                  <a:gd name="T46" fmla="*/ 147 w 147"/>
                  <a:gd name="T47" fmla="*/ 66 h 119"/>
                  <a:gd name="T48" fmla="*/ 137 w 147"/>
                  <a:gd name="T49" fmla="*/ 69 h 119"/>
                  <a:gd name="T50" fmla="*/ 125 w 147"/>
                  <a:gd name="T51" fmla="*/ 75 h 119"/>
                  <a:gd name="T52" fmla="*/ 115 w 147"/>
                  <a:gd name="T53" fmla="*/ 84 h 119"/>
                  <a:gd name="T54" fmla="*/ 100 w 147"/>
                  <a:gd name="T55" fmla="*/ 94 h 119"/>
                  <a:gd name="T56" fmla="*/ 94 w 147"/>
                  <a:gd name="T57" fmla="*/ 103 h 119"/>
                  <a:gd name="T58" fmla="*/ 81 w 147"/>
                  <a:gd name="T59" fmla="*/ 109 h 119"/>
                  <a:gd name="T60" fmla="*/ 75 w 147"/>
                  <a:gd name="T61" fmla="*/ 109 h 119"/>
                  <a:gd name="T62" fmla="*/ 72 w 147"/>
                  <a:gd name="T63" fmla="*/ 116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7"/>
                  <a:gd name="T97" fmla="*/ 0 h 119"/>
                  <a:gd name="T98" fmla="*/ 147 w 147"/>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7" h="119">
                    <a:moveTo>
                      <a:pt x="59" y="119"/>
                    </a:moveTo>
                    <a:lnTo>
                      <a:pt x="56" y="119"/>
                    </a:lnTo>
                    <a:lnTo>
                      <a:pt x="53" y="116"/>
                    </a:lnTo>
                    <a:lnTo>
                      <a:pt x="43" y="116"/>
                    </a:lnTo>
                    <a:lnTo>
                      <a:pt x="40" y="116"/>
                    </a:lnTo>
                    <a:lnTo>
                      <a:pt x="34" y="116"/>
                    </a:lnTo>
                    <a:lnTo>
                      <a:pt x="34" y="113"/>
                    </a:lnTo>
                    <a:lnTo>
                      <a:pt x="37" y="109"/>
                    </a:lnTo>
                    <a:lnTo>
                      <a:pt x="37" y="103"/>
                    </a:lnTo>
                    <a:lnTo>
                      <a:pt x="34" y="100"/>
                    </a:lnTo>
                    <a:lnTo>
                      <a:pt x="31" y="103"/>
                    </a:lnTo>
                    <a:lnTo>
                      <a:pt x="28" y="106"/>
                    </a:lnTo>
                    <a:lnTo>
                      <a:pt x="25" y="106"/>
                    </a:lnTo>
                    <a:lnTo>
                      <a:pt x="18" y="94"/>
                    </a:lnTo>
                    <a:lnTo>
                      <a:pt x="22" y="94"/>
                    </a:lnTo>
                    <a:lnTo>
                      <a:pt x="18" y="88"/>
                    </a:lnTo>
                    <a:lnTo>
                      <a:pt x="18" y="84"/>
                    </a:lnTo>
                    <a:lnTo>
                      <a:pt x="18" y="78"/>
                    </a:lnTo>
                    <a:lnTo>
                      <a:pt x="12" y="66"/>
                    </a:lnTo>
                    <a:lnTo>
                      <a:pt x="3" y="59"/>
                    </a:lnTo>
                    <a:lnTo>
                      <a:pt x="0" y="41"/>
                    </a:lnTo>
                    <a:lnTo>
                      <a:pt x="0" y="31"/>
                    </a:lnTo>
                    <a:lnTo>
                      <a:pt x="3" y="31"/>
                    </a:lnTo>
                    <a:lnTo>
                      <a:pt x="6" y="25"/>
                    </a:lnTo>
                    <a:lnTo>
                      <a:pt x="9" y="22"/>
                    </a:lnTo>
                    <a:lnTo>
                      <a:pt x="22" y="9"/>
                    </a:lnTo>
                    <a:lnTo>
                      <a:pt x="25" y="9"/>
                    </a:lnTo>
                    <a:lnTo>
                      <a:pt x="72" y="9"/>
                    </a:lnTo>
                    <a:lnTo>
                      <a:pt x="75" y="13"/>
                    </a:lnTo>
                    <a:lnTo>
                      <a:pt x="81" y="13"/>
                    </a:lnTo>
                    <a:lnTo>
                      <a:pt x="84" y="16"/>
                    </a:lnTo>
                    <a:lnTo>
                      <a:pt x="100" y="19"/>
                    </a:lnTo>
                    <a:lnTo>
                      <a:pt x="103" y="19"/>
                    </a:lnTo>
                    <a:lnTo>
                      <a:pt x="106" y="9"/>
                    </a:lnTo>
                    <a:lnTo>
                      <a:pt x="119" y="3"/>
                    </a:lnTo>
                    <a:lnTo>
                      <a:pt x="122" y="3"/>
                    </a:lnTo>
                    <a:lnTo>
                      <a:pt x="128" y="9"/>
                    </a:lnTo>
                    <a:lnTo>
                      <a:pt x="131" y="9"/>
                    </a:lnTo>
                    <a:lnTo>
                      <a:pt x="137" y="6"/>
                    </a:lnTo>
                    <a:lnTo>
                      <a:pt x="140" y="0"/>
                    </a:lnTo>
                    <a:lnTo>
                      <a:pt x="144" y="0"/>
                    </a:lnTo>
                    <a:lnTo>
                      <a:pt x="144" y="25"/>
                    </a:lnTo>
                    <a:lnTo>
                      <a:pt x="147" y="34"/>
                    </a:lnTo>
                    <a:lnTo>
                      <a:pt x="147" y="66"/>
                    </a:lnTo>
                    <a:lnTo>
                      <a:pt x="144" y="69"/>
                    </a:lnTo>
                    <a:lnTo>
                      <a:pt x="137" y="69"/>
                    </a:lnTo>
                    <a:lnTo>
                      <a:pt x="128" y="75"/>
                    </a:lnTo>
                    <a:lnTo>
                      <a:pt x="125" y="75"/>
                    </a:lnTo>
                    <a:lnTo>
                      <a:pt x="115" y="78"/>
                    </a:lnTo>
                    <a:lnTo>
                      <a:pt x="115" y="84"/>
                    </a:lnTo>
                    <a:lnTo>
                      <a:pt x="100" y="84"/>
                    </a:lnTo>
                    <a:lnTo>
                      <a:pt x="100" y="94"/>
                    </a:lnTo>
                    <a:lnTo>
                      <a:pt x="100" y="100"/>
                    </a:lnTo>
                    <a:lnTo>
                      <a:pt x="94" y="103"/>
                    </a:lnTo>
                    <a:lnTo>
                      <a:pt x="87" y="109"/>
                    </a:lnTo>
                    <a:lnTo>
                      <a:pt x="81" y="109"/>
                    </a:lnTo>
                    <a:lnTo>
                      <a:pt x="78" y="109"/>
                    </a:lnTo>
                    <a:lnTo>
                      <a:pt x="75" y="109"/>
                    </a:lnTo>
                    <a:lnTo>
                      <a:pt x="75" y="113"/>
                    </a:lnTo>
                    <a:lnTo>
                      <a:pt x="72" y="116"/>
                    </a:lnTo>
                    <a:lnTo>
                      <a:pt x="59" y="119"/>
                    </a:lnTo>
                    <a:close/>
                  </a:path>
                </a:pathLst>
              </a:custGeom>
              <a:grp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27" name="Freeform 431"/>
              <p:cNvSpPr/>
              <p:nvPr/>
            </p:nvSpPr>
            <p:spPr bwMode="auto">
              <a:xfrm>
                <a:off x="3015" y="2111"/>
                <a:ext cx="147" cy="119"/>
              </a:xfrm>
              <a:custGeom>
                <a:avLst/>
                <a:gdLst>
                  <a:gd name="T0" fmla="*/ 56 w 147"/>
                  <a:gd name="T1" fmla="*/ 119 h 119"/>
                  <a:gd name="T2" fmla="*/ 53 w 147"/>
                  <a:gd name="T3" fmla="*/ 116 h 119"/>
                  <a:gd name="T4" fmla="*/ 40 w 147"/>
                  <a:gd name="T5" fmla="*/ 116 h 119"/>
                  <a:gd name="T6" fmla="*/ 34 w 147"/>
                  <a:gd name="T7" fmla="*/ 113 h 119"/>
                  <a:gd name="T8" fmla="*/ 37 w 147"/>
                  <a:gd name="T9" fmla="*/ 103 h 119"/>
                  <a:gd name="T10" fmla="*/ 31 w 147"/>
                  <a:gd name="T11" fmla="*/ 103 h 119"/>
                  <a:gd name="T12" fmla="*/ 25 w 147"/>
                  <a:gd name="T13" fmla="*/ 106 h 119"/>
                  <a:gd name="T14" fmla="*/ 18 w 147"/>
                  <a:gd name="T15" fmla="*/ 94 h 119"/>
                  <a:gd name="T16" fmla="*/ 22 w 147"/>
                  <a:gd name="T17" fmla="*/ 94 h 119"/>
                  <a:gd name="T18" fmla="*/ 18 w 147"/>
                  <a:gd name="T19" fmla="*/ 88 h 119"/>
                  <a:gd name="T20" fmla="*/ 18 w 147"/>
                  <a:gd name="T21" fmla="*/ 78 h 119"/>
                  <a:gd name="T22" fmla="*/ 3 w 147"/>
                  <a:gd name="T23" fmla="*/ 59 h 119"/>
                  <a:gd name="T24" fmla="*/ 0 w 147"/>
                  <a:gd name="T25" fmla="*/ 31 h 119"/>
                  <a:gd name="T26" fmla="*/ 6 w 147"/>
                  <a:gd name="T27" fmla="*/ 25 h 119"/>
                  <a:gd name="T28" fmla="*/ 22 w 147"/>
                  <a:gd name="T29" fmla="*/ 9 h 119"/>
                  <a:gd name="T30" fmla="*/ 72 w 147"/>
                  <a:gd name="T31" fmla="*/ 9 h 119"/>
                  <a:gd name="T32" fmla="*/ 81 w 147"/>
                  <a:gd name="T33" fmla="*/ 13 h 119"/>
                  <a:gd name="T34" fmla="*/ 100 w 147"/>
                  <a:gd name="T35" fmla="*/ 19 h 119"/>
                  <a:gd name="T36" fmla="*/ 106 w 147"/>
                  <a:gd name="T37" fmla="*/ 9 h 119"/>
                  <a:gd name="T38" fmla="*/ 122 w 147"/>
                  <a:gd name="T39" fmla="*/ 3 h 119"/>
                  <a:gd name="T40" fmla="*/ 131 w 147"/>
                  <a:gd name="T41" fmla="*/ 9 h 119"/>
                  <a:gd name="T42" fmla="*/ 140 w 147"/>
                  <a:gd name="T43" fmla="*/ 0 h 119"/>
                  <a:gd name="T44" fmla="*/ 144 w 147"/>
                  <a:gd name="T45" fmla="*/ 25 h 119"/>
                  <a:gd name="T46" fmla="*/ 147 w 147"/>
                  <a:gd name="T47" fmla="*/ 66 h 119"/>
                  <a:gd name="T48" fmla="*/ 137 w 147"/>
                  <a:gd name="T49" fmla="*/ 69 h 119"/>
                  <a:gd name="T50" fmla="*/ 125 w 147"/>
                  <a:gd name="T51" fmla="*/ 75 h 119"/>
                  <a:gd name="T52" fmla="*/ 115 w 147"/>
                  <a:gd name="T53" fmla="*/ 84 h 119"/>
                  <a:gd name="T54" fmla="*/ 100 w 147"/>
                  <a:gd name="T55" fmla="*/ 94 h 119"/>
                  <a:gd name="T56" fmla="*/ 94 w 147"/>
                  <a:gd name="T57" fmla="*/ 103 h 119"/>
                  <a:gd name="T58" fmla="*/ 81 w 147"/>
                  <a:gd name="T59" fmla="*/ 109 h 119"/>
                  <a:gd name="T60" fmla="*/ 75 w 147"/>
                  <a:gd name="T61" fmla="*/ 109 h 119"/>
                  <a:gd name="T62" fmla="*/ 72 w 147"/>
                  <a:gd name="T63" fmla="*/ 116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7"/>
                  <a:gd name="T97" fmla="*/ 0 h 119"/>
                  <a:gd name="T98" fmla="*/ 147 w 147"/>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7" h="119">
                    <a:moveTo>
                      <a:pt x="59" y="119"/>
                    </a:moveTo>
                    <a:lnTo>
                      <a:pt x="56" y="119"/>
                    </a:lnTo>
                    <a:lnTo>
                      <a:pt x="53" y="116"/>
                    </a:lnTo>
                    <a:lnTo>
                      <a:pt x="43" y="116"/>
                    </a:lnTo>
                    <a:lnTo>
                      <a:pt x="40" y="116"/>
                    </a:lnTo>
                    <a:lnTo>
                      <a:pt x="34" y="116"/>
                    </a:lnTo>
                    <a:lnTo>
                      <a:pt x="34" y="113"/>
                    </a:lnTo>
                    <a:lnTo>
                      <a:pt x="37" y="109"/>
                    </a:lnTo>
                    <a:lnTo>
                      <a:pt x="37" y="103"/>
                    </a:lnTo>
                    <a:lnTo>
                      <a:pt x="34" y="100"/>
                    </a:lnTo>
                    <a:lnTo>
                      <a:pt x="31" y="103"/>
                    </a:lnTo>
                    <a:lnTo>
                      <a:pt x="28" y="106"/>
                    </a:lnTo>
                    <a:lnTo>
                      <a:pt x="25" y="106"/>
                    </a:lnTo>
                    <a:lnTo>
                      <a:pt x="18" y="94"/>
                    </a:lnTo>
                    <a:lnTo>
                      <a:pt x="22" y="94"/>
                    </a:lnTo>
                    <a:lnTo>
                      <a:pt x="18" y="88"/>
                    </a:lnTo>
                    <a:lnTo>
                      <a:pt x="18" y="84"/>
                    </a:lnTo>
                    <a:lnTo>
                      <a:pt x="18" y="78"/>
                    </a:lnTo>
                    <a:lnTo>
                      <a:pt x="12" y="66"/>
                    </a:lnTo>
                    <a:lnTo>
                      <a:pt x="3" y="59"/>
                    </a:lnTo>
                    <a:lnTo>
                      <a:pt x="0" y="41"/>
                    </a:lnTo>
                    <a:lnTo>
                      <a:pt x="0" y="31"/>
                    </a:lnTo>
                    <a:lnTo>
                      <a:pt x="3" y="31"/>
                    </a:lnTo>
                    <a:lnTo>
                      <a:pt x="6" y="25"/>
                    </a:lnTo>
                    <a:lnTo>
                      <a:pt x="9" y="22"/>
                    </a:lnTo>
                    <a:lnTo>
                      <a:pt x="22" y="9"/>
                    </a:lnTo>
                    <a:lnTo>
                      <a:pt x="25" y="9"/>
                    </a:lnTo>
                    <a:lnTo>
                      <a:pt x="72" y="9"/>
                    </a:lnTo>
                    <a:lnTo>
                      <a:pt x="75" y="13"/>
                    </a:lnTo>
                    <a:lnTo>
                      <a:pt x="81" y="13"/>
                    </a:lnTo>
                    <a:lnTo>
                      <a:pt x="84" y="16"/>
                    </a:lnTo>
                    <a:lnTo>
                      <a:pt x="100" y="19"/>
                    </a:lnTo>
                    <a:lnTo>
                      <a:pt x="103" y="19"/>
                    </a:lnTo>
                    <a:lnTo>
                      <a:pt x="106" y="9"/>
                    </a:lnTo>
                    <a:lnTo>
                      <a:pt x="119" y="3"/>
                    </a:lnTo>
                    <a:lnTo>
                      <a:pt x="122" y="3"/>
                    </a:lnTo>
                    <a:lnTo>
                      <a:pt x="128" y="9"/>
                    </a:lnTo>
                    <a:lnTo>
                      <a:pt x="131" y="9"/>
                    </a:lnTo>
                    <a:lnTo>
                      <a:pt x="137" y="6"/>
                    </a:lnTo>
                    <a:lnTo>
                      <a:pt x="140" y="0"/>
                    </a:lnTo>
                    <a:lnTo>
                      <a:pt x="144" y="0"/>
                    </a:lnTo>
                    <a:lnTo>
                      <a:pt x="144" y="25"/>
                    </a:lnTo>
                    <a:lnTo>
                      <a:pt x="147" y="34"/>
                    </a:lnTo>
                    <a:lnTo>
                      <a:pt x="147" y="66"/>
                    </a:lnTo>
                    <a:lnTo>
                      <a:pt x="144" y="69"/>
                    </a:lnTo>
                    <a:lnTo>
                      <a:pt x="137" y="69"/>
                    </a:lnTo>
                    <a:lnTo>
                      <a:pt x="128" y="75"/>
                    </a:lnTo>
                    <a:lnTo>
                      <a:pt x="125" y="75"/>
                    </a:lnTo>
                    <a:lnTo>
                      <a:pt x="115" y="78"/>
                    </a:lnTo>
                    <a:lnTo>
                      <a:pt x="115" y="84"/>
                    </a:lnTo>
                    <a:lnTo>
                      <a:pt x="100" y="84"/>
                    </a:lnTo>
                    <a:lnTo>
                      <a:pt x="100" y="94"/>
                    </a:lnTo>
                    <a:lnTo>
                      <a:pt x="100" y="100"/>
                    </a:lnTo>
                    <a:lnTo>
                      <a:pt x="94" y="103"/>
                    </a:lnTo>
                    <a:lnTo>
                      <a:pt x="87" y="109"/>
                    </a:lnTo>
                    <a:lnTo>
                      <a:pt x="81" y="109"/>
                    </a:lnTo>
                    <a:lnTo>
                      <a:pt x="78" y="109"/>
                    </a:lnTo>
                    <a:lnTo>
                      <a:pt x="75" y="109"/>
                    </a:lnTo>
                    <a:lnTo>
                      <a:pt x="75" y="113"/>
                    </a:lnTo>
                    <a:lnTo>
                      <a:pt x="72" y="116"/>
                    </a:lnTo>
                    <a:lnTo>
                      <a:pt x="59" y="119"/>
                    </a:lnTo>
                  </a:path>
                </a:pathLst>
              </a:custGeom>
              <a:solidFill>
                <a:srgbClr val="C00000"/>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28" name="Freeform 432"/>
              <p:cNvSpPr/>
              <p:nvPr/>
            </p:nvSpPr>
            <p:spPr bwMode="auto">
              <a:xfrm>
                <a:off x="2211" y="754"/>
                <a:ext cx="1714" cy="1194"/>
              </a:xfrm>
              <a:custGeom>
                <a:avLst/>
                <a:gdLst>
                  <a:gd name="T0" fmla="*/ 1129 w 1714"/>
                  <a:gd name="T1" fmla="*/ 1126 h 1194"/>
                  <a:gd name="T2" fmla="*/ 1091 w 1714"/>
                  <a:gd name="T3" fmla="*/ 1147 h 1194"/>
                  <a:gd name="T4" fmla="*/ 1029 w 1714"/>
                  <a:gd name="T5" fmla="*/ 1185 h 1194"/>
                  <a:gd name="T6" fmla="*/ 976 w 1714"/>
                  <a:gd name="T7" fmla="*/ 1154 h 1194"/>
                  <a:gd name="T8" fmla="*/ 907 w 1714"/>
                  <a:gd name="T9" fmla="*/ 1116 h 1194"/>
                  <a:gd name="T10" fmla="*/ 819 w 1714"/>
                  <a:gd name="T11" fmla="*/ 1126 h 1194"/>
                  <a:gd name="T12" fmla="*/ 788 w 1714"/>
                  <a:gd name="T13" fmla="*/ 1160 h 1194"/>
                  <a:gd name="T14" fmla="*/ 707 w 1714"/>
                  <a:gd name="T15" fmla="*/ 1085 h 1194"/>
                  <a:gd name="T16" fmla="*/ 697 w 1714"/>
                  <a:gd name="T17" fmla="*/ 972 h 1194"/>
                  <a:gd name="T18" fmla="*/ 638 w 1714"/>
                  <a:gd name="T19" fmla="*/ 941 h 1194"/>
                  <a:gd name="T20" fmla="*/ 572 w 1714"/>
                  <a:gd name="T21" fmla="*/ 925 h 1194"/>
                  <a:gd name="T22" fmla="*/ 469 w 1714"/>
                  <a:gd name="T23" fmla="*/ 950 h 1194"/>
                  <a:gd name="T24" fmla="*/ 425 w 1714"/>
                  <a:gd name="T25" fmla="*/ 966 h 1194"/>
                  <a:gd name="T26" fmla="*/ 385 w 1714"/>
                  <a:gd name="T27" fmla="*/ 963 h 1194"/>
                  <a:gd name="T28" fmla="*/ 341 w 1714"/>
                  <a:gd name="T29" fmla="*/ 957 h 1194"/>
                  <a:gd name="T30" fmla="*/ 303 w 1714"/>
                  <a:gd name="T31" fmla="*/ 935 h 1194"/>
                  <a:gd name="T32" fmla="*/ 285 w 1714"/>
                  <a:gd name="T33" fmla="*/ 919 h 1194"/>
                  <a:gd name="T34" fmla="*/ 216 w 1714"/>
                  <a:gd name="T35" fmla="*/ 885 h 1194"/>
                  <a:gd name="T36" fmla="*/ 184 w 1714"/>
                  <a:gd name="T37" fmla="*/ 872 h 1194"/>
                  <a:gd name="T38" fmla="*/ 153 w 1714"/>
                  <a:gd name="T39" fmla="*/ 860 h 1194"/>
                  <a:gd name="T40" fmla="*/ 144 w 1714"/>
                  <a:gd name="T41" fmla="*/ 828 h 1194"/>
                  <a:gd name="T42" fmla="*/ 153 w 1714"/>
                  <a:gd name="T43" fmla="*/ 816 h 1194"/>
                  <a:gd name="T44" fmla="*/ 163 w 1714"/>
                  <a:gd name="T45" fmla="*/ 791 h 1194"/>
                  <a:gd name="T46" fmla="*/ 153 w 1714"/>
                  <a:gd name="T47" fmla="*/ 763 h 1194"/>
                  <a:gd name="T48" fmla="*/ 181 w 1714"/>
                  <a:gd name="T49" fmla="*/ 735 h 1194"/>
                  <a:gd name="T50" fmla="*/ 175 w 1714"/>
                  <a:gd name="T51" fmla="*/ 707 h 1194"/>
                  <a:gd name="T52" fmla="*/ 156 w 1714"/>
                  <a:gd name="T53" fmla="*/ 694 h 1194"/>
                  <a:gd name="T54" fmla="*/ 81 w 1714"/>
                  <a:gd name="T55" fmla="*/ 700 h 1194"/>
                  <a:gd name="T56" fmla="*/ 66 w 1714"/>
                  <a:gd name="T57" fmla="*/ 688 h 1194"/>
                  <a:gd name="T58" fmla="*/ 41 w 1714"/>
                  <a:gd name="T59" fmla="*/ 660 h 1194"/>
                  <a:gd name="T60" fmla="*/ 37 w 1714"/>
                  <a:gd name="T61" fmla="*/ 650 h 1194"/>
                  <a:gd name="T62" fmla="*/ 28 w 1714"/>
                  <a:gd name="T63" fmla="*/ 541 h 1194"/>
                  <a:gd name="T64" fmla="*/ 141 w 1714"/>
                  <a:gd name="T65" fmla="*/ 497 h 1194"/>
                  <a:gd name="T66" fmla="*/ 241 w 1714"/>
                  <a:gd name="T67" fmla="*/ 334 h 1194"/>
                  <a:gd name="T68" fmla="*/ 369 w 1714"/>
                  <a:gd name="T69" fmla="*/ 212 h 1194"/>
                  <a:gd name="T70" fmla="*/ 460 w 1714"/>
                  <a:gd name="T71" fmla="*/ 250 h 1194"/>
                  <a:gd name="T72" fmla="*/ 782 w 1714"/>
                  <a:gd name="T73" fmla="*/ 453 h 1194"/>
                  <a:gd name="T74" fmla="*/ 976 w 1714"/>
                  <a:gd name="T75" fmla="*/ 459 h 1194"/>
                  <a:gd name="T76" fmla="*/ 1098 w 1714"/>
                  <a:gd name="T77" fmla="*/ 369 h 1194"/>
                  <a:gd name="T78" fmla="*/ 1273 w 1714"/>
                  <a:gd name="T79" fmla="*/ 262 h 1194"/>
                  <a:gd name="T80" fmla="*/ 1238 w 1714"/>
                  <a:gd name="T81" fmla="*/ 175 h 1194"/>
                  <a:gd name="T82" fmla="*/ 1313 w 1714"/>
                  <a:gd name="T83" fmla="*/ 44 h 1194"/>
                  <a:gd name="T84" fmla="*/ 1467 w 1714"/>
                  <a:gd name="T85" fmla="*/ 44 h 1194"/>
                  <a:gd name="T86" fmla="*/ 1589 w 1714"/>
                  <a:gd name="T87" fmla="*/ 200 h 1194"/>
                  <a:gd name="T88" fmla="*/ 1683 w 1714"/>
                  <a:gd name="T89" fmla="*/ 234 h 1194"/>
                  <a:gd name="T90" fmla="*/ 1633 w 1714"/>
                  <a:gd name="T91" fmla="*/ 353 h 1194"/>
                  <a:gd name="T92" fmla="*/ 1529 w 1714"/>
                  <a:gd name="T93" fmla="*/ 481 h 1194"/>
                  <a:gd name="T94" fmla="*/ 1367 w 1714"/>
                  <a:gd name="T95" fmla="*/ 575 h 1194"/>
                  <a:gd name="T96" fmla="*/ 1342 w 1714"/>
                  <a:gd name="T97" fmla="*/ 569 h 1194"/>
                  <a:gd name="T98" fmla="*/ 1279 w 1714"/>
                  <a:gd name="T99" fmla="*/ 575 h 1194"/>
                  <a:gd name="T100" fmla="*/ 1260 w 1714"/>
                  <a:gd name="T101" fmla="*/ 631 h 1194"/>
                  <a:gd name="T102" fmla="*/ 1345 w 1714"/>
                  <a:gd name="T103" fmla="*/ 647 h 1194"/>
                  <a:gd name="T104" fmla="*/ 1354 w 1714"/>
                  <a:gd name="T105" fmla="*/ 663 h 1194"/>
                  <a:gd name="T106" fmla="*/ 1301 w 1714"/>
                  <a:gd name="T107" fmla="*/ 691 h 1194"/>
                  <a:gd name="T108" fmla="*/ 1339 w 1714"/>
                  <a:gd name="T109" fmla="*/ 822 h 1194"/>
                  <a:gd name="T110" fmla="*/ 1339 w 1714"/>
                  <a:gd name="T111" fmla="*/ 847 h 1194"/>
                  <a:gd name="T112" fmla="*/ 1332 w 1714"/>
                  <a:gd name="T113" fmla="*/ 885 h 1194"/>
                  <a:gd name="T114" fmla="*/ 1342 w 1714"/>
                  <a:gd name="T115" fmla="*/ 919 h 1194"/>
                  <a:gd name="T116" fmla="*/ 1301 w 1714"/>
                  <a:gd name="T117" fmla="*/ 994 h 1194"/>
                  <a:gd name="T118" fmla="*/ 1282 w 1714"/>
                  <a:gd name="T119" fmla="*/ 1029 h 1194"/>
                  <a:gd name="T120" fmla="*/ 1260 w 1714"/>
                  <a:gd name="T121" fmla="*/ 1060 h 1194"/>
                  <a:gd name="T122" fmla="*/ 1226 w 1714"/>
                  <a:gd name="T123" fmla="*/ 1091 h 1194"/>
                  <a:gd name="T124" fmla="*/ 1166 w 1714"/>
                  <a:gd name="T125" fmla="*/ 1116 h 11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4"/>
                  <a:gd name="T190" fmla="*/ 0 h 1194"/>
                  <a:gd name="T191" fmla="*/ 1714 w 1714"/>
                  <a:gd name="T192" fmla="*/ 1194 h 11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4" h="1194">
                    <a:moveTo>
                      <a:pt x="1148" y="1126"/>
                    </a:moveTo>
                    <a:lnTo>
                      <a:pt x="1145" y="1129"/>
                    </a:lnTo>
                    <a:lnTo>
                      <a:pt x="1145" y="1126"/>
                    </a:lnTo>
                    <a:lnTo>
                      <a:pt x="1141" y="1122"/>
                    </a:lnTo>
                    <a:lnTo>
                      <a:pt x="1138" y="1126"/>
                    </a:lnTo>
                    <a:lnTo>
                      <a:pt x="1135" y="1126"/>
                    </a:lnTo>
                    <a:lnTo>
                      <a:pt x="1138" y="1129"/>
                    </a:lnTo>
                    <a:lnTo>
                      <a:pt x="1129" y="1132"/>
                    </a:lnTo>
                    <a:lnTo>
                      <a:pt x="1129" y="1129"/>
                    </a:lnTo>
                    <a:lnTo>
                      <a:pt x="1129" y="1126"/>
                    </a:lnTo>
                    <a:lnTo>
                      <a:pt x="1123" y="1122"/>
                    </a:lnTo>
                    <a:lnTo>
                      <a:pt x="1120" y="1119"/>
                    </a:lnTo>
                    <a:lnTo>
                      <a:pt x="1116" y="1116"/>
                    </a:lnTo>
                    <a:lnTo>
                      <a:pt x="1116" y="1135"/>
                    </a:lnTo>
                    <a:lnTo>
                      <a:pt x="1113" y="1135"/>
                    </a:lnTo>
                    <a:lnTo>
                      <a:pt x="1107" y="1126"/>
                    </a:lnTo>
                    <a:lnTo>
                      <a:pt x="1104" y="1122"/>
                    </a:lnTo>
                    <a:lnTo>
                      <a:pt x="1101" y="1135"/>
                    </a:lnTo>
                    <a:lnTo>
                      <a:pt x="1101" y="1141"/>
                    </a:lnTo>
                    <a:lnTo>
                      <a:pt x="1101" y="1144"/>
                    </a:lnTo>
                    <a:lnTo>
                      <a:pt x="1098" y="1144"/>
                    </a:lnTo>
                    <a:lnTo>
                      <a:pt x="1091" y="1147"/>
                    </a:lnTo>
                    <a:lnTo>
                      <a:pt x="1085" y="1147"/>
                    </a:lnTo>
                    <a:lnTo>
                      <a:pt x="1082" y="1151"/>
                    </a:lnTo>
                    <a:lnTo>
                      <a:pt x="1076" y="1151"/>
                    </a:lnTo>
                    <a:lnTo>
                      <a:pt x="1076" y="1147"/>
                    </a:lnTo>
                    <a:lnTo>
                      <a:pt x="1070" y="1147"/>
                    </a:lnTo>
                    <a:lnTo>
                      <a:pt x="1063" y="1154"/>
                    </a:lnTo>
                    <a:lnTo>
                      <a:pt x="1051" y="1157"/>
                    </a:lnTo>
                    <a:lnTo>
                      <a:pt x="1048" y="1157"/>
                    </a:lnTo>
                    <a:lnTo>
                      <a:pt x="1035" y="1163"/>
                    </a:lnTo>
                    <a:lnTo>
                      <a:pt x="1029" y="1160"/>
                    </a:lnTo>
                    <a:lnTo>
                      <a:pt x="1023" y="1172"/>
                    </a:lnTo>
                    <a:lnTo>
                      <a:pt x="1029" y="1185"/>
                    </a:lnTo>
                    <a:lnTo>
                      <a:pt x="1029" y="1188"/>
                    </a:lnTo>
                    <a:lnTo>
                      <a:pt x="1023" y="1194"/>
                    </a:lnTo>
                    <a:lnTo>
                      <a:pt x="1016" y="1191"/>
                    </a:lnTo>
                    <a:lnTo>
                      <a:pt x="1007" y="1169"/>
                    </a:lnTo>
                    <a:lnTo>
                      <a:pt x="1010" y="1157"/>
                    </a:lnTo>
                    <a:lnTo>
                      <a:pt x="1010" y="1154"/>
                    </a:lnTo>
                    <a:lnTo>
                      <a:pt x="1001" y="1160"/>
                    </a:lnTo>
                    <a:lnTo>
                      <a:pt x="994" y="1160"/>
                    </a:lnTo>
                    <a:lnTo>
                      <a:pt x="991" y="1157"/>
                    </a:lnTo>
                    <a:lnTo>
                      <a:pt x="991" y="1154"/>
                    </a:lnTo>
                    <a:lnTo>
                      <a:pt x="979" y="1151"/>
                    </a:lnTo>
                    <a:lnTo>
                      <a:pt x="976" y="1151"/>
                    </a:lnTo>
                    <a:lnTo>
                      <a:pt x="976" y="1154"/>
                    </a:lnTo>
                    <a:lnTo>
                      <a:pt x="969" y="1157"/>
                    </a:lnTo>
                    <a:lnTo>
                      <a:pt x="969" y="1160"/>
                    </a:lnTo>
                    <a:lnTo>
                      <a:pt x="969" y="1154"/>
                    </a:lnTo>
                    <a:lnTo>
                      <a:pt x="960" y="1157"/>
                    </a:lnTo>
                    <a:lnTo>
                      <a:pt x="957" y="1154"/>
                    </a:lnTo>
                    <a:lnTo>
                      <a:pt x="941" y="1154"/>
                    </a:lnTo>
                    <a:lnTo>
                      <a:pt x="941" y="1151"/>
                    </a:lnTo>
                    <a:lnTo>
                      <a:pt x="929" y="1144"/>
                    </a:lnTo>
                    <a:lnTo>
                      <a:pt x="926" y="1138"/>
                    </a:lnTo>
                    <a:lnTo>
                      <a:pt x="923" y="1132"/>
                    </a:lnTo>
                    <a:lnTo>
                      <a:pt x="926" y="1122"/>
                    </a:lnTo>
                    <a:lnTo>
                      <a:pt x="923" y="1119"/>
                    </a:lnTo>
                    <a:lnTo>
                      <a:pt x="907" y="1116"/>
                    </a:lnTo>
                    <a:lnTo>
                      <a:pt x="885" y="1107"/>
                    </a:lnTo>
                    <a:lnTo>
                      <a:pt x="882" y="1107"/>
                    </a:lnTo>
                    <a:lnTo>
                      <a:pt x="869" y="1116"/>
                    </a:lnTo>
                    <a:lnTo>
                      <a:pt x="860" y="1119"/>
                    </a:lnTo>
                    <a:lnTo>
                      <a:pt x="857" y="1119"/>
                    </a:lnTo>
                    <a:lnTo>
                      <a:pt x="851" y="1122"/>
                    </a:lnTo>
                    <a:lnTo>
                      <a:pt x="847" y="1126"/>
                    </a:lnTo>
                    <a:lnTo>
                      <a:pt x="844" y="1122"/>
                    </a:lnTo>
                    <a:lnTo>
                      <a:pt x="838" y="1122"/>
                    </a:lnTo>
                    <a:lnTo>
                      <a:pt x="835" y="1119"/>
                    </a:lnTo>
                    <a:lnTo>
                      <a:pt x="832" y="1122"/>
                    </a:lnTo>
                    <a:lnTo>
                      <a:pt x="822" y="1126"/>
                    </a:lnTo>
                    <a:lnTo>
                      <a:pt x="819" y="1126"/>
                    </a:lnTo>
                    <a:lnTo>
                      <a:pt x="816" y="1122"/>
                    </a:lnTo>
                    <a:lnTo>
                      <a:pt x="810" y="1122"/>
                    </a:lnTo>
                    <a:lnTo>
                      <a:pt x="810" y="1119"/>
                    </a:lnTo>
                    <a:lnTo>
                      <a:pt x="807" y="1119"/>
                    </a:lnTo>
                    <a:lnTo>
                      <a:pt x="801" y="1129"/>
                    </a:lnTo>
                    <a:lnTo>
                      <a:pt x="797" y="1129"/>
                    </a:lnTo>
                    <a:lnTo>
                      <a:pt x="797" y="1126"/>
                    </a:lnTo>
                    <a:lnTo>
                      <a:pt x="788" y="1126"/>
                    </a:lnTo>
                    <a:lnTo>
                      <a:pt x="785" y="1129"/>
                    </a:lnTo>
                    <a:lnTo>
                      <a:pt x="785" y="1144"/>
                    </a:lnTo>
                    <a:lnTo>
                      <a:pt x="788" y="1154"/>
                    </a:lnTo>
                    <a:lnTo>
                      <a:pt x="788" y="1160"/>
                    </a:lnTo>
                    <a:lnTo>
                      <a:pt x="785" y="1163"/>
                    </a:lnTo>
                    <a:lnTo>
                      <a:pt x="776" y="1163"/>
                    </a:lnTo>
                    <a:lnTo>
                      <a:pt x="769" y="1147"/>
                    </a:lnTo>
                    <a:lnTo>
                      <a:pt x="766" y="1147"/>
                    </a:lnTo>
                    <a:lnTo>
                      <a:pt x="757" y="1154"/>
                    </a:lnTo>
                    <a:lnTo>
                      <a:pt x="747" y="1154"/>
                    </a:lnTo>
                    <a:lnTo>
                      <a:pt x="738" y="1144"/>
                    </a:lnTo>
                    <a:lnTo>
                      <a:pt x="735" y="1141"/>
                    </a:lnTo>
                    <a:lnTo>
                      <a:pt x="719" y="1135"/>
                    </a:lnTo>
                    <a:lnTo>
                      <a:pt x="726" y="1113"/>
                    </a:lnTo>
                    <a:lnTo>
                      <a:pt x="710" y="1104"/>
                    </a:lnTo>
                    <a:lnTo>
                      <a:pt x="710" y="1091"/>
                    </a:lnTo>
                    <a:lnTo>
                      <a:pt x="707" y="1085"/>
                    </a:lnTo>
                    <a:lnTo>
                      <a:pt x="707" y="1079"/>
                    </a:lnTo>
                    <a:lnTo>
                      <a:pt x="688" y="1079"/>
                    </a:lnTo>
                    <a:lnTo>
                      <a:pt x="675" y="1091"/>
                    </a:lnTo>
                    <a:lnTo>
                      <a:pt x="672" y="1088"/>
                    </a:lnTo>
                    <a:lnTo>
                      <a:pt x="675" y="1079"/>
                    </a:lnTo>
                    <a:lnTo>
                      <a:pt x="679" y="1076"/>
                    </a:lnTo>
                    <a:lnTo>
                      <a:pt x="675" y="1066"/>
                    </a:lnTo>
                    <a:lnTo>
                      <a:pt x="682" y="1051"/>
                    </a:lnTo>
                    <a:lnTo>
                      <a:pt x="685" y="1044"/>
                    </a:lnTo>
                    <a:lnTo>
                      <a:pt x="688" y="1038"/>
                    </a:lnTo>
                    <a:lnTo>
                      <a:pt x="691" y="1038"/>
                    </a:lnTo>
                    <a:lnTo>
                      <a:pt x="700" y="1019"/>
                    </a:lnTo>
                    <a:lnTo>
                      <a:pt x="697" y="972"/>
                    </a:lnTo>
                    <a:lnTo>
                      <a:pt x="691" y="972"/>
                    </a:lnTo>
                    <a:lnTo>
                      <a:pt x="688" y="966"/>
                    </a:lnTo>
                    <a:lnTo>
                      <a:pt x="685" y="957"/>
                    </a:lnTo>
                    <a:lnTo>
                      <a:pt x="679" y="950"/>
                    </a:lnTo>
                    <a:lnTo>
                      <a:pt x="672" y="947"/>
                    </a:lnTo>
                    <a:lnTo>
                      <a:pt x="669" y="950"/>
                    </a:lnTo>
                    <a:lnTo>
                      <a:pt x="666" y="954"/>
                    </a:lnTo>
                    <a:lnTo>
                      <a:pt x="663" y="947"/>
                    </a:lnTo>
                    <a:lnTo>
                      <a:pt x="657" y="944"/>
                    </a:lnTo>
                    <a:lnTo>
                      <a:pt x="650" y="944"/>
                    </a:lnTo>
                    <a:lnTo>
                      <a:pt x="647" y="941"/>
                    </a:lnTo>
                    <a:lnTo>
                      <a:pt x="638" y="941"/>
                    </a:lnTo>
                    <a:lnTo>
                      <a:pt x="638" y="929"/>
                    </a:lnTo>
                    <a:lnTo>
                      <a:pt x="632" y="925"/>
                    </a:lnTo>
                    <a:lnTo>
                      <a:pt x="632" y="919"/>
                    </a:lnTo>
                    <a:lnTo>
                      <a:pt x="632" y="916"/>
                    </a:lnTo>
                    <a:lnTo>
                      <a:pt x="625" y="910"/>
                    </a:lnTo>
                    <a:lnTo>
                      <a:pt x="619" y="913"/>
                    </a:lnTo>
                    <a:lnTo>
                      <a:pt x="613" y="916"/>
                    </a:lnTo>
                    <a:lnTo>
                      <a:pt x="607" y="919"/>
                    </a:lnTo>
                    <a:lnTo>
                      <a:pt x="591" y="919"/>
                    </a:lnTo>
                    <a:lnTo>
                      <a:pt x="588" y="916"/>
                    </a:lnTo>
                    <a:lnTo>
                      <a:pt x="585" y="916"/>
                    </a:lnTo>
                    <a:lnTo>
                      <a:pt x="575" y="922"/>
                    </a:lnTo>
                    <a:lnTo>
                      <a:pt x="572" y="925"/>
                    </a:lnTo>
                    <a:lnTo>
                      <a:pt x="563" y="935"/>
                    </a:lnTo>
                    <a:lnTo>
                      <a:pt x="557" y="938"/>
                    </a:lnTo>
                    <a:lnTo>
                      <a:pt x="544" y="950"/>
                    </a:lnTo>
                    <a:lnTo>
                      <a:pt x="507" y="963"/>
                    </a:lnTo>
                    <a:lnTo>
                      <a:pt x="500" y="960"/>
                    </a:lnTo>
                    <a:lnTo>
                      <a:pt x="497" y="957"/>
                    </a:lnTo>
                    <a:lnTo>
                      <a:pt x="491" y="960"/>
                    </a:lnTo>
                    <a:lnTo>
                      <a:pt x="472" y="957"/>
                    </a:lnTo>
                    <a:lnTo>
                      <a:pt x="469" y="954"/>
                    </a:lnTo>
                    <a:lnTo>
                      <a:pt x="469" y="950"/>
                    </a:lnTo>
                    <a:lnTo>
                      <a:pt x="466" y="950"/>
                    </a:lnTo>
                    <a:lnTo>
                      <a:pt x="463" y="947"/>
                    </a:lnTo>
                    <a:lnTo>
                      <a:pt x="457" y="947"/>
                    </a:lnTo>
                    <a:lnTo>
                      <a:pt x="450" y="950"/>
                    </a:lnTo>
                    <a:lnTo>
                      <a:pt x="444" y="957"/>
                    </a:lnTo>
                    <a:lnTo>
                      <a:pt x="441" y="966"/>
                    </a:lnTo>
                    <a:lnTo>
                      <a:pt x="428" y="975"/>
                    </a:lnTo>
                    <a:lnTo>
                      <a:pt x="428" y="979"/>
                    </a:lnTo>
                    <a:lnTo>
                      <a:pt x="425" y="979"/>
                    </a:lnTo>
                    <a:lnTo>
                      <a:pt x="422" y="979"/>
                    </a:lnTo>
                    <a:lnTo>
                      <a:pt x="422" y="975"/>
                    </a:lnTo>
                    <a:lnTo>
                      <a:pt x="422" y="972"/>
                    </a:lnTo>
                    <a:lnTo>
                      <a:pt x="425" y="966"/>
                    </a:lnTo>
                    <a:lnTo>
                      <a:pt x="422" y="957"/>
                    </a:lnTo>
                    <a:lnTo>
                      <a:pt x="419" y="954"/>
                    </a:lnTo>
                    <a:lnTo>
                      <a:pt x="419" y="957"/>
                    </a:lnTo>
                    <a:lnTo>
                      <a:pt x="413" y="960"/>
                    </a:lnTo>
                    <a:lnTo>
                      <a:pt x="410" y="960"/>
                    </a:lnTo>
                    <a:lnTo>
                      <a:pt x="403" y="960"/>
                    </a:lnTo>
                    <a:lnTo>
                      <a:pt x="397" y="960"/>
                    </a:lnTo>
                    <a:lnTo>
                      <a:pt x="397" y="966"/>
                    </a:lnTo>
                    <a:lnTo>
                      <a:pt x="388" y="963"/>
                    </a:lnTo>
                    <a:lnTo>
                      <a:pt x="385" y="963"/>
                    </a:lnTo>
                    <a:lnTo>
                      <a:pt x="381" y="963"/>
                    </a:lnTo>
                    <a:lnTo>
                      <a:pt x="372" y="960"/>
                    </a:lnTo>
                    <a:lnTo>
                      <a:pt x="369" y="957"/>
                    </a:lnTo>
                    <a:lnTo>
                      <a:pt x="363" y="957"/>
                    </a:lnTo>
                    <a:lnTo>
                      <a:pt x="360" y="960"/>
                    </a:lnTo>
                    <a:lnTo>
                      <a:pt x="356" y="960"/>
                    </a:lnTo>
                    <a:lnTo>
                      <a:pt x="353" y="960"/>
                    </a:lnTo>
                    <a:lnTo>
                      <a:pt x="350" y="960"/>
                    </a:lnTo>
                    <a:lnTo>
                      <a:pt x="347" y="960"/>
                    </a:lnTo>
                    <a:lnTo>
                      <a:pt x="344" y="960"/>
                    </a:lnTo>
                    <a:lnTo>
                      <a:pt x="341" y="957"/>
                    </a:lnTo>
                    <a:lnTo>
                      <a:pt x="341" y="954"/>
                    </a:lnTo>
                    <a:lnTo>
                      <a:pt x="338" y="950"/>
                    </a:lnTo>
                    <a:lnTo>
                      <a:pt x="335" y="950"/>
                    </a:lnTo>
                    <a:lnTo>
                      <a:pt x="328" y="950"/>
                    </a:lnTo>
                    <a:lnTo>
                      <a:pt x="322" y="947"/>
                    </a:lnTo>
                    <a:lnTo>
                      <a:pt x="322" y="944"/>
                    </a:lnTo>
                    <a:lnTo>
                      <a:pt x="322" y="938"/>
                    </a:lnTo>
                    <a:lnTo>
                      <a:pt x="319" y="938"/>
                    </a:lnTo>
                    <a:lnTo>
                      <a:pt x="313" y="938"/>
                    </a:lnTo>
                    <a:lnTo>
                      <a:pt x="310" y="938"/>
                    </a:lnTo>
                    <a:lnTo>
                      <a:pt x="306" y="938"/>
                    </a:lnTo>
                    <a:lnTo>
                      <a:pt x="303" y="935"/>
                    </a:lnTo>
                    <a:lnTo>
                      <a:pt x="300" y="935"/>
                    </a:lnTo>
                    <a:lnTo>
                      <a:pt x="297" y="932"/>
                    </a:lnTo>
                    <a:lnTo>
                      <a:pt x="294" y="932"/>
                    </a:lnTo>
                    <a:lnTo>
                      <a:pt x="297" y="925"/>
                    </a:lnTo>
                    <a:lnTo>
                      <a:pt x="294" y="922"/>
                    </a:lnTo>
                    <a:lnTo>
                      <a:pt x="297" y="919"/>
                    </a:lnTo>
                    <a:lnTo>
                      <a:pt x="297" y="916"/>
                    </a:lnTo>
                    <a:lnTo>
                      <a:pt x="294" y="916"/>
                    </a:lnTo>
                    <a:lnTo>
                      <a:pt x="291" y="916"/>
                    </a:lnTo>
                    <a:lnTo>
                      <a:pt x="288" y="916"/>
                    </a:lnTo>
                    <a:lnTo>
                      <a:pt x="285" y="919"/>
                    </a:lnTo>
                    <a:lnTo>
                      <a:pt x="285" y="922"/>
                    </a:lnTo>
                    <a:lnTo>
                      <a:pt x="281" y="922"/>
                    </a:lnTo>
                    <a:lnTo>
                      <a:pt x="281" y="925"/>
                    </a:lnTo>
                    <a:lnTo>
                      <a:pt x="275" y="922"/>
                    </a:lnTo>
                    <a:lnTo>
                      <a:pt x="272" y="922"/>
                    </a:lnTo>
                    <a:lnTo>
                      <a:pt x="272" y="913"/>
                    </a:lnTo>
                    <a:lnTo>
                      <a:pt x="263" y="904"/>
                    </a:lnTo>
                    <a:lnTo>
                      <a:pt x="256" y="900"/>
                    </a:lnTo>
                    <a:lnTo>
                      <a:pt x="247" y="891"/>
                    </a:lnTo>
                    <a:lnTo>
                      <a:pt x="225" y="885"/>
                    </a:lnTo>
                    <a:lnTo>
                      <a:pt x="216" y="885"/>
                    </a:lnTo>
                    <a:lnTo>
                      <a:pt x="216" y="888"/>
                    </a:lnTo>
                    <a:lnTo>
                      <a:pt x="213" y="891"/>
                    </a:lnTo>
                    <a:lnTo>
                      <a:pt x="216" y="891"/>
                    </a:lnTo>
                    <a:lnTo>
                      <a:pt x="213" y="894"/>
                    </a:lnTo>
                    <a:lnTo>
                      <a:pt x="209" y="888"/>
                    </a:lnTo>
                    <a:lnTo>
                      <a:pt x="206" y="885"/>
                    </a:lnTo>
                    <a:lnTo>
                      <a:pt x="197" y="882"/>
                    </a:lnTo>
                    <a:lnTo>
                      <a:pt x="194" y="879"/>
                    </a:lnTo>
                    <a:lnTo>
                      <a:pt x="191" y="879"/>
                    </a:lnTo>
                    <a:lnTo>
                      <a:pt x="184" y="872"/>
                    </a:lnTo>
                    <a:lnTo>
                      <a:pt x="178" y="872"/>
                    </a:lnTo>
                    <a:lnTo>
                      <a:pt x="178" y="869"/>
                    </a:lnTo>
                    <a:lnTo>
                      <a:pt x="178" y="866"/>
                    </a:lnTo>
                    <a:lnTo>
                      <a:pt x="175" y="866"/>
                    </a:lnTo>
                    <a:lnTo>
                      <a:pt x="172" y="863"/>
                    </a:lnTo>
                    <a:lnTo>
                      <a:pt x="166" y="866"/>
                    </a:lnTo>
                    <a:lnTo>
                      <a:pt x="166" y="863"/>
                    </a:lnTo>
                    <a:lnTo>
                      <a:pt x="166" y="860"/>
                    </a:lnTo>
                    <a:lnTo>
                      <a:pt x="163" y="860"/>
                    </a:lnTo>
                    <a:lnTo>
                      <a:pt x="153" y="860"/>
                    </a:lnTo>
                    <a:lnTo>
                      <a:pt x="150" y="863"/>
                    </a:lnTo>
                    <a:lnTo>
                      <a:pt x="147" y="860"/>
                    </a:lnTo>
                    <a:lnTo>
                      <a:pt x="150" y="857"/>
                    </a:lnTo>
                    <a:lnTo>
                      <a:pt x="147" y="854"/>
                    </a:lnTo>
                    <a:lnTo>
                      <a:pt x="144" y="850"/>
                    </a:lnTo>
                    <a:lnTo>
                      <a:pt x="141" y="847"/>
                    </a:lnTo>
                    <a:lnTo>
                      <a:pt x="141" y="844"/>
                    </a:lnTo>
                    <a:lnTo>
                      <a:pt x="144" y="841"/>
                    </a:lnTo>
                    <a:lnTo>
                      <a:pt x="141" y="838"/>
                    </a:lnTo>
                    <a:lnTo>
                      <a:pt x="141" y="832"/>
                    </a:lnTo>
                    <a:lnTo>
                      <a:pt x="144" y="828"/>
                    </a:lnTo>
                    <a:lnTo>
                      <a:pt x="134" y="819"/>
                    </a:lnTo>
                    <a:lnTo>
                      <a:pt x="134" y="816"/>
                    </a:lnTo>
                    <a:lnTo>
                      <a:pt x="134" y="813"/>
                    </a:lnTo>
                    <a:lnTo>
                      <a:pt x="134" y="810"/>
                    </a:lnTo>
                    <a:lnTo>
                      <a:pt x="141" y="810"/>
                    </a:lnTo>
                    <a:lnTo>
                      <a:pt x="141" y="807"/>
                    </a:lnTo>
                    <a:lnTo>
                      <a:pt x="144" y="807"/>
                    </a:lnTo>
                    <a:lnTo>
                      <a:pt x="144" y="813"/>
                    </a:lnTo>
                    <a:lnTo>
                      <a:pt x="147" y="816"/>
                    </a:lnTo>
                    <a:lnTo>
                      <a:pt x="150" y="816"/>
                    </a:lnTo>
                    <a:lnTo>
                      <a:pt x="153" y="816"/>
                    </a:lnTo>
                    <a:lnTo>
                      <a:pt x="153" y="813"/>
                    </a:lnTo>
                    <a:lnTo>
                      <a:pt x="156" y="813"/>
                    </a:lnTo>
                    <a:lnTo>
                      <a:pt x="159" y="810"/>
                    </a:lnTo>
                    <a:lnTo>
                      <a:pt x="163" y="810"/>
                    </a:lnTo>
                    <a:lnTo>
                      <a:pt x="166" y="807"/>
                    </a:lnTo>
                    <a:lnTo>
                      <a:pt x="166" y="803"/>
                    </a:lnTo>
                    <a:lnTo>
                      <a:pt x="163" y="797"/>
                    </a:lnTo>
                    <a:lnTo>
                      <a:pt x="159" y="794"/>
                    </a:lnTo>
                    <a:lnTo>
                      <a:pt x="163" y="794"/>
                    </a:lnTo>
                    <a:lnTo>
                      <a:pt x="163" y="791"/>
                    </a:lnTo>
                    <a:lnTo>
                      <a:pt x="156" y="788"/>
                    </a:lnTo>
                    <a:lnTo>
                      <a:pt x="153" y="788"/>
                    </a:lnTo>
                    <a:lnTo>
                      <a:pt x="150" y="782"/>
                    </a:lnTo>
                    <a:lnTo>
                      <a:pt x="150" y="775"/>
                    </a:lnTo>
                    <a:lnTo>
                      <a:pt x="150" y="772"/>
                    </a:lnTo>
                    <a:lnTo>
                      <a:pt x="150" y="769"/>
                    </a:lnTo>
                    <a:lnTo>
                      <a:pt x="147" y="766"/>
                    </a:lnTo>
                    <a:lnTo>
                      <a:pt x="147" y="763"/>
                    </a:lnTo>
                    <a:lnTo>
                      <a:pt x="153" y="763"/>
                    </a:lnTo>
                    <a:lnTo>
                      <a:pt x="156" y="760"/>
                    </a:lnTo>
                    <a:lnTo>
                      <a:pt x="159" y="763"/>
                    </a:lnTo>
                    <a:lnTo>
                      <a:pt x="163" y="763"/>
                    </a:lnTo>
                    <a:lnTo>
                      <a:pt x="166" y="753"/>
                    </a:lnTo>
                    <a:lnTo>
                      <a:pt x="166" y="747"/>
                    </a:lnTo>
                    <a:lnTo>
                      <a:pt x="172" y="747"/>
                    </a:lnTo>
                    <a:lnTo>
                      <a:pt x="172" y="744"/>
                    </a:lnTo>
                    <a:lnTo>
                      <a:pt x="175" y="744"/>
                    </a:lnTo>
                    <a:lnTo>
                      <a:pt x="175" y="741"/>
                    </a:lnTo>
                    <a:lnTo>
                      <a:pt x="181" y="738"/>
                    </a:lnTo>
                    <a:lnTo>
                      <a:pt x="181" y="735"/>
                    </a:lnTo>
                    <a:lnTo>
                      <a:pt x="181" y="732"/>
                    </a:lnTo>
                    <a:lnTo>
                      <a:pt x="184" y="722"/>
                    </a:lnTo>
                    <a:lnTo>
                      <a:pt x="184" y="719"/>
                    </a:lnTo>
                    <a:lnTo>
                      <a:pt x="184" y="716"/>
                    </a:lnTo>
                    <a:lnTo>
                      <a:pt x="188" y="713"/>
                    </a:lnTo>
                    <a:lnTo>
                      <a:pt x="188" y="710"/>
                    </a:lnTo>
                    <a:lnTo>
                      <a:pt x="184" y="710"/>
                    </a:lnTo>
                    <a:lnTo>
                      <a:pt x="181" y="713"/>
                    </a:lnTo>
                    <a:lnTo>
                      <a:pt x="178" y="713"/>
                    </a:lnTo>
                    <a:lnTo>
                      <a:pt x="178" y="707"/>
                    </a:lnTo>
                    <a:lnTo>
                      <a:pt x="175" y="707"/>
                    </a:lnTo>
                    <a:lnTo>
                      <a:pt x="172" y="707"/>
                    </a:lnTo>
                    <a:lnTo>
                      <a:pt x="169" y="707"/>
                    </a:lnTo>
                    <a:lnTo>
                      <a:pt x="169" y="703"/>
                    </a:lnTo>
                    <a:lnTo>
                      <a:pt x="169" y="700"/>
                    </a:lnTo>
                    <a:lnTo>
                      <a:pt x="166" y="700"/>
                    </a:lnTo>
                    <a:lnTo>
                      <a:pt x="166" y="697"/>
                    </a:lnTo>
                    <a:lnTo>
                      <a:pt x="163" y="697"/>
                    </a:lnTo>
                    <a:lnTo>
                      <a:pt x="159" y="694"/>
                    </a:lnTo>
                    <a:lnTo>
                      <a:pt x="156" y="694"/>
                    </a:lnTo>
                    <a:lnTo>
                      <a:pt x="153" y="694"/>
                    </a:lnTo>
                    <a:lnTo>
                      <a:pt x="150" y="697"/>
                    </a:lnTo>
                    <a:lnTo>
                      <a:pt x="144" y="697"/>
                    </a:lnTo>
                    <a:lnTo>
                      <a:pt x="128" y="707"/>
                    </a:lnTo>
                    <a:lnTo>
                      <a:pt x="125" y="710"/>
                    </a:lnTo>
                    <a:lnTo>
                      <a:pt x="122" y="710"/>
                    </a:lnTo>
                    <a:lnTo>
                      <a:pt x="122" y="713"/>
                    </a:lnTo>
                    <a:lnTo>
                      <a:pt x="119" y="710"/>
                    </a:lnTo>
                    <a:lnTo>
                      <a:pt x="116" y="713"/>
                    </a:lnTo>
                    <a:lnTo>
                      <a:pt x="106" y="713"/>
                    </a:lnTo>
                    <a:lnTo>
                      <a:pt x="103" y="710"/>
                    </a:lnTo>
                    <a:lnTo>
                      <a:pt x="100" y="710"/>
                    </a:lnTo>
                    <a:lnTo>
                      <a:pt x="81" y="700"/>
                    </a:lnTo>
                    <a:lnTo>
                      <a:pt x="81" y="697"/>
                    </a:lnTo>
                    <a:lnTo>
                      <a:pt x="78" y="697"/>
                    </a:lnTo>
                    <a:lnTo>
                      <a:pt x="75" y="697"/>
                    </a:lnTo>
                    <a:lnTo>
                      <a:pt x="72" y="700"/>
                    </a:lnTo>
                    <a:lnTo>
                      <a:pt x="72" y="697"/>
                    </a:lnTo>
                    <a:lnTo>
                      <a:pt x="69" y="694"/>
                    </a:lnTo>
                    <a:lnTo>
                      <a:pt x="66" y="691"/>
                    </a:lnTo>
                    <a:lnTo>
                      <a:pt x="62" y="691"/>
                    </a:lnTo>
                    <a:lnTo>
                      <a:pt x="62" y="688"/>
                    </a:lnTo>
                    <a:lnTo>
                      <a:pt x="66" y="688"/>
                    </a:lnTo>
                    <a:lnTo>
                      <a:pt x="66" y="685"/>
                    </a:lnTo>
                    <a:lnTo>
                      <a:pt x="66" y="682"/>
                    </a:lnTo>
                    <a:lnTo>
                      <a:pt x="66" y="675"/>
                    </a:lnTo>
                    <a:lnTo>
                      <a:pt x="66" y="672"/>
                    </a:lnTo>
                    <a:lnTo>
                      <a:pt x="56" y="666"/>
                    </a:lnTo>
                    <a:lnTo>
                      <a:pt x="53" y="666"/>
                    </a:lnTo>
                    <a:lnTo>
                      <a:pt x="50" y="669"/>
                    </a:lnTo>
                    <a:lnTo>
                      <a:pt x="50" y="663"/>
                    </a:lnTo>
                    <a:lnTo>
                      <a:pt x="47" y="660"/>
                    </a:lnTo>
                    <a:lnTo>
                      <a:pt x="44" y="663"/>
                    </a:lnTo>
                    <a:lnTo>
                      <a:pt x="41" y="660"/>
                    </a:lnTo>
                    <a:lnTo>
                      <a:pt x="34" y="660"/>
                    </a:lnTo>
                    <a:lnTo>
                      <a:pt x="28" y="660"/>
                    </a:lnTo>
                    <a:lnTo>
                      <a:pt x="28" y="656"/>
                    </a:lnTo>
                    <a:lnTo>
                      <a:pt x="25" y="653"/>
                    </a:lnTo>
                    <a:lnTo>
                      <a:pt x="22" y="653"/>
                    </a:lnTo>
                    <a:lnTo>
                      <a:pt x="28" y="650"/>
                    </a:lnTo>
                    <a:lnTo>
                      <a:pt x="28" y="647"/>
                    </a:lnTo>
                    <a:lnTo>
                      <a:pt x="31" y="650"/>
                    </a:lnTo>
                    <a:lnTo>
                      <a:pt x="34" y="650"/>
                    </a:lnTo>
                    <a:lnTo>
                      <a:pt x="31" y="650"/>
                    </a:lnTo>
                    <a:lnTo>
                      <a:pt x="34" y="650"/>
                    </a:lnTo>
                    <a:lnTo>
                      <a:pt x="37" y="650"/>
                    </a:lnTo>
                    <a:lnTo>
                      <a:pt x="37" y="631"/>
                    </a:lnTo>
                    <a:lnTo>
                      <a:pt x="31" y="619"/>
                    </a:lnTo>
                    <a:lnTo>
                      <a:pt x="31" y="610"/>
                    </a:lnTo>
                    <a:lnTo>
                      <a:pt x="28" y="603"/>
                    </a:lnTo>
                    <a:lnTo>
                      <a:pt x="19" y="603"/>
                    </a:lnTo>
                    <a:lnTo>
                      <a:pt x="9" y="606"/>
                    </a:lnTo>
                    <a:lnTo>
                      <a:pt x="3" y="603"/>
                    </a:lnTo>
                    <a:lnTo>
                      <a:pt x="0" y="585"/>
                    </a:lnTo>
                    <a:lnTo>
                      <a:pt x="6" y="566"/>
                    </a:lnTo>
                    <a:lnTo>
                      <a:pt x="6" y="560"/>
                    </a:lnTo>
                    <a:lnTo>
                      <a:pt x="9" y="550"/>
                    </a:lnTo>
                    <a:lnTo>
                      <a:pt x="25" y="544"/>
                    </a:lnTo>
                    <a:lnTo>
                      <a:pt x="28" y="541"/>
                    </a:lnTo>
                    <a:lnTo>
                      <a:pt x="31" y="541"/>
                    </a:lnTo>
                    <a:lnTo>
                      <a:pt x="34" y="535"/>
                    </a:lnTo>
                    <a:lnTo>
                      <a:pt x="41" y="535"/>
                    </a:lnTo>
                    <a:lnTo>
                      <a:pt x="47" y="531"/>
                    </a:lnTo>
                    <a:lnTo>
                      <a:pt x="53" y="531"/>
                    </a:lnTo>
                    <a:lnTo>
                      <a:pt x="56" y="541"/>
                    </a:lnTo>
                    <a:lnTo>
                      <a:pt x="75" y="538"/>
                    </a:lnTo>
                    <a:lnTo>
                      <a:pt x="81" y="535"/>
                    </a:lnTo>
                    <a:lnTo>
                      <a:pt x="84" y="525"/>
                    </a:lnTo>
                    <a:lnTo>
                      <a:pt x="91" y="519"/>
                    </a:lnTo>
                    <a:lnTo>
                      <a:pt x="128" y="510"/>
                    </a:lnTo>
                    <a:lnTo>
                      <a:pt x="131" y="503"/>
                    </a:lnTo>
                    <a:lnTo>
                      <a:pt x="141" y="497"/>
                    </a:lnTo>
                    <a:lnTo>
                      <a:pt x="181" y="478"/>
                    </a:lnTo>
                    <a:lnTo>
                      <a:pt x="184" y="469"/>
                    </a:lnTo>
                    <a:lnTo>
                      <a:pt x="188" y="450"/>
                    </a:lnTo>
                    <a:lnTo>
                      <a:pt x="191" y="444"/>
                    </a:lnTo>
                    <a:lnTo>
                      <a:pt x="191" y="438"/>
                    </a:lnTo>
                    <a:lnTo>
                      <a:pt x="197" y="434"/>
                    </a:lnTo>
                    <a:lnTo>
                      <a:pt x="184" y="378"/>
                    </a:lnTo>
                    <a:lnTo>
                      <a:pt x="181" y="372"/>
                    </a:lnTo>
                    <a:lnTo>
                      <a:pt x="178" y="369"/>
                    </a:lnTo>
                    <a:lnTo>
                      <a:pt x="181" y="363"/>
                    </a:lnTo>
                    <a:lnTo>
                      <a:pt x="241" y="353"/>
                    </a:lnTo>
                    <a:lnTo>
                      <a:pt x="244" y="350"/>
                    </a:lnTo>
                    <a:lnTo>
                      <a:pt x="241" y="334"/>
                    </a:lnTo>
                    <a:lnTo>
                      <a:pt x="260" y="275"/>
                    </a:lnTo>
                    <a:lnTo>
                      <a:pt x="272" y="275"/>
                    </a:lnTo>
                    <a:lnTo>
                      <a:pt x="278" y="278"/>
                    </a:lnTo>
                    <a:lnTo>
                      <a:pt x="288" y="281"/>
                    </a:lnTo>
                    <a:lnTo>
                      <a:pt x="303" y="278"/>
                    </a:lnTo>
                    <a:lnTo>
                      <a:pt x="316" y="287"/>
                    </a:lnTo>
                    <a:lnTo>
                      <a:pt x="322" y="281"/>
                    </a:lnTo>
                    <a:lnTo>
                      <a:pt x="335" y="278"/>
                    </a:lnTo>
                    <a:lnTo>
                      <a:pt x="338" y="234"/>
                    </a:lnTo>
                    <a:lnTo>
                      <a:pt x="341" y="225"/>
                    </a:lnTo>
                    <a:lnTo>
                      <a:pt x="350" y="225"/>
                    </a:lnTo>
                    <a:lnTo>
                      <a:pt x="360" y="222"/>
                    </a:lnTo>
                    <a:lnTo>
                      <a:pt x="369" y="212"/>
                    </a:lnTo>
                    <a:lnTo>
                      <a:pt x="375" y="203"/>
                    </a:lnTo>
                    <a:lnTo>
                      <a:pt x="385" y="206"/>
                    </a:lnTo>
                    <a:lnTo>
                      <a:pt x="394" y="200"/>
                    </a:lnTo>
                    <a:lnTo>
                      <a:pt x="397" y="200"/>
                    </a:lnTo>
                    <a:lnTo>
                      <a:pt x="403" y="219"/>
                    </a:lnTo>
                    <a:lnTo>
                      <a:pt x="419" y="231"/>
                    </a:lnTo>
                    <a:lnTo>
                      <a:pt x="425" y="241"/>
                    </a:lnTo>
                    <a:lnTo>
                      <a:pt x="432" y="247"/>
                    </a:lnTo>
                    <a:lnTo>
                      <a:pt x="438" y="241"/>
                    </a:lnTo>
                    <a:lnTo>
                      <a:pt x="444" y="244"/>
                    </a:lnTo>
                    <a:lnTo>
                      <a:pt x="450" y="247"/>
                    </a:lnTo>
                    <a:lnTo>
                      <a:pt x="460" y="250"/>
                    </a:lnTo>
                    <a:lnTo>
                      <a:pt x="482" y="300"/>
                    </a:lnTo>
                    <a:lnTo>
                      <a:pt x="482" y="331"/>
                    </a:lnTo>
                    <a:lnTo>
                      <a:pt x="478" y="341"/>
                    </a:lnTo>
                    <a:lnTo>
                      <a:pt x="475" y="350"/>
                    </a:lnTo>
                    <a:lnTo>
                      <a:pt x="482" y="353"/>
                    </a:lnTo>
                    <a:lnTo>
                      <a:pt x="528" y="363"/>
                    </a:lnTo>
                    <a:lnTo>
                      <a:pt x="541" y="359"/>
                    </a:lnTo>
                    <a:lnTo>
                      <a:pt x="600" y="388"/>
                    </a:lnTo>
                    <a:lnTo>
                      <a:pt x="607" y="388"/>
                    </a:lnTo>
                    <a:lnTo>
                      <a:pt x="647" y="447"/>
                    </a:lnTo>
                    <a:lnTo>
                      <a:pt x="657" y="450"/>
                    </a:lnTo>
                    <a:lnTo>
                      <a:pt x="751" y="444"/>
                    </a:lnTo>
                    <a:lnTo>
                      <a:pt x="782" y="453"/>
                    </a:lnTo>
                    <a:lnTo>
                      <a:pt x="794" y="466"/>
                    </a:lnTo>
                    <a:lnTo>
                      <a:pt x="844" y="484"/>
                    </a:lnTo>
                    <a:lnTo>
                      <a:pt x="857" y="484"/>
                    </a:lnTo>
                    <a:lnTo>
                      <a:pt x="860" y="488"/>
                    </a:lnTo>
                    <a:lnTo>
                      <a:pt x="866" y="491"/>
                    </a:lnTo>
                    <a:lnTo>
                      <a:pt x="873" y="494"/>
                    </a:lnTo>
                    <a:lnTo>
                      <a:pt x="879" y="491"/>
                    </a:lnTo>
                    <a:lnTo>
                      <a:pt x="888" y="484"/>
                    </a:lnTo>
                    <a:lnTo>
                      <a:pt x="916" y="475"/>
                    </a:lnTo>
                    <a:lnTo>
                      <a:pt x="919" y="472"/>
                    </a:lnTo>
                    <a:lnTo>
                      <a:pt x="954" y="463"/>
                    </a:lnTo>
                    <a:lnTo>
                      <a:pt x="966" y="463"/>
                    </a:lnTo>
                    <a:lnTo>
                      <a:pt x="976" y="459"/>
                    </a:lnTo>
                    <a:lnTo>
                      <a:pt x="988" y="463"/>
                    </a:lnTo>
                    <a:lnTo>
                      <a:pt x="991" y="463"/>
                    </a:lnTo>
                    <a:lnTo>
                      <a:pt x="1007" y="463"/>
                    </a:lnTo>
                    <a:lnTo>
                      <a:pt x="1038" y="444"/>
                    </a:lnTo>
                    <a:lnTo>
                      <a:pt x="1045" y="438"/>
                    </a:lnTo>
                    <a:lnTo>
                      <a:pt x="1073" y="409"/>
                    </a:lnTo>
                    <a:lnTo>
                      <a:pt x="1073" y="403"/>
                    </a:lnTo>
                    <a:lnTo>
                      <a:pt x="1060" y="388"/>
                    </a:lnTo>
                    <a:lnTo>
                      <a:pt x="1063" y="381"/>
                    </a:lnTo>
                    <a:lnTo>
                      <a:pt x="1073" y="363"/>
                    </a:lnTo>
                    <a:lnTo>
                      <a:pt x="1085" y="359"/>
                    </a:lnTo>
                    <a:lnTo>
                      <a:pt x="1091" y="363"/>
                    </a:lnTo>
                    <a:lnTo>
                      <a:pt x="1098" y="369"/>
                    </a:lnTo>
                    <a:lnTo>
                      <a:pt x="1116" y="372"/>
                    </a:lnTo>
                    <a:lnTo>
                      <a:pt x="1132" y="363"/>
                    </a:lnTo>
                    <a:lnTo>
                      <a:pt x="1151" y="341"/>
                    </a:lnTo>
                    <a:lnTo>
                      <a:pt x="1163" y="341"/>
                    </a:lnTo>
                    <a:lnTo>
                      <a:pt x="1176" y="334"/>
                    </a:lnTo>
                    <a:lnTo>
                      <a:pt x="1210" y="297"/>
                    </a:lnTo>
                    <a:lnTo>
                      <a:pt x="1260" y="291"/>
                    </a:lnTo>
                    <a:lnTo>
                      <a:pt x="1279" y="297"/>
                    </a:lnTo>
                    <a:lnTo>
                      <a:pt x="1282" y="294"/>
                    </a:lnTo>
                    <a:lnTo>
                      <a:pt x="1282" y="287"/>
                    </a:lnTo>
                    <a:lnTo>
                      <a:pt x="1276" y="281"/>
                    </a:lnTo>
                    <a:lnTo>
                      <a:pt x="1276" y="272"/>
                    </a:lnTo>
                    <a:lnTo>
                      <a:pt x="1273" y="262"/>
                    </a:lnTo>
                    <a:lnTo>
                      <a:pt x="1251" y="244"/>
                    </a:lnTo>
                    <a:lnTo>
                      <a:pt x="1248" y="237"/>
                    </a:lnTo>
                    <a:lnTo>
                      <a:pt x="1226" y="253"/>
                    </a:lnTo>
                    <a:lnTo>
                      <a:pt x="1198" y="259"/>
                    </a:lnTo>
                    <a:lnTo>
                      <a:pt x="1179" y="253"/>
                    </a:lnTo>
                    <a:lnTo>
                      <a:pt x="1173" y="247"/>
                    </a:lnTo>
                    <a:lnTo>
                      <a:pt x="1173" y="225"/>
                    </a:lnTo>
                    <a:lnTo>
                      <a:pt x="1176" y="216"/>
                    </a:lnTo>
                    <a:lnTo>
                      <a:pt x="1176" y="191"/>
                    </a:lnTo>
                    <a:lnTo>
                      <a:pt x="1192" y="162"/>
                    </a:lnTo>
                    <a:lnTo>
                      <a:pt x="1198" y="159"/>
                    </a:lnTo>
                    <a:lnTo>
                      <a:pt x="1198" y="156"/>
                    </a:lnTo>
                    <a:lnTo>
                      <a:pt x="1238" y="175"/>
                    </a:lnTo>
                    <a:lnTo>
                      <a:pt x="1245" y="172"/>
                    </a:lnTo>
                    <a:lnTo>
                      <a:pt x="1276" y="150"/>
                    </a:lnTo>
                    <a:lnTo>
                      <a:pt x="1279" y="147"/>
                    </a:lnTo>
                    <a:lnTo>
                      <a:pt x="1276" y="140"/>
                    </a:lnTo>
                    <a:lnTo>
                      <a:pt x="1279" y="134"/>
                    </a:lnTo>
                    <a:lnTo>
                      <a:pt x="1285" y="122"/>
                    </a:lnTo>
                    <a:lnTo>
                      <a:pt x="1298" y="87"/>
                    </a:lnTo>
                    <a:lnTo>
                      <a:pt x="1307" y="81"/>
                    </a:lnTo>
                    <a:lnTo>
                      <a:pt x="1320" y="69"/>
                    </a:lnTo>
                    <a:lnTo>
                      <a:pt x="1320" y="65"/>
                    </a:lnTo>
                    <a:lnTo>
                      <a:pt x="1317" y="59"/>
                    </a:lnTo>
                    <a:lnTo>
                      <a:pt x="1317" y="47"/>
                    </a:lnTo>
                    <a:lnTo>
                      <a:pt x="1313" y="44"/>
                    </a:lnTo>
                    <a:lnTo>
                      <a:pt x="1298" y="47"/>
                    </a:lnTo>
                    <a:lnTo>
                      <a:pt x="1298" y="44"/>
                    </a:lnTo>
                    <a:lnTo>
                      <a:pt x="1298" y="37"/>
                    </a:lnTo>
                    <a:lnTo>
                      <a:pt x="1310" y="25"/>
                    </a:lnTo>
                    <a:lnTo>
                      <a:pt x="1317" y="19"/>
                    </a:lnTo>
                    <a:lnTo>
                      <a:pt x="1323" y="12"/>
                    </a:lnTo>
                    <a:lnTo>
                      <a:pt x="1398" y="0"/>
                    </a:lnTo>
                    <a:lnTo>
                      <a:pt x="1423" y="15"/>
                    </a:lnTo>
                    <a:lnTo>
                      <a:pt x="1432" y="19"/>
                    </a:lnTo>
                    <a:lnTo>
                      <a:pt x="1442" y="19"/>
                    </a:lnTo>
                    <a:lnTo>
                      <a:pt x="1457" y="22"/>
                    </a:lnTo>
                    <a:lnTo>
                      <a:pt x="1467" y="40"/>
                    </a:lnTo>
                    <a:lnTo>
                      <a:pt x="1467" y="44"/>
                    </a:lnTo>
                    <a:lnTo>
                      <a:pt x="1476" y="53"/>
                    </a:lnTo>
                    <a:lnTo>
                      <a:pt x="1476" y="56"/>
                    </a:lnTo>
                    <a:lnTo>
                      <a:pt x="1476" y="53"/>
                    </a:lnTo>
                    <a:lnTo>
                      <a:pt x="1507" y="147"/>
                    </a:lnTo>
                    <a:lnTo>
                      <a:pt x="1507" y="150"/>
                    </a:lnTo>
                    <a:lnTo>
                      <a:pt x="1507" y="172"/>
                    </a:lnTo>
                    <a:lnTo>
                      <a:pt x="1514" y="175"/>
                    </a:lnTo>
                    <a:lnTo>
                      <a:pt x="1526" y="178"/>
                    </a:lnTo>
                    <a:lnTo>
                      <a:pt x="1539" y="175"/>
                    </a:lnTo>
                    <a:lnTo>
                      <a:pt x="1564" y="184"/>
                    </a:lnTo>
                    <a:lnTo>
                      <a:pt x="1579" y="197"/>
                    </a:lnTo>
                    <a:lnTo>
                      <a:pt x="1589" y="200"/>
                    </a:lnTo>
                    <a:lnTo>
                      <a:pt x="1595" y="203"/>
                    </a:lnTo>
                    <a:lnTo>
                      <a:pt x="1598" y="206"/>
                    </a:lnTo>
                    <a:lnTo>
                      <a:pt x="1598" y="209"/>
                    </a:lnTo>
                    <a:lnTo>
                      <a:pt x="1598" y="216"/>
                    </a:lnTo>
                    <a:lnTo>
                      <a:pt x="1601" y="222"/>
                    </a:lnTo>
                    <a:lnTo>
                      <a:pt x="1601" y="237"/>
                    </a:lnTo>
                    <a:lnTo>
                      <a:pt x="1611" y="253"/>
                    </a:lnTo>
                    <a:lnTo>
                      <a:pt x="1620" y="253"/>
                    </a:lnTo>
                    <a:lnTo>
                      <a:pt x="1629" y="256"/>
                    </a:lnTo>
                    <a:lnTo>
                      <a:pt x="1639" y="253"/>
                    </a:lnTo>
                    <a:lnTo>
                      <a:pt x="1673" y="234"/>
                    </a:lnTo>
                    <a:lnTo>
                      <a:pt x="1683" y="234"/>
                    </a:lnTo>
                    <a:lnTo>
                      <a:pt x="1714" y="222"/>
                    </a:lnTo>
                    <a:lnTo>
                      <a:pt x="1711" y="228"/>
                    </a:lnTo>
                    <a:lnTo>
                      <a:pt x="1711" y="237"/>
                    </a:lnTo>
                    <a:lnTo>
                      <a:pt x="1714" y="247"/>
                    </a:lnTo>
                    <a:lnTo>
                      <a:pt x="1711" y="256"/>
                    </a:lnTo>
                    <a:lnTo>
                      <a:pt x="1698" y="269"/>
                    </a:lnTo>
                    <a:lnTo>
                      <a:pt x="1686" y="319"/>
                    </a:lnTo>
                    <a:lnTo>
                      <a:pt x="1670" y="347"/>
                    </a:lnTo>
                    <a:lnTo>
                      <a:pt x="1667" y="356"/>
                    </a:lnTo>
                    <a:lnTo>
                      <a:pt x="1661" y="363"/>
                    </a:lnTo>
                    <a:lnTo>
                      <a:pt x="1658" y="359"/>
                    </a:lnTo>
                    <a:lnTo>
                      <a:pt x="1633" y="353"/>
                    </a:lnTo>
                    <a:lnTo>
                      <a:pt x="1607" y="375"/>
                    </a:lnTo>
                    <a:lnTo>
                      <a:pt x="1611" y="381"/>
                    </a:lnTo>
                    <a:lnTo>
                      <a:pt x="1614" y="425"/>
                    </a:lnTo>
                    <a:lnTo>
                      <a:pt x="1607" y="438"/>
                    </a:lnTo>
                    <a:lnTo>
                      <a:pt x="1595" y="447"/>
                    </a:lnTo>
                    <a:lnTo>
                      <a:pt x="1595" y="456"/>
                    </a:lnTo>
                    <a:lnTo>
                      <a:pt x="1592" y="456"/>
                    </a:lnTo>
                    <a:lnTo>
                      <a:pt x="1589" y="447"/>
                    </a:lnTo>
                    <a:lnTo>
                      <a:pt x="1582" y="444"/>
                    </a:lnTo>
                    <a:lnTo>
                      <a:pt x="1576" y="447"/>
                    </a:lnTo>
                    <a:lnTo>
                      <a:pt x="1567" y="466"/>
                    </a:lnTo>
                    <a:lnTo>
                      <a:pt x="1551" y="478"/>
                    </a:lnTo>
                    <a:lnTo>
                      <a:pt x="1529" y="481"/>
                    </a:lnTo>
                    <a:lnTo>
                      <a:pt x="1526" y="484"/>
                    </a:lnTo>
                    <a:lnTo>
                      <a:pt x="1529" y="500"/>
                    </a:lnTo>
                    <a:lnTo>
                      <a:pt x="1511" y="503"/>
                    </a:lnTo>
                    <a:lnTo>
                      <a:pt x="1501" y="497"/>
                    </a:lnTo>
                    <a:lnTo>
                      <a:pt x="1492" y="497"/>
                    </a:lnTo>
                    <a:lnTo>
                      <a:pt x="1445" y="535"/>
                    </a:lnTo>
                    <a:lnTo>
                      <a:pt x="1435" y="538"/>
                    </a:lnTo>
                    <a:lnTo>
                      <a:pt x="1423" y="556"/>
                    </a:lnTo>
                    <a:lnTo>
                      <a:pt x="1420" y="556"/>
                    </a:lnTo>
                    <a:lnTo>
                      <a:pt x="1398" y="563"/>
                    </a:lnTo>
                    <a:lnTo>
                      <a:pt x="1395" y="560"/>
                    </a:lnTo>
                    <a:lnTo>
                      <a:pt x="1385" y="569"/>
                    </a:lnTo>
                    <a:lnTo>
                      <a:pt x="1367" y="575"/>
                    </a:lnTo>
                    <a:lnTo>
                      <a:pt x="1360" y="581"/>
                    </a:lnTo>
                    <a:lnTo>
                      <a:pt x="1357" y="588"/>
                    </a:lnTo>
                    <a:lnTo>
                      <a:pt x="1351" y="591"/>
                    </a:lnTo>
                    <a:lnTo>
                      <a:pt x="1348" y="591"/>
                    </a:lnTo>
                    <a:lnTo>
                      <a:pt x="1345" y="594"/>
                    </a:lnTo>
                    <a:lnTo>
                      <a:pt x="1335" y="600"/>
                    </a:lnTo>
                    <a:lnTo>
                      <a:pt x="1332" y="597"/>
                    </a:lnTo>
                    <a:lnTo>
                      <a:pt x="1335" y="591"/>
                    </a:lnTo>
                    <a:lnTo>
                      <a:pt x="1345" y="588"/>
                    </a:lnTo>
                    <a:lnTo>
                      <a:pt x="1348" y="575"/>
                    </a:lnTo>
                    <a:lnTo>
                      <a:pt x="1339" y="572"/>
                    </a:lnTo>
                    <a:lnTo>
                      <a:pt x="1335" y="572"/>
                    </a:lnTo>
                    <a:lnTo>
                      <a:pt x="1342" y="569"/>
                    </a:lnTo>
                    <a:lnTo>
                      <a:pt x="1342" y="563"/>
                    </a:lnTo>
                    <a:lnTo>
                      <a:pt x="1348" y="560"/>
                    </a:lnTo>
                    <a:lnTo>
                      <a:pt x="1364" y="538"/>
                    </a:lnTo>
                    <a:lnTo>
                      <a:pt x="1360" y="531"/>
                    </a:lnTo>
                    <a:lnTo>
                      <a:pt x="1354" y="525"/>
                    </a:lnTo>
                    <a:lnTo>
                      <a:pt x="1354" y="519"/>
                    </a:lnTo>
                    <a:lnTo>
                      <a:pt x="1351" y="516"/>
                    </a:lnTo>
                    <a:lnTo>
                      <a:pt x="1348" y="519"/>
                    </a:lnTo>
                    <a:lnTo>
                      <a:pt x="1335" y="519"/>
                    </a:lnTo>
                    <a:lnTo>
                      <a:pt x="1332" y="522"/>
                    </a:lnTo>
                    <a:lnTo>
                      <a:pt x="1313" y="547"/>
                    </a:lnTo>
                    <a:lnTo>
                      <a:pt x="1285" y="563"/>
                    </a:lnTo>
                    <a:lnTo>
                      <a:pt x="1279" y="575"/>
                    </a:lnTo>
                    <a:lnTo>
                      <a:pt x="1276" y="578"/>
                    </a:lnTo>
                    <a:lnTo>
                      <a:pt x="1270" y="585"/>
                    </a:lnTo>
                    <a:lnTo>
                      <a:pt x="1254" y="588"/>
                    </a:lnTo>
                    <a:lnTo>
                      <a:pt x="1248" y="585"/>
                    </a:lnTo>
                    <a:lnTo>
                      <a:pt x="1242" y="585"/>
                    </a:lnTo>
                    <a:lnTo>
                      <a:pt x="1238" y="588"/>
                    </a:lnTo>
                    <a:lnTo>
                      <a:pt x="1232" y="606"/>
                    </a:lnTo>
                    <a:lnTo>
                      <a:pt x="1245" y="622"/>
                    </a:lnTo>
                    <a:lnTo>
                      <a:pt x="1248" y="622"/>
                    </a:lnTo>
                    <a:lnTo>
                      <a:pt x="1254" y="622"/>
                    </a:lnTo>
                    <a:lnTo>
                      <a:pt x="1254" y="628"/>
                    </a:lnTo>
                    <a:lnTo>
                      <a:pt x="1260" y="628"/>
                    </a:lnTo>
                    <a:lnTo>
                      <a:pt x="1260" y="631"/>
                    </a:lnTo>
                    <a:lnTo>
                      <a:pt x="1267" y="638"/>
                    </a:lnTo>
                    <a:lnTo>
                      <a:pt x="1270" y="647"/>
                    </a:lnTo>
                    <a:lnTo>
                      <a:pt x="1273" y="653"/>
                    </a:lnTo>
                    <a:lnTo>
                      <a:pt x="1285" y="656"/>
                    </a:lnTo>
                    <a:lnTo>
                      <a:pt x="1295" y="656"/>
                    </a:lnTo>
                    <a:lnTo>
                      <a:pt x="1298" y="647"/>
                    </a:lnTo>
                    <a:lnTo>
                      <a:pt x="1304" y="644"/>
                    </a:lnTo>
                    <a:lnTo>
                      <a:pt x="1310" y="638"/>
                    </a:lnTo>
                    <a:lnTo>
                      <a:pt x="1320" y="631"/>
                    </a:lnTo>
                    <a:lnTo>
                      <a:pt x="1323" y="631"/>
                    </a:lnTo>
                    <a:lnTo>
                      <a:pt x="1335" y="641"/>
                    </a:lnTo>
                    <a:lnTo>
                      <a:pt x="1339" y="641"/>
                    </a:lnTo>
                    <a:lnTo>
                      <a:pt x="1345" y="647"/>
                    </a:lnTo>
                    <a:lnTo>
                      <a:pt x="1354" y="644"/>
                    </a:lnTo>
                    <a:lnTo>
                      <a:pt x="1357" y="644"/>
                    </a:lnTo>
                    <a:lnTo>
                      <a:pt x="1364" y="647"/>
                    </a:lnTo>
                    <a:lnTo>
                      <a:pt x="1370" y="647"/>
                    </a:lnTo>
                    <a:lnTo>
                      <a:pt x="1373" y="647"/>
                    </a:lnTo>
                    <a:lnTo>
                      <a:pt x="1373" y="653"/>
                    </a:lnTo>
                    <a:lnTo>
                      <a:pt x="1370" y="660"/>
                    </a:lnTo>
                    <a:lnTo>
                      <a:pt x="1370" y="663"/>
                    </a:lnTo>
                    <a:lnTo>
                      <a:pt x="1364" y="666"/>
                    </a:lnTo>
                    <a:lnTo>
                      <a:pt x="1360" y="660"/>
                    </a:lnTo>
                    <a:lnTo>
                      <a:pt x="1357" y="663"/>
                    </a:lnTo>
                    <a:lnTo>
                      <a:pt x="1354" y="663"/>
                    </a:lnTo>
                    <a:lnTo>
                      <a:pt x="1351" y="666"/>
                    </a:lnTo>
                    <a:lnTo>
                      <a:pt x="1348" y="669"/>
                    </a:lnTo>
                    <a:lnTo>
                      <a:pt x="1335" y="672"/>
                    </a:lnTo>
                    <a:lnTo>
                      <a:pt x="1329" y="675"/>
                    </a:lnTo>
                    <a:lnTo>
                      <a:pt x="1323" y="675"/>
                    </a:lnTo>
                    <a:lnTo>
                      <a:pt x="1326" y="682"/>
                    </a:lnTo>
                    <a:lnTo>
                      <a:pt x="1323" y="682"/>
                    </a:lnTo>
                    <a:lnTo>
                      <a:pt x="1320" y="685"/>
                    </a:lnTo>
                    <a:lnTo>
                      <a:pt x="1317" y="691"/>
                    </a:lnTo>
                    <a:lnTo>
                      <a:pt x="1313" y="694"/>
                    </a:lnTo>
                    <a:lnTo>
                      <a:pt x="1310" y="688"/>
                    </a:lnTo>
                    <a:lnTo>
                      <a:pt x="1304" y="688"/>
                    </a:lnTo>
                    <a:lnTo>
                      <a:pt x="1301" y="691"/>
                    </a:lnTo>
                    <a:lnTo>
                      <a:pt x="1307" y="697"/>
                    </a:lnTo>
                    <a:lnTo>
                      <a:pt x="1301" y="703"/>
                    </a:lnTo>
                    <a:lnTo>
                      <a:pt x="1292" y="710"/>
                    </a:lnTo>
                    <a:lnTo>
                      <a:pt x="1279" y="735"/>
                    </a:lnTo>
                    <a:lnTo>
                      <a:pt x="1279" y="738"/>
                    </a:lnTo>
                    <a:lnTo>
                      <a:pt x="1307" y="753"/>
                    </a:lnTo>
                    <a:lnTo>
                      <a:pt x="1310" y="757"/>
                    </a:lnTo>
                    <a:lnTo>
                      <a:pt x="1310" y="766"/>
                    </a:lnTo>
                    <a:lnTo>
                      <a:pt x="1317" y="769"/>
                    </a:lnTo>
                    <a:lnTo>
                      <a:pt x="1326" y="807"/>
                    </a:lnTo>
                    <a:lnTo>
                      <a:pt x="1329" y="813"/>
                    </a:lnTo>
                    <a:lnTo>
                      <a:pt x="1339" y="816"/>
                    </a:lnTo>
                    <a:lnTo>
                      <a:pt x="1339" y="822"/>
                    </a:lnTo>
                    <a:lnTo>
                      <a:pt x="1351" y="838"/>
                    </a:lnTo>
                    <a:lnTo>
                      <a:pt x="1351" y="841"/>
                    </a:lnTo>
                    <a:lnTo>
                      <a:pt x="1335" y="835"/>
                    </a:lnTo>
                    <a:lnTo>
                      <a:pt x="1329" y="835"/>
                    </a:lnTo>
                    <a:lnTo>
                      <a:pt x="1317" y="828"/>
                    </a:lnTo>
                    <a:lnTo>
                      <a:pt x="1304" y="832"/>
                    </a:lnTo>
                    <a:lnTo>
                      <a:pt x="1304" y="835"/>
                    </a:lnTo>
                    <a:lnTo>
                      <a:pt x="1317" y="832"/>
                    </a:lnTo>
                    <a:lnTo>
                      <a:pt x="1320" y="832"/>
                    </a:lnTo>
                    <a:lnTo>
                      <a:pt x="1320" y="838"/>
                    </a:lnTo>
                    <a:lnTo>
                      <a:pt x="1326" y="838"/>
                    </a:lnTo>
                    <a:lnTo>
                      <a:pt x="1332" y="841"/>
                    </a:lnTo>
                    <a:lnTo>
                      <a:pt x="1339" y="847"/>
                    </a:lnTo>
                    <a:lnTo>
                      <a:pt x="1345" y="850"/>
                    </a:lnTo>
                    <a:lnTo>
                      <a:pt x="1354" y="863"/>
                    </a:lnTo>
                    <a:lnTo>
                      <a:pt x="1351" y="866"/>
                    </a:lnTo>
                    <a:lnTo>
                      <a:pt x="1345" y="866"/>
                    </a:lnTo>
                    <a:lnTo>
                      <a:pt x="1339" y="872"/>
                    </a:lnTo>
                    <a:lnTo>
                      <a:pt x="1329" y="875"/>
                    </a:lnTo>
                    <a:lnTo>
                      <a:pt x="1329" y="879"/>
                    </a:lnTo>
                    <a:lnTo>
                      <a:pt x="1323" y="882"/>
                    </a:lnTo>
                    <a:lnTo>
                      <a:pt x="1310" y="885"/>
                    </a:lnTo>
                    <a:lnTo>
                      <a:pt x="1304" y="885"/>
                    </a:lnTo>
                    <a:lnTo>
                      <a:pt x="1310" y="885"/>
                    </a:lnTo>
                    <a:lnTo>
                      <a:pt x="1323" y="891"/>
                    </a:lnTo>
                    <a:lnTo>
                      <a:pt x="1332" y="885"/>
                    </a:lnTo>
                    <a:lnTo>
                      <a:pt x="1335" y="888"/>
                    </a:lnTo>
                    <a:lnTo>
                      <a:pt x="1342" y="891"/>
                    </a:lnTo>
                    <a:lnTo>
                      <a:pt x="1342" y="894"/>
                    </a:lnTo>
                    <a:lnTo>
                      <a:pt x="1348" y="897"/>
                    </a:lnTo>
                    <a:lnTo>
                      <a:pt x="1354" y="897"/>
                    </a:lnTo>
                    <a:lnTo>
                      <a:pt x="1342" y="910"/>
                    </a:lnTo>
                    <a:lnTo>
                      <a:pt x="1351" y="907"/>
                    </a:lnTo>
                    <a:lnTo>
                      <a:pt x="1351" y="919"/>
                    </a:lnTo>
                    <a:lnTo>
                      <a:pt x="1348" y="916"/>
                    </a:lnTo>
                    <a:lnTo>
                      <a:pt x="1348" y="919"/>
                    </a:lnTo>
                    <a:lnTo>
                      <a:pt x="1342" y="919"/>
                    </a:lnTo>
                    <a:lnTo>
                      <a:pt x="1342" y="922"/>
                    </a:lnTo>
                    <a:lnTo>
                      <a:pt x="1342" y="929"/>
                    </a:lnTo>
                    <a:lnTo>
                      <a:pt x="1342" y="935"/>
                    </a:lnTo>
                    <a:lnTo>
                      <a:pt x="1339" y="935"/>
                    </a:lnTo>
                    <a:lnTo>
                      <a:pt x="1339" y="944"/>
                    </a:lnTo>
                    <a:lnTo>
                      <a:pt x="1335" y="954"/>
                    </a:lnTo>
                    <a:lnTo>
                      <a:pt x="1335" y="950"/>
                    </a:lnTo>
                    <a:lnTo>
                      <a:pt x="1332" y="947"/>
                    </a:lnTo>
                    <a:lnTo>
                      <a:pt x="1329" y="950"/>
                    </a:lnTo>
                    <a:lnTo>
                      <a:pt x="1313" y="972"/>
                    </a:lnTo>
                    <a:lnTo>
                      <a:pt x="1313" y="975"/>
                    </a:lnTo>
                    <a:lnTo>
                      <a:pt x="1307" y="985"/>
                    </a:lnTo>
                    <a:lnTo>
                      <a:pt x="1301" y="994"/>
                    </a:lnTo>
                    <a:lnTo>
                      <a:pt x="1301" y="1000"/>
                    </a:lnTo>
                    <a:lnTo>
                      <a:pt x="1295" y="1004"/>
                    </a:lnTo>
                    <a:lnTo>
                      <a:pt x="1295" y="994"/>
                    </a:lnTo>
                    <a:lnTo>
                      <a:pt x="1292" y="997"/>
                    </a:lnTo>
                    <a:lnTo>
                      <a:pt x="1285" y="1000"/>
                    </a:lnTo>
                    <a:lnTo>
                      <a:pt x="1292" y="1007"/>
                    </a:lnTo>
                    <a:lnTo>
                      <a:pt x="1292" y="1010"/>
                    </a:lnTo>
                    <a:lnTo>
                      <a:pt x="1288" y="1019"/>
                    </a:lnTo>
                    <a:lnTo>
                      <a:pt x="1285" y="1026"/>
                    </a:lnTo>
                    <a:lnTo>
                      <a:pt x="1285" y="1029"/>
                    </a:lnTo>
                    <a:lnTo>
                      <a:pt x="1282" y="1029"/>
                    </a:lnTo>
                    <a:lnTo>
                      <a:pt x="1282" y="1032"/>
                    </a:lnTo>
                    <a:lnTo>
                      <a:pt x="1285" y="1035"/>
                    </a:lnTo>
                    <a:lnTo>
                      <a:pt x="1282" y="1038"/>
                    </a:lnTo>
                    <a:lnTo>
                      <a:pt x="1279" y="1035"/>
                    </a:lnTo>
                    <a:lnTo>
                      <a:pt x="1276" y="1035"/>
                    </a:lnTo>
                    <a:lnTo>
                      <a:pt x="1276" y="1038"/>
                    </a:lnTo>
                    <a:lnTo>
                      <a:pt x="1276" y="1041"/>
                    </a:lnTo>
                    <a:lnTo>
                      <a:pt x="1273" y="1044"/>
                    </a:lnTo>
                    <a:lnTo>
                      <a:pt x="1270" y="1044"/>
                    </a:lnTo>
                    <a:lnTo>
                      <a:pt x="1267" y="1054"/>
                    </a:lnTo>
                    <a:lnTo>
                      <a:pt x="1263" y="1054"/>
                    </a:lnTo>
                    <a:lnTo>
                      <a:pt x="1260" y="1060"/>
                    </a:lnTo>
                    <a:lnTo>
                      <a:pt x="1260" y="1063"/>
                    </a:lnTo>
                    <a:lnTo>
                      <a:pt x="1251" y="1063"/>
                    </a:lnTo>
                    <a:lnTo>
                      <a:pt x="1248" y="1063"/>
                    </a:lnTo>
                    <a:lnTo>
                      <a:pt x="1242" y="1066"/>
                    </a:lnTo>
                    <a:lnTo>
                      <a:pt x="1242" y="1069"/>
                    </a:lnTo>
                    <a:lnTo>
                      <a:pt x="1245" y="1072"/>
                    </a:lnTo>
                    <a:lnTo>
                      <a:pt x="1242" y="1076"/>
                    </a:lnTo>
                    <a:lnTo>
                      <a:pt x="1235" y="1082"/>
                    </a:lnTo>
                    <a:lnTo>
                      <a:pt x="1232" y="1082"/>
                    </a:lnTo>
                    <a:lnTo>
                      <a:pt x="1232" y="1088"/>
                    </a:lnTo>
                    <a:lnTo>
                      <a:pt x="1229" y="1085"/>
                    </a:lnTo>
                    <a:lnTo>
                      <a:pt x="1229" y="1088"/>
                    </a:lnTo>
                    <a:lnTo>
                      <a:pt x="1226" y="1091"/>
                    </a:lnTo>
                    <a:lnTo>
                      <a:pt x="1223" y="1091"/>
                    </a:lnTo>
                    <a:lnTo>
                      <a:pt x="1220" y="1094"/>
                    </a:lnTo>
                    <a:lnTo>
                      <a:pt x="1217" y="1094"/>
                    </a:lnTo>
                    <a:lnTo>
                      <a:pt x="1213" y="1094"/>
                    </a:lnTo>
                    <a:lnTo>
                      <a:pt x="1204" y="1110"/>
                    </a:lnTo>
                    <a:lnTo>
                      <a:pt x="1185" y="1119"/>
                    </a:lnTo>
                    <a:lnTo>
                      <a:pt x="1176" y="1116"/>
                    </a:lnTo>
                    <a:lnTo>
                      <a:pt x="1176" y="1119"/>
                    </a:lnTo>
                    <a:lnTo>
                      <a:pt x="1173" y="1119"/>
                    </a:lnTo>
                    <a:lnTo>
                      <a:pt x="1170" y="1122"/>
                    </a:lnTo>
                    <a:lnTo>
                      <a:pt x="1166" y="1119"/>
                    </a:lnTo>
                    <a:lnTo>
                      <a:pt x="1166" y="1116"/>
                    </a:lnTo>
                    <a:lnTo>
                      <a:pt x="1163" y="1116"/>
                    </a:lnTo>
                    <a:lnTo>
                      <a:pt x="1160" y="1119"/>
                    </a:lnTo>
                    <a:lnTo>
                      <a:pt x="1157" y="1122"/>
                    </a:lnTo>
                    <a:lnTo>
                      <a:pt x="1154" y="1122"/>
                    </a:lnTo>
                    <a:lnTo>
                      <a:pt x="1151" y="1119"/>
                    </a:lnTo>
                    <a:lnTo>
                      <a:pt x="1148" y="1119"/>
                    </a:lnTo>
                    <a:lnTo>
                      <a:pt x="1148" y="1126"/>
                    </a:ln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29" name="Freeform 433"/>
              <p:cNvSpPr/>
              <p:nvPr/>
            </p:nvSpPr>
            <p:spPr bwMode="auto">
              <a:xfrm>
                <a:off x="2211" y="754"/>
                <a:ext cx="1714" cy="1194"/>
              </a:xfrm>
              <a:custGeom>
                <a:avLst/>
                <a:gdLst>
                  <a:gd name="T0" fmla="*/ 1129 w 1714"/>
                  <a:gd name="T1" fmla="*/ 1126 h 1194"/>
                  <a:gd name="T2" fmla="*/ 1091 w 1714"/>
                  <a:gd name="T3" fmla="*/ 1147 h 1194"/>
                  <a:gd name="T4" fmla="*/ 1029 w 1714"/>
                  <a:gd name="T5" fmla="*/ 1185 h 1194"/>
                  <a:gd name="T6" fmla="*/ 976 w 1714"/>
                  <a:gd name="T7" fmla="*/ 1154 h 1194"/>
                  <a:gd name="T8" fmla="*/ 907 w 1714"/>
                  <a:gd name="T9" fmla="*/ 1116 h 1194"/>
                  <a:gd name="T10" fmla="*/ 819 w 1714"/>
                  <a:gd name="T11" fmla="*/ 1126 h 1194"/>
                  <a:gd name="T12" fmla="*/ 788 w 1714"/>
                  <a:gd name="T13" fmla="*/ 1160 h 1194"/>
                  <a:gd name="T14" fmla="*/ 707 w 1714"/>
                  <a:gd name="T15" fmla="*/ 1085 h 1194"/>
                  <a:gd name="T16" fmla="*/ 697 w 1714"/>
                  <a:gd name="T17" fmla="*/ 972 h 1194"/>
                  <a:gd name="T18" fmla="*/ 638 w 1714"/>
                  <a:gd name="T19" fmla="*/ 941 h 1194"/>
                  <a:gd name="T20" fmla="*/ 572 w 1714"/>
                  <a:gd name="T21" fmla="*/ 925 h 1194"/>
                  <a:gd name="T22" fmla="*/ 469 w 1714"/>
                  <a:gd name="T23" fmla="*/ 950 h 1194"/>
                  <a:gd name="T24" fmla="*/ 425 w 1714"/>
                  <a:gd name="T25" fmla="*/ 966 h 1194"/>
                  <a:gd name="T26" fmla="*/ 385 w 1714"/>
                  <a:gd name="T27" fmla="*/ 963 h 1194"/>
                  <a:gd name="T28" fmla="*/ 341 w 1714"/>
                  <a:gd name="T29" fmla="*/ 957 h 1194"/>
                  <a:gd name="T30" fmla="*/ 303 w 1714"/>
                  <a:gd name="T31" fmla="*/ 935 h 1194"/>
                  <a:gd name="T32" fmla="*/ 285 w 1714"/>
                  <a:gd name="T33" fmla="*/ 919 h 1194"/>
                  <a:gd name="T34" fmla="*/ 216 w 1714"/>
                  <a:gd name="T35" fmla="*/ 885 h 1194"/>
                  <a:gd name="T36" fmla="*/ 184 w 1714"/>
                  <a:gd name="T37" fmla="*/ 872 h 1194"/>
                  <a:gd name="T38" fmla="*/ 153 w 1714"/>
                  <a:gd name="T39" fmla="*/ 860 h 1194"/>
                  <a:gd name="T40" fmla="*/ 144 w 1714"/>
                  <a:gd name="T41" fmla="*/ 828 h 1194"/>
                  <a:gd name="T42" fmla="*/ 153 w 1714"/>
                  <a:gd name="T43" fmla="*/ 816 h 1194"/>
                  <a:gd name="T44" fmla="*/ 163 w 1714"/>
                  <a:gd name="T45" fmla="*/ 791 h 1194"/>
                  <a:gd name="T46" fmla="*/ 153 w 1714"/>
                  <a:gd name="T47" fmla="*/ 763 h 1194"/>
                  <a:gd name="T48" fmla="*/ 181 w 1714"/>
                  <a:gd name="T49" fmla="*/ 735 h 1194"/>
                  <a:gd name="T50" fmla="*/ 175 w 1714"/>
                  <a:gd name="T51" fmla="*/ 707 h 1194"/>
                  <a:gd name="T52" fmla="*/ 156 w 1714"/>
                  <a:gd name="T53" fmla="*/ 694 h 1194"/>
                  <a:gd name="T54" fmla="*/ 81 w 1714"/>
                  <a:gd name="T55" fmla="*/ 700 h 1194"/>
                  <a:gd name="T56" fmla="*/ 66 w 1714"/>
                  <a:gd name="T57" fmla="*/ 688 h 1194"/>
                  <a:gd name="T58" fmla="*/ 41 w 1714"/>
                  <a:gd name="T59" fmla="*/ 660 h 1194"/>
                  <a:gd name="T60" fmla="*/ 37 w 1714"/>
                  <a:gd name="T61" fmla="*/ 650 h 1194"/>
                  <a:gd name="T62" fmla="*/ 28 w 1714"/>
                  <a:gd name="T63" fmla="*/ 541 h 1194"/>
                  <a:gd name="T64" fmla="*/ 141 w 1714"/>
                  <a:gd name="T65" fmla="*/ 497 h 1194"/>
                  <a:gd name="T66" fmla="*/ 241 w 1714"/>
                  <a:gd name="T67" fmla="*/ 334 h 1194"/>
                  <a:gd name="T68" fmla="*/ 369 w 1714"/>
                  <a:gd name="T69" fmla="*/ 212 h 1194"/>
                  <a:gd name="T70" fmla="*/ 460 w 1714"/>
                  <a:gd name="T71" fmla="*/ 250 h 1194"/>
                  <a:gd name="T72" fmla="*/ 782 w 1714"/>
                  <a:gd name="T73" fmla="*/ 453 h 1194"/>
                  <a:gd name="T74" fmla="*/ 976 w 1714"/>
                  <a:gd name="T75" fmla="*/ 459 h 1194"/>
                  <a:gd name="T76" fmla="*/ 1098 w 1714"/>
                  <a:gd name="T77" fmla="*/ 369 h 1194"/>
                  <a:gd name="T78" fmla="*/ 1273 w 1714"/>
                  <a:gd name="T79" fmla="*/ 262 h 1194"/>
                  <a:gd name="T80" fmla="*/ 1238 w 1714"/>
                  <a:gd name="T81" fmla="*/ 175 h 1194"/>
                  <a:gd name="T82" fmla="*/ 1313 w 1714"/>
                  <a:gd name="T83" fmla="*/ 44 h 1194"/>
                  <a:gd name="T84" fmla="*/ 1467 w 1714"/>
                  <a:gd name="T85" fmla="*/ 44 h 1194"/>
                  <a:gd name="T86" fmla="*/ 1589 w 1714"/>
                  <a:gd name="T87" fmla="*/ 200 h 1194"/>
                  <a:gd name="T88" fmla="*/ 1683 w 1714"/>
                  <a:gd name="T89" fmla="*/ 234 h 1194"/>
                  <a:gd name="T90" fmla="*/ 1633 w 1714"/>
                  <a:gd name="T91" fmla="*/ 353 h 1194"/>
                  <a:gd name="T92" fmla="*/ 1529 w 1714"/>
                  <a:gd name="T93" fmla="*/ 481 h 1194"/>
                  <a:gd name="T94" fmla="*/ 1367 w 1714"/>
                  <a:gd name="T95" fmla="*/ 575 h 1194"/>
                  <a:gd name="T96" fmla="*/ 1342 w 1714"/>
                  <a:gd name="T97" fmla="*/ 569 h 1194"/>
                  <a:gd name="T98" fmla="*/ 1279 w 1714"/>
                  <a:gd name="T99" fmla="*/ 575 h 1194"/>
                  <a:gd name="T100" fmla="*/ 1260 w 1714"/>
                  <a:gd name="T101" fmla="*/ 631 h 1194"/>
                  <a:gd name="T102" fmla="*/ 1345 w 1714"/>
                  <a:gd name="T103" fmla="*/ 647 h 1194"/>
                  <a:gd name="T104" fmla="*/ 1354 w 1714"/>
                  <a:gd name="T105" fmla="*/ 663 h 1194"/>
                  <a:gd name="T106" fmla="*/ 1301 w 1714"/>
                  <a:gd name="T107" fmla="*/ 691 h 1194"/>
                  <a:gd name="T108" fmla="*/ 1339 w 1714"/>
                  <a:gd name="T109" fmla="*/ 822 h 1194"/>
                  <a:gd name="T110" fmla="*/ 1339 w 1714"/>
                  <a:gd name="T111" fmla="*/ 847 h 1194"/>
                  <a:gd name="T112" fmla="*/ 1332 w 1714"/>
                  <a:gd name="T113" fmla="*/ 885 h 1194"/>
                  <a:gd name="T114" fmla="*/ 1342 w 1714"/>
                  <a:gd name="T115" fmla="*/ 919 h 1194"/>
                  <a:gd name="T116" fmla="*/ 1301 w 1714"/>
                  <a:gd name="T117" fmla="*/ 994 h 1194"/>
                  <a:gd name="T118" fmla="*/ 1282 w 1714"/>
                  <a:gd name="T119" fmla="*/ 1029 h 1194"/>
                  <a:gd name="T120" fmla="*/ 1260 w 1714"/>
                  <a:gd name="T121" fmla="*/ 1060 h 1194"/>
                  <a:gd name="T122" fmla="*/ 1226 w 1714"/>
                  <a:gd name="T123" fmla="*/ 1091 h 1194"/>
                  <a:gd name="T124" fmla="*/ 1166 w 1714"/>
                  <a:gd name="T125" fmla="*/ 1116 h 11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4"/>
                  <a:gd name="T190" fmla="*/ 0 h 1194"/>
                  <a:gd name="T191" fmla="*/ 1714 w 1714"/>
                  <a:gd name="T192" fmla="*/ 1194 h 11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4" h="1194">
                    <a:moveTo>
                      <a:pt x="1148" y="1126"/>
                    </a:moveTo>
                    <a:lnTo>
                      <a:pt x="1145" y="1129"/>
                    </a:lnTo>
                    <a:lnTo>
                      <a:pt x="1145" y="1126"/>
                    </a:lnTo>
                    <a:lnTo>
                      <a:pt x="1141" y="1122"/>
                    </a:lnTo>
                    <a:lnTo>
                      <a:pt x="1138" y="1126"/>
                    </a:lnTo>
                    <a:lnTo>
                      <a:pt x="1135" y="1126"/>
                    </a:lnTo>
                    <a:lnTo>
                      <a:pt x="1138" y="1129"/>
                    </a:lnTo>
                    <a:lnTo>
                      <a:pt x="1129" y="1132"/>
                    </a:lnTo>
                    <a:lnTo>
                      <a:pt x="1129" y="1129"/>
                    </a:lnTo>
                    <a:lnTo>
                      <a:pt x="1129" y="1126"/>
                    </a:lnTo>
                    <a:lnTo>
                      <a:pt x="1123" y="1122"/>
                    </a:lnTo>
                    <a:lnTo>
                      <a:pt x="1120" y="1119"/>
                    </a:lnTo>
                    <a:lnTo>
                      <a:pt x="1116" y="1116"/>
                    </a:lnTo>
                    <a:lnTo>
                      <a:pt x="1116" y="1135"/>
                    </a:lnTo>
                    <a:lnTo>
                      <a:pt x="1113" y="1135"/>
                    </a:lnTo>
                    <a:lnTo>
                      <a:pt x="1107" y="1126"/>
                    </a:lnTo>
                    <a:lnTo>
                      <a:pt x="1104" y="1122"/>
                    </a:lnTo>
                    <a:lnTo>
                      <a:pt x="1101" y="1135"/>
                    </a:lnTo>
                    <a:lnTo>
                      <a:pt x="1101" y="1141"/>
                    </a:lnTo>
                    <a:lnTo>
                      <a:pt x="1101" y="1144"/>
                    </a:lnTo>
                    <a:lnTo>
                      <a:pt x="1098" y="1144"/>
                    </a:lnTo>
                    <a:lnTo>
                      <a:pt x="1091" y="1147"/>
                    </a:lnTo>
                    <a:lnTo>
                      <a:pt x="1085" y="1147"/>
                    </a:lnTo>
                    <a:lnTo>
                      <a:pt x="1082" y="1151"/>
                    </a:lnTo>
                    <a:lnTo>
                      <a:pt x="1076" y="1151"/>
                    </a:lnTo>
                    <a:lnTo>
                      <a:pt x="1076" y="1147"/>
                    </a:lnTo>
                    <a:lnTo>
                      <a:pt x="1070" y="1147"/>
                    </a:lnTo>
                    <a:lnTo>
                      <a:pt x="1063" y="1154"/>
                    </a:lnTo>
                    <a:lnTo>
                      <a:pt x="1051" y="1157"/>
                    </a:lnTo>
                    <a:lnTo>
                      <a:pt x="1048" y="1157"/>
                    </a:lnTo>
                    <a:lnTo>
                      <a:pt x="1035" y="1163"/>
                    </a:lnTo>
                    <a:lnTo>
                      <a:pt x="1029" y="1160"/>
                    </a:lnTo>
                    <a:lnTo>
                      <a:pt x="1023" y="1172"/>
                    </a:lnTo>
                    <a:lnTo>
                      <a:pt x="1029" y="1185"/>
                    </a:lnTo>
                    <a:lnTo>
                      <a:pt x="1029" y="1188"/>
                    </a:lnTo>
                    <a:lnTo>
                      <a:pt x="1023" y="1194"/>
                    </a:lnTo>
                    <a:lnTo>
                      <a:pt x="1016" y="1191"/>
                    </a:lnTo>
                    <a:lnTo>
                      <a:pt x="1007" y="1169"/>
                    </a:lnTo>
                    <a:lnTo>
                      <a:pt x="1010" y="1157"/>
                    </a:lnTo>
                    <a:lnTo>
                      <a:pt x="1010" y="1154"/>
                    </a:lnTo>
                    <a:lnTo>
                      <a:pt x="1001" y="1160"/>
                    </a:lnTo>
                    <a:lnTo>
                      <a:pt x="994" y="1160"/>
                    </a:lnTo>
                    <a:lnTo>
                      <a:pt x="991" y="1157"/>
                    </a:lnTo>
                    <a:lnTo>
                      <a:pt x="991" y="1154"/>
                    </a:lnTo>
                    <a:lnTo>
                      <a:pt x="979" y="1151"/>
                    </a:lnTo>
                    <a:lnTo>
                      <a:pt x="976" y="1151"/>
                    </a:lnTo>
                    <a:lnTo>
                      <a:pt x="976" y="1154"/>
                    </a:lnTo>
                    <a:lnTo>
                      <a:pt x="969" y="1157"/>
                    </a:lnTo>
                    <a:lnTo>
                      <a:pt x="969" y="1160"/>
                    </a:lnTo>
                    <a:lnTo>
                      <a:pt x="969" y="1154"/>
                    </a:lnTo>
                    <a:lnTo>
                      <a:pt x="960" y="1157"/>
                    </a:lnTo>
                    <a:lnTo>
                      <a:pt x="957" y="1154"/>
                    </a:lnTo>
                    <a:lnTo>
                      <a:pt x="941" y="1154"/>
                    </a:lnTo>
                    <a:lnTo>
                      <a:pt x="941" y="1151"/>
                    </a:lnTo>
                    <a:lnTo>
                      <a:pt x="929" y="1144"/>
                    </a:lnTo>
                    <a:lnTo>
                      <a:pt x="926" y="1138"/>
                    </a:lnTo>
                    <a:lnTo>
                      <a:pt x="923" y="1132"/>
                    </a:lnTo>
                    <a:lnTo>
                      <a:pt x="926" y="1122"/>
                    </a:lnTo>
                    <a:lnTo>
                      <a:pt x="923" y="1119"/>
                    </a:lnTo>
                    <a:lnTo>
                      <a:pt x="907" y="1116"/>
                    </a:lnTo>
                    <a:lnTo>
                      <a:pt x="885" y="1107"/>
                    </a:lnTo>
                    <a:lnTo>
                      <a:pt x="882" y="1107"/>
                    </a:lnTo>
                    <a:lnTo>
                      <a:pt x="869" y="1116"/>
                    </a:lnTo>
                    <a:lnTo>
                      <a:pt x="860" y="1119"/>
                    </a:lnTo>
                    <a:lnTo>
                      <a:pt x="857" y="1119"/>
                    </a:lnTo>
                    <a:lnTo>
                      <a:pt x="851" y="1122"/>
                    </a:lnTo>
                    <a:lnTo>
                      <a:pt x="847" y="1126"/>
                    </a:lnTo>
                    <a:lnTo>
                      <a:pt x="844" y="1122"/>
                    </a:lnTo>
                    <a:lnTo>
                      <a:pt x="838" y="1122"/>
                    </a:lnTo>
                    <a:lnTo>
                      <a:pt x="835" y="1119"/>
                    </a:lnTo>
                    <a:lnTo>
                      <a:pt x="832" y="1122"/>
                    </a:lnTo>
                    <a:lnTo>
                      <a:pt x="822" y="1126"/>
                    </a:lnTo>
                    <a:lnTo>
                      <a:pt x="819" y="1126"/>
                    </a:lnTo>
                    <a:lnTo>
                      <a:pt x="816" y="1122"/>
                    </a:lnTo>
                    <a:lnTo>
                      <a:pt x="810" y="1122"/>
                    </a:lnTo>
                    <a:lnTo>
                      <a:pt x="810" y="1119"/>
                    </a:lnTo>
                    <a:lnTo>
                      <a:pt x="807" y="1119"/>
                    </a:lnTo>
                    <a:lnTo>
                      <a:pt x="801" y="1129"/>
                    </a:lnTo>
                    <a:lnTo>
                      <a:pt x="797" y="1129"/>
                    </a:lnTo>
                    <a:lnTo>
                      <a:pt x="797" y="1126"/>
                    </a:lnTo>
                    <a:lnTo>
                      <a:pt x="788" y="1126"/>
                    </a:lnTo>
                    <a:lnTo>
                      <a:pt x="785" y="1129"/>
                    </a:lnTo>
                    <a:lnTo>
                      <a:pt x="785" y="1144"/>
                    </a:lnTo>
                    <a:lnTo>
                      <a:pt x="788" y="1154"/>
                    </a:lnTo>
                    <a:lnTo>
                      <a:pt x="788" y="1160"/>
                    </a:lnTo>
                    <a:lnTo>
                      <a:pt x="785" y="1163"/>
                    </a:lnTo>
                    <a:lnTo>
                      <a:pt x="776" y="1163"/>
                    </a:lnTo>
                    <a:lnTo>
                      <a:pt x="769" y="1147"/>
                    </a:lnTo>
                    <a:lnTo>
                      <a:pt x="766" y="1147"/>
                    </a:lnTo>
                    <a:lnTo>
                      <a:pt x="757" y="1154"/>
                    </a:lnTo>
                    <a:lnTo>
                      <a:pt x="747" y="1154"/>
                    </a:lnTo>
                    <a:lnTo>
                      <a:pt x="738" y="1144"/>
                    </a:lnTo>
                    <a:lnTo>
                      <a:pt x="735" y="1141"/>
                    </a:lnTo>
                    <a:lnTo>
                      <a:pt x="719" y="1135"/>
                    </a:lnTo>
                    <a:lnTo>
                      <a:pt x="726" y="1113"/>
                    </a:lnTo>
                    <a:lnTo>
                      <a:pt x="710" y="1104"/>
                    </a:lnTo>
                    <a:lnTo>
                      <a:pt x="710" y="1091"/>
                    </a:lnTo>
                    <a:lnTo>
                      <a:pt x="707" y="1085"/>
                    </a:lnTo>
                    <a:lnTo>
                      <a:pt x="707" y="1079"/>
                    </a:lnTo>
                    <a:lnTo>
                      <a:pt x="688" y="1079"/>
                    </a:lnTo>
                    <a:lnTo>
                      <a:pt x="675" y="1091"/>
                    </a:lnTo>
                    <a:lnTo>
                      <a:pt x="672" y="1088"/>
                    </a:lnTo>
                    <a:lnTo>
                      <a:pt x="675" y="1079"/>
                    </a:lnTo>
                    <a:lnTo>
                      <a:pt x="679" y="1076"/>
                    </a:lnTo>
                    <a:lnTo>
                      <a:pt x="675" y="1066"/>
                    </a:lnTo>
                    <a:lnTo>
                      <a:pt x="682" y="1051"/>
                    </a:lnTo>
                    <a:lnTo>
                      <a:pt x="685" y="1044"/>
                    </a:lnTo>
                    <a:lnTo>
                      <a:pt x="688" y="1038"/>
                    </a:lnTo>
                    <a:lnTo>
                      <a:pt x="691" y="1038"/>
                    </a:lnTo>
                    <a:lnTo>
                      <a:pt x="700" y="1019"/>
                    </a:lnTo>
                    <a:lnTo>
                      <a:pt x="697" y="972"/>
                    </a:lnTo>
                    <a:lnTo>
                      <a:pt x="691" y="972"/>
                    </a:lnTo>
                    <a:lnTo>
                      <a:pt x="688" y="966"/>
                    </a:lnTo>
                    <a:lnTo>
                      <a:pt x="685" y="957"/>
                    </a:lnTo>
                    <a:lnTo>
                      <a:pt x="679" y="950"/>
                    </a:lnTo>
                    <a:lnTo>
                      <a:pt x="672" y="947"/>
                    </a:lnTo>
                    <a:lnTo>
                      <a:pt x="669" y="950"/>
                    </a:lnTo>
                    <a:lnTo>
                      <a:pt x="666" y="954"/>
                    </a:lnTo>
                    <a:lnTo>
                      <a:pt x="663" y="947"/>
                    </a:lnTo>
                    <a:lnTo>
                      <a:pt x="657" y="944"/>
                    </a:lnTo>
                    <a:lnTo>
                      <a:pt x="650" y="944"/>
                    </a:lnTo>
                    <a:lnTo>
                      <a:pt x="647" y="941"/>
                    </a:lnTo>
                    <a:lnTo>
                      <a:pt x="638" y="941"/>
                    </a:lnTo>
                    <a:lnTo>
                      <a:pt x="638" y="929"/>
                    </a:lnTo>
                    <a:lnTo>
                      <a:pt x="632" y="925"/>
                    </a:lnTo>
                    <a:lnTo>
                      <a:pt x="632" y="919"/>
                    </a:lnTo>
                    <a:lnTo>
                      <a:pt x="632" y="916"/>
                    </a:lnTo>
                    <a:lnTo>
                      <a:pt x="625" y="910"/>
                    </a:lnTo>
                    <a:lnTo>
                      <a:pt x="619" y="913"/>
                    </a:lnTo>
                    <a:lnTo>
                      <a:pt x="613" y="916"/>
                    </a:lnTo>
                    <a:lnTo>
                      <a:pt x="607" y="919"/>
                    </a:lnTo>
                    <a:lnTo>
                      <a:pt x="591" y="919"/>
                    </a:lnTo>
                    <a:lnTo>
                      <a:pt x="588" y="916"/>
                    </a:lnTo>
                    <a:lnTo>
                      <a:pt x="585" y="916"/>
                    </a:lnTo>
                    <a:lnTo>
                      <a:pt x="575" y="922"/>
                    </a:lnTo>
                    <a:lnTo>
                      <a:pt x="572" y="925"/>
                    </a:lnTo>
                    <a:lnTo>
                      <a:pt x="563" y="935"/>
                    </a:lnTo>
                    <a:lnTo>
                      <a:pt x="557" y="938"/>
                    </a:lnTo>
                    <a:lnTo>
                      <a:pt x="544" y="950"/>
                    </a:lnTo>
                    <a:lnTo>
                      <a:pt x="507" y="963"/>
                    </a:lnTo>
                    <a:lnTo>
                      <a:pt x="500" y="960"/>
                    </a:lnTo>
                    <a:lnTo>
                      <a:pt x="497" y="957"/>
                    </a:lnTo>
                    <a:lnTo>
                      <a:pt x="491" y="960"/>
                    </a:lnTo>
                    <a:lnTo>
                      <a:pt x="472" y="957"/>
                    </a:lnTo>
                    <a:lnTo>
                      <a:pt x="469" y="954"/>
                    </a:lnTo>
                    <a:lnTo>
                      <a:pt x="469" y="950"/>
                    </a:lnTo>
                    <a:lnTo>
                      <a:pt x="466" y="950"/>
                    </a:lnTo>
                    <a:lnTo>
                      <a:pt x="463" y="947"/>
                    </a:lnTo>
                    <a:lnTo>
                      <a:pt x="457" y="947"/>
                    </a:lnTo>
                    <a:lnTo>
                      <a:pt x="450" y="950"/>
                    </a:lnTo>
                    <a:lnTo>
                      <a:pt x="444" y="957"/>
                    </a:lnTo>
                    <a:lnTo>
                      <a:pt x="441" y="966"/>
                    </a:lnTo>
                    <a:lnTo>
                      <a:pt x="428" y="975"/>
                    </a:lnTo>
                    <a:lnTo>
                      <a:pt x="428" y="979"/>
                    </a:lnTo>
                    <a:lnTo>
                      <a:pt x="425" y="979"/>
                    </a:lnTo>
                    <a:lnTo>
                      <a:pt x="422" y="979"/>
                    </a:lnTo>
                    <a:lnTo>
                      <a:pt x="422" y="975"/>
                    </a:lnTo>
                    <a:lnTo>
                      <a:pt x="422" y="972"/>
                    </a:lnTo>
                    <a:lnTo>
                      <a:pt x="425" y="966"/>
                    </a:lnTo>
                    <a:lnTo>
                      <a:pt x="422" y="957"/>
                    </a:lnTo>
                    <a:lnTo>
                      <a:pt x="419" y="954"/>
                    </a:lnTo>
                    <a:lnTo>
                      <a:pt x="419" y="957"/>
                    </a:lnTo>
                    <a:lnTo>
                      <a:pt x="413" y="960"/>
                    </a:lnTo>
                    <a:lnTo>
                      <a:pt x="410" y="960"/>
                    </a:lnTo>
                    <a:lnTo>
                      <a:pt x="403" y="960"/>
                    </a:lnTo>
                    <a:lnTo>
                      <a:pt x="397" y="960"/>
                    </a:lnTo>
                    <a:lnTo>
                      <a:pt x="397" y="966"/>
                    </a:lnTo>
                    <a:lnTo>
                      <a:pt x="388" y="963"/>
                    </a:lnTo>
                    <a:lnTo>
                      <a:pt x="385" y="963"/>
                    </a:lnTo>
                    <a:lnTo>
                      <a:pt x="381" y="963"/>
                    </a:lnTo>
                    <a:lnTo>
                      <a:pt x="372" y="960"/>
                    </a:lnTo>
                    <a:lnTo>
                      <a:pt x="369" y="957"/>
                    </a:lnTo>
                    <a:lnTo>
                      <a:pt x="363" y="957"/>
                    </a:lnTo>
                    <a:lnTo>
                      <a:pt x="360" y="960"/>
                    </a:lnTo>
                    <a:lnTo>
                      <a:pt x="356" y="960"/>
                    </a:lnTo>
                    <a:lnTo>
                      <a:pt x="353" y="960"/>
                    </a:lnTo>
                    <a:lnTo>
                      <a:pt x="350" y="960"/>
                    </a:lnTo>
                    <a:lnTo>
                      <a:pt x="347" y="960"/>
                    </a:lnTo>
                    <a:lnTo>
                      <a:pt x="344" y="960"/>
                    </a:lnTo>
                    <a:lnTo>
                      <a:pt x="341" y="957"/>
                    </a:lnTo>
                    <a:lnTo>
                      <a:pt x="341" y="954"/>
                    </a:lnTo>
                    <a:lnTo>
                      <a:pt x="338" y="950"/>
                    </a:lnTo>
                    <a:lnTo>
                      <a:pt x="335" y="950"/>
                    </a:lnTo>
                    <a:lnTo>
                      <a:pt x="328" y="950"/>
                    </a:lnTo>
                    <a:lnTo>
                      <a:pt x="322" y="947"/>
                    </a:lnTo>
                    <a:lnTo>
                      <a:pt x="322" y="944"/>
                    </a:lnTo>
                    <a:lnTo>
                      <a:pt x="322" y="938"/>
                    </a:lnTo>
                    <a:lnTo>
                      <a:pt x="319" y="938"/>
                    </a:lnTo>
                    <a:lnTo>
                      <a:pt x="313" y="938"/>
                    </a:lnTo>
                    <a:lnTo>
                      <a:pt x="310" y="938"/>
                    </a:lnTo>
                    <a:lnTo>
                      <a:pt x="306" y="938"/>
                    </a:lnTo>
                    <a:lnTo>
                      <a:pt x="303" y="935"/>
                    </a:lnTo>
                    <a:lnTo>
                      <a:pt x="300" y="935"/>
                    </a:lnTo>
                    <a:lnTo>
                      <a:pt x="297" y="932"/>
                    </a:lnTo>
                    <a:lnTo>
                      <a:pt x="294" y="932"/>
                    </a:lnTo>
                    <a:lnTo>
                      <a:pt x="297" y="925"/>
                    </a:lnTo>
                    <a:lnTo>
                      <a:pt x="294" y="922"/>
                    </a:lnTo>
                    <a:lnTo>
                      <a:pt x="297" y="919"/>
                    </a:lnTo>
                    <a:lnTo>
                      <a:pt x="297" y="916"/>
                    </a:lnTo>
                    <a:lnTo>
                      <a:pt x="294" y="916"/>
                    </a:lnTo>
                    <a:lnTo>
                      <a:pt x="291" y="916"/>
                    </a:lnTo>
                    <a:lnTo>
                      <a:pt x="288" y="916"/>
                    </a:lnTo>
                    <a:lnTo>
                      <a:pt x="285" y="919"/>
                    </a:lnTo>
                    <a:lnTo>
                      <a:pt x="285" y="922"/>
                    </a:lnTo>
                    <a:lnTo>
                      <a:pt x="281" y="922"/>
                    </a:lnTo>
                    <a:lnTo>
                      <a:pt x="281" y="925"/>
                    </a:lnTo>
                    <a:lnTo>
                      <a:pt x="275" y="922"/>
                    </a:lnTo>
                    <a:lnTo>
                      <a:pt x="272" y="922"/>
                    </a:lnTo>
                    <a:lnTo>
                      <a:pt x="272" y="913"/>
                    </a:lnTo>
                    <a:lnTo>
                      <a:pt x="263" y="904"/>
                    </a:lnTo>
                    <a:lnTo>
                      <a:pt x="256" y="900"/>
                    </a:lnTo>
                    <a:lnTo>
                      <a:pt x="247" y="891"/>
                    </a:lnTo>
                    <a:lnTo>
                      <a:pt x="225" y="885"/>
                    </a:lnTo>
                    <a:lnTo>
                      <a:pt x="216" y="885"/>
                    </a:lnTo>
                    <a:lnTo>
                      <a:pt x="216" y="888"/>
                    </a:lnTo>
                    <a:lnTo>
                      <a:pt x="213" y="891"/>
                    </a:lnTo>
                    <a:lnTo>
                      <a:pt x="216" y="891"/>
                    </a:lnTo>
                    <a:lnTo>
                      <a:pt x="213" y="894"/>
                    </a:lnTo>
                    <a:lnTo>
                      <a:pt x="209" y="888"/>
                    </a:lnTo>
                    <a:lnTo>
                      <a:pt x="206" y="885"/>
                    </a:lnTo>
                    <a:lnTo>
                      <a:pt x="197" y="882"/>
                    </a:lnTo>
                    <a:lnTo>
                      <a:pt x="194" y="879"/>
                    </a:lnTo>
                    <a:lnTo>
                      <a:pt x="191" y="879"/>
                    </a:lnTo>
                    <a:lnTo>
                      <a:pt x="184" y="872"/>
                    </a:lnTo>
                    <a:lnTo>
                      <a:pt x="178" y="872"/>
                    </a:lnTo>
                    <a:lnTo>
                      <a:pt x="178" y="869"/>
                    </a:lnTo>
                    <a:lnTo>
                      <a:pt x="178" y="866"/>
                    </a:lnTo>
                    <a:lnTo>
                      <a:pt x="175" y="866"/>
                    </a:lnTo>
                    <a:lnTo>
                      <a:pt x="172" y="863"/>
                    </a:lnTo>
                    <a:lnTo>
                      <a:pt x="166" y="866"/>
                    </a:lnTo>
                    <a:lnTo>
                      <a:pt x="166" y="863"/>
                    </a:lnTo>
                    <a:lnTo>
                      <a:pt x="166" y="860"/>
                    </a:lnTo>
                    <a:lnTo>
                      <a:pt x="163" y="860"/>
                    </a:lnTo>
                    <a:lnTo>
                      <a:pt x="153" y="860"/>
                    </a:lnTo>
                    <a:lnTo>
                      <a:pt x="150" y="863"/>
                    </a:lnTo>
                    <a:lnTo>
                      <a:pt x="147" y="860"/>
                    </a:lnTo>
                    <a:lnTo>
                      <a:pt x="150" y="857"/>
                    </a:lnTo>
                    <a:lnTo>
                      <a:pt x="147" y="854"/>
                    </a:lnTo>
                    <a:lnTo>
                      <a:pt x="144" y="850"/>
                    </a:lnTo>
                    <a:lnTo>
                      <a:pt x="141" y="847"/>
                    </a:lnTo>
                    <a:lnTo>
                      <a:pt x="141" y="844"/>
                    </a:lnTo>
                    <a:lnTo>
                      <a:pt x="144" y="841"/>
                    </a:lnTo>
                    <a:lnTo>
                      <a:pt x="141" y="838"/>
                    </a:lnTo>
                    <a:lnTo>
                      <a:pt x="141" y="832"/>
                    </a:lnTo>
                    <a:lnTo>
                      <a:pt x="144" y="828"/>
                    </a:lnTo>
                    <a:lnTo>
                      <a:pt x="134" y="819"/>
                    </a:lnTo>
                    <a:lnTo>
                      <a:pt x="134" y="816"/>
                    </a:lnTo>
                    <a:lnTo>
                      <a:pt x="134" y="813"/>
                    </a:lnTo>
                    <a:lnTo>
                      <a:pt x="134" y="810"/>
                    </a:lnTo>
                    <a:lnTo>
                      <a:pt x="141" y="810"/>
                    </a:lnTo>
                    <a:lnTo>
                      <a:pt x="141" y="807"/>
                    </a:lnTo>
                    <a:lnTo>
                      <a:pt x="144" y="807"/>
                    </a:lnTo>
                    <a:lnTo>
                      <a:pt x="144" y="813"/>
                    </a:lnTo>
                    <a:lnTo>
                      <a:pt x="147" y="816"/>
                    </a:lnTo>
                    <a:lnTo>
                      <a:pt x="150" y="816"/>
                    </a:lnTo>
                    <a:lnTo>
                      <a:pt x="153" y="816"/>
                    </a:lnTo>
                    <a:lnTo>
                      <a:pt x="153" y="813"/>
                    </a:lnTo>
                    <a:lnTo>
                      <a:pt x="156" y="813"/>
                    </a:lnTo>
                    <a:lnTo>
                      <a:pt x="159" y="810"/>
                    </a:lnTo>
                    <a:lnTo>
                      <a:pt x="163" y="810"/>
                    </a:lnTo>
                    <a:lnTo>
                      <a:pt x="166" y="807"/>
                    </a:lnTo>
                    <a:lnTo>
                      <a:pt x="166" y="803"/>
                    </a:lnTo>
                    <a:lnTo>
                      <a:pt x="163" y="797"/>
                    </a:lnTo>
                    <a:lnTo>
                      <a:pt x="159" y="794"/>
                    </a:lnTo>
                    <a:lnTo>
                      <a:pt x="163" y="794"/>
                    </a:lnTo>
                    <a:lnTo>
                      <a:pt x="163" y="791"/>
                    </a:lnTo>
                    <a:lnTo>
                      <a:pt x="156" y="788"/>
                    </a:lnTo>
                    <a:lnTo>
                      <a:pt x="153" y="788"/>
                    </a:lnTo>
                    <a:lnTo>
                      <a:pt x="150" y="782"/>
                    </a:lnTo>
                    <a:lnTo>
                      <a:pt x="150" y="775"/>
                    </a:lnTo>
                    <a:lnTo>
                      <a:pt x="150" y="772"/>
                    </a:lnTo>
                    <a:lnTo>
                      <a:pt x="150" y="769"/>
                    </a:lnTo>
                    <a:lnTo>
                      <a:pt x="147" y="766"/>
                    </a:lnTo>
                    <a:lnTo>
                      <a:pt x="147" y="763"/>
                    </a:lnTo>
                    <a:lnTo>
                      <a:pt x="153" y="763"/>
                    </a:lnTo>
                    <a:lnTo>
                      <a:pt x="156" y="760"/>
                    </a:lnTo>
                    <a:lnTo>
                      <a:pt x="159" y="763"/>
                    </a:lnTo>
                    <a:lnTo>
                      <a:pt x="163" y="763"/>
                    </a:lnTo>
                    <a:lnTo>
                      <a:pt x="166" y="753"/>
                    </a:lnTo>
                    <a:lnTo>
                      <a:pt x="166" y="747"/>
                    </a:lnTo>
                    <a:lnTo>
                      <a:pt x="172" y="747"/>
                    </a:lnTo>
                    <a:lnTo>
                      <a:pt x="172" y="744"/>
                    </a:lnTo>
                    <a:lnTo>
                      <a:pt x="175" y="744"/>
                    </a:lnTo>
                    <a:lnTo>
                      <a:pt x="175" y="741"/>
                    </a:lnTo>
                    <a:lnTo>
                      <a:pt x="181" y="738"/>
                    </a:lnTo>
                    <a:lnTo>
                      <a:pt x="181" y="735"/>
                    </a:lnTo>
                    <a:lnTo>
                      <a:pt x="181" y="732"/>
                    </a:lnTo>
                    <a:lnTo>
                      <a:pt x="184" y="722"/>
                    </a:lnTo>
                    <a:lnTo>
                      <a:pt x="184" y="719"/>
                    </a:lnTo>
                    <a:lnTo>
                      <a:pt x="184" y="716"/>
                    </a:lnTo>
                    <a:lnTo>
                      <a:pt x="188" y="713"/>
                    </a:lnTo>
                    <a:lnTo>
                      <a:pt x="188" y="710"/>
                    </a:lnTo>
                    <a:lnTo>
                      <a:pt x="184" y="710"/>
                    </a:lnTo>
                    <a:lnTo>
                      <a:pt x="181" y="713"/>
                    </a:lnTo>
                    <a:lnTo>
                      <a:pt x="178" y="713"/>
                    </a:lnTo>
                    <a:lnTo>
                      <a:pt x="178" y="707"/>
                    </a:lnTo>
                    <a:lnTo>
                      <a:pt x="175" y="707"/>
                    </a:lnTo>
                    <a:lnTo>
                      <a:pt x="172" y="707"/>
                    </a:lnTo>
                    <a:lnTo>
                      <a:pt x="169" y="707"/>
                    </a:lnTo>
                    <a:lnTo>
                      <a:pt x="169" y="703"/>
                    </a:lnTo>
                    <a:lnTo>
                      <a:pt x="169" y="700"/>
                    </a:lnTo>
                    <a:lnTo>
                      <a:pt x="166" y="700"/>
                    </a:lnTo>
                    <a:lnTo>
                      <a:pt x="166" y="697"/>
                    </a:lnTo>
                    <a:lnTo>
                      <a:pt x="163" y="697"/>
                    </a:lnTo>
                    <a:lnTo>
                      <a:pt x="159" y="694"/>
                    </a:lnTo>
                    <a:lnTo>
                      <a:pt x="156" y="694"/>
                    </a:lnTo>
                    <a:lnTo>
                      <a:pt x="153" y="694"/>
                    </a:lnTo>
                    <a:lnTo>
                      <a:pt x="150" y="697"/>
                    </a:lnTo>
                    <a:lnTo>
                      <a:pt x="144" y="697"/>
                    </a:lnTo>
                    <a:lnTo>
                      <a:pt x="128" y="707"/>
                    </a:lnTo>
                    <a:lnTo>
                      <a:pt x="125" y="710"/>
                    </a:lnTo>
                    <a:lnTo>
                      <a:pt x="122" y="710"/>
                    </a:lnTo>
                    <a:lnTo>
                      <a:pt x="122" y="713"/>
                    </a:lnTo>
                    <a:lnTo>
                      <a:pt x="119" y="710"/>
                    </a:lnTo>
                    <a:lnTo>
                      <a:pt x="116" y="713"/>
                    </a:lnTo>
                    <a:lnTo>
                      <a:pt x="106" y="713"/>
                    </a:lnTo>
                    <a:lnTo>
                      <a:pt x="103" y="710"/>
                    </a:lnTo>
                    <a:lnTo>
                      <a:pt x="100" y="710"/>
                    </a:lnTo>
                    <a:lnTo>
                      <a:pt x="81" y="700"/>
                    </a:lnTo>
                    <a:lnTo>
                      <a:pt x="81" y="697"/>
                    </a:lnTo>
                    <a:lnTo>
                      <a:pt x="78" y="697"/>
                    </a:lnTo>
                    <a:lnTo>
                      <a:pt x="75" y="697"/>
                    </a:lnTo>
                    <a:lnTo>
                      <a:pt x="72" y="700"/>
                    </a:lnTo>
                    <a:lnTo>
                      <a:pt x="72" y="697"/>
                    </a:lnTo>
                    <a:lnTo>
                      <a:pt x="69" y="694"/>
                    </a:lnTo>
                    <a:lnTo>
                      <a:pt x="66" y="691"/>
                    </a:lnTo>
                    <a:lnTo>
                      <a:pt x="62" y="691"/>
                    </a:lnTo>
                    <a:lnTo>
                      <a:pt x="62" y="688"/>
                    </a:lnTo>
                    <a:lnTo>
                      <a:pt x="66" y="688"/>
                    </a:lnTo>
                    <a:lnTo>
                      <a:pt x="66" y="685"/>
                    </a:lnTo>
                    <a:lnTo>
                      <a:pt x="66" y="682"/>
                    </a:lnTo>
                    <a:lnTo>
                      <a:pt x="66" y="675"/>
                    </a:lnTo>
                    <a:lnTo>
                      <a:pt x="66" y="672"/>
                    </a:lnTo>
                    <a:lnTo>
                      <a:pt x="56" y="666"/>
                    </a:lnTo>
                    <a:lnTo>
                      <a:pt x="53" y="666"/>
                    </a:lnTo>
                    <a:lnTo>
                      <a:pt x="50" y="669"/>
                    </a:lnTo>
                    <a:lnTo>
                      <a:pt x="50" y="663"/>
                    </a:lnTo>
                    <a:lnTo>
                      <a:pt x="47" y="660"/>
                    </a:lnTo>
                    <a:lnTo>
                      <a:pt x="44" y="663"/>
                    </a:lnTo>
                    <a:lnTo>
                      <a:pt x="41" y="660"/>
                    </a:lnTo>
                    <a:lnTo>
                      <a:pt x="34" y="660"/>
                    </a:lnTo>
                    <a:lnTo>
                      <a:pt x="28" y="660"/>
                    </a:lnTo>
                    <a:lnTo>
                      <a:pt x="28" y="656"/>
                    </a:lnTo>
                    <a:lnTo>
                      <a:pt x="25" y="653"/>
                    </a:lnTo>
                    <a:lnTo>
                      <a:pt x="22" y="653"/>
                    </a:lnTo>
                    <a:lnTo>
                      <a:pt x="28" y="650"/>
                    </a:lnTo>
                    <a:lnTo>
                      <a:pt x="28" y="647"/>
                    </a:lnTo>
                    <a:lnTo>
                      <a:pt x="31" y="650"/>
                    </a:lnTo>
                    <a:lnTo>
                      <a:pt x="34" y="650"/>
                    </a:lnTo>
                    <a:lnTo>
                      <a:pt x="31" y="650"/>
                    </a:lnTo>
                    <a:lnTo>
                      <a:pt x="34" y="650"/>
                    </a:lnTo>
                    <a:lnTo>
                      <a:pt x="37" y="650"/>
                    </a:lnTo>
                    <a:lnTo>
                      <a:pt x="37" y="631"/>
                    </a:lnTo>
                    <a:lnTo>
                      <a:pt x="31" y="619"/>
                    </a:lnTo>
                    <a:lnTo>
                      <a:pt x="31" y="610"/>
                    </a:lnTo>
                    <a:lnTo>
                      <a:pt x="28" y="603"/>
                    </a:lnTo>
                    <a:lnTo>
                      <a:pt x="19" y="603"/>
                    </a:lnTo>
                    <a:lnTo>
                      <a:pt x="9" y="606"/>
                    </a:lnTo>
                    <a:lnTo>
                      <a:pt x="3" y="603"/>
                    </a:lnTo>
                    <a:lnTo>
                      <a:pt x="0" y="585"/>
                    </a:lnTo>
                    <a:lnTo>
                      <a:pt x="6" y="566"/>
                    </a:lnTo>
                    <a:lnTo>
                      <a:pt x="6" y="560"/>
                    </a:lnTo>
                    <a:lnTo>
                      <a:pt x="9" y="550"/>
                    </a:lnTo>
                    <a:lnTo>
                      <a:pt x="25" y="544"/>
                    </a:lnTo>
                    <a:lnTo>
                      <a:pt x="28" y="541"/>
                    </a:lnTo>
                    <a:lnTo>
                      <a:pt x="31" y="541"/>
                    </a:lnTo>
                    <a:lnTo>
                      <a:pt x="34" y="535"/>
                    </a:lnTo>
                    <a:lnTo>
                      <a:pt x="41" y="535"/>
                    </a:lnTo>
                    <a:lnTo>
                      <a:pt x="47" y="531"/>
                    </a:lnTo>
                    <a:lnTo>
                      <a:pt x="53" y="531"/>
                    </a:lnTo>
                    <a:lnTo>
                      <a:pt x="56" y="541"/>
                    </a:lnTo>
                    <a:lnTo>
                      <a:pt x="75" y="538"/>
                    </a:lnTo>
                    <a:lnTo>
                      <a:pt x="81" y="535"/>
                    </a:lnTo>
                    <a:lnTo>
                      <a:pt x="84" y="525"/>
                    </a:lnTo>
                    <a:lnTo>
                      <a:pt x="91" y="519"/>
                    </a:lnTo>
                    <a:lnTo>
                      <a:pt x="128" y="510"/>
                    </a:lnTo>
                    <a:lnTo>
                      <a:pt x="131" y="503"/>
                    </a:lnTo>
                    <a:lnTo>
                      <a:pt x="141" y="497"/>
                    </a:lnTo>
                    <a:lnTo>
                      <a:pt x="181" y="478"/>
                    </a:lnTo>
                    <a:lnTo>
                      <a:pt x="184" y="469"/>
                    </a:lnTo>
                    <a:lnTo>
                      <a:pt x="188" y="450"/>
                    </a:lnTo>
                    <a:lnTo>
                      <a:pt x="191" y="444"/>
                    </a:lnTo>
                    <a:lnTo>
                      <a:pt x="191" y="438"/>
                    </a:lnTo>
                    <a:lnTo>
                      <a:pt x="197" y="434"/>
                    </a:lnTo>
                    <a:lnTo>
                      <a:pt x="184" y="378"/>
                    </a:lnTo>
                    <a:lnTo>
                      <a:pt x="181" y="372"/>
                    </a:lnTo>
                    <a:lnTo>
                      <a:pt x="178" y="369"/>
                    </a:lnTo>
                    <a:lnTo>
                      <a:pt x="181" y="363"/>
                    </a:lnTo>
                    <a:lnTo>
                      <a:pt x="241" y="353"/>
                    </a:lnTo>
                    <a:lnTo>
                      <a:pt x="244" y="350"/>
                    </a:lnTo>
                    <a:lnTo>
                      <a:pt x="241" y="334"/>
                    </a:lnTo>
                    <a:lnTo>
                      <a:pt x="260" y="275"/>
                    </a:lnTo>
                    <a:lnTo>
                      <a:pt x="272" y="275"/>
                    </a:lnTo>
                    <a:lnTo>
                      <a:pt x="278" y="278"/>
                    </a:lnTo>
                    <a:lnTo>
                      <a:pt x="288" y="281"/>
                    </a:lnTo>
                    <a:lnTo>
                      <a:pt x="303" y="278"/>
                    </a:lnTo>
                    <a:lnTo>
                      <a:pt x="316" y="287"/>
                    </a:lnTo>
                    <a:lnTo>
                      <a:pt x="322" y="281"/>
                    </a:lnTo>
                    <a:lnTo>
                      <a:pt x="335" y="278"/>
                    </a:lnTo>
                    <a:lnTo>
                      <a:pt x="338" y="234"/>
                    </a:lnTo>
                    <a:lnTo>
                      <a:pt x="341" y="225"/>
                    </a:lnTo>
                    <a:lnTo>
                      <a:pt x="350" y="225"/>
                    </a:lnTo>
                    <a:lnTo>
                      <a:pt x="360" y="222"/>
                    </a:lnTo>
                    <a:lnTo>
                      <a:pt x="369" y="212"/>
                    </a:lnTo>
                    <a:lnTo>
                      <a:pt x="375" y="203"/>
                    </a:lnTo>
                    <a:lnTo>
                      <a:pt x="385" y="206"/>
                    </a:lnTo>
                    <a:lnTo>
                      <a:pt x="394" y="200"/>
                    </a:lnTo>
                    <a:lnTo>
                      <a:pt x="397" y="200"/>
                    </a:lnTo>
                    <a:lnTo>
                      <a:pt x="403" y="219"/>
                    </a:lnTo>
                    <a:lnTo>
                      <a:pt x="419" y="231"/>
                    </a:lnTo>
                    <a:lnTo>
                      <a:pt x="425" y="241"/>
                    </a:lnTo>
                    <a:lnTo>
                      <a:pt x="432" y="247"/>
                    </a:lnTo>
                    <a:lnTo>
                      <a:pt x="438" y="241"/>
                    </a:lnTo>
                    <a:lnTo>
                      <a:pt x="444" y="244"/>
                    </a:lnTo>
                    <a:lnTo>
                      <a:pt x="450" y="247"/>
                    </a:lnTo>
                    <a:lnTo>
                      <a:pt x="460" y="250"/>
                    </a:lnTo>
                    <a:lnTo>
                      <a:pt x="482" y="300"/>
                    </a:lnTo>
                    <a:lnTo>
                      <a:pt x="482" y="331"/>
                    </a:lnTo>
                    <a:lnTo>
                      <a:pt x="478" y="341"/>
                    </a:lnTo>
                    <a:lnTo>
                      <a:pt x="475" y="350"/>
                    </a:lnTo>
                    <a:lnTo>
                      <a:pt x="482" y="353"/>
                    </a:lnTo>
                    <a:lnTo>
                      <a:pt x="528" y="363"/>
                    </a:lnTo>
                    <a:lnTo>
                      <a:pt x="541" y="359"/>
                    </a:lnTo>
                    <a:lnTo>
                      <a:pt x="600" y="388"/>
                    </a:lnTo>
                    <a:lnTo>
                      <a:pt x="607" y="388"/>
                    </a:lnTo>
                    <a:lnTo>
                      <a:pt x="647" y="447"/>
                    </a:lnTo>
                    <a:lnTo>
                      <a:pt x="657" y="450"/>
                    </a:lnTo>
                    <a:lnTo>
                      <a:pt x="751" y="444"/>
                    </a:lnTo>
                    <a:lnTo>
                      <a:pt x="782" y="453"/>
                    </a:lnTo>
                    <a:lnTo>
                      <a:pt x="794" y="466"/>
                    </a:lnTo>
                    <a:lnTo>
                      <a:pt x="844" y="484"/>
                    </a:lnTo>
                    <a:lnTo>
                      <a:pt x="857" y="484"/>
                    </a:lnTo>
                    <a:lnTo>
                      <a:pt x="860" y="488"/>
                    </a:lnTo>
                    <a:lnTo>
                      <a:pt x="866" y="491"/>
                    </a:lnTo>
                    <a:lnTo>
                      <a:pt x="873" y="494"/>
                    </a:lnTo>
                    <a:lnTo>
                      <a:pt x="879" y="491"/>
                    </a:lnTo>
                    <a:lnTo>
                      <a:pt x="888" y="484"/>
                    </a:lnTo>
                    <a:lnTo>
                      <a:pt x="916" y="475"/>
                    </a:lnTo>
                    <a:lnTo>
                      <a:pt x="919" y="472"/>
                    </a:lnTo>
                    <a:lnTo>
                      <a:pt x="954" y="463"/>
                    </a:lnTo>
                    <a:lnTo>
                      <a:pt x="966" y="463"/>
                    </a:lnTo>
                    <a:lnTo>
                      <a:pt x="976" y="459"/>
                    </a:lnTo>
                    <a:lnTo>
                      <a:pt x="988" y="463"/>
                    </a:lnTo>
                    <a:lnTo>
                      <a:pt x="991" y="463"/>
                    </a:lnTo>
                    <a:lnTo>
                      <a:pt x="1007" y="463"/>
                    </a:lnTo>
                    <a:lnTo>
                      <a:pt x="1038" y="444"/>
                    </a:lnTo>
                    <a:lnTo>
                      <a:pt x="1045" y="438"/>
                    </a:lnTo>
                    <a:lnTo>
                      <a:pt x="1073" y="409"/>
                    </a:lnTo>
                    <a:lnTo>
                      <a:pt x="1073" y="403"/>
                    </a:lnTo>
                    <a:lnTo>
                      <a:pt x="1060" y="388"/>
                    </a:lnTo>
                    <a:lnTo>
                      <a:pt x="1063" y="381"/>
                    </a:lnTo>
                    <a:lnTo>
                      <a:pt x="1073" y="363"/>
                    </a:lnTo>
                    <a:lnTo>
                      <a:pt x="1085" y="359"/>
                    </a:lnTo>
                    <a:lnTo>
                      <a:pt x="1091" y="363"/>
                    </a:lnTo>
                    <a:lnTo>
                      <a:pt x="1098" y="369"/>
                    </a:lnTo>
                    <a:lnTo>
                      <a:pt x="1116" y="372"/>
                    </a:lnTo>
                    <a:lnTo>
                      <a:pt x="1132" y="363"/>
                    </a:lnTo>
                    <a:lnTo>
                      <a:pt x="1151" y="341"/>
                    </a:lnTo>
                    <a:lnTo>
                      <a:pt x="1163" y="341"/>
                    </a:lnTo>
                    <a:lnTo>
                      <a:pt x="1176" y="334"/>
                    </a:lnTo>
                    <a:lnTo>
                      <a:pt x="1210" y="297"/>
                    </a:lnTo>
                    <a:lnTo>
                      <a:pt x="1260" y="291"/>
                    </a:lnTo>
                    <a:lnTo>
                      <a:pt x="1279" y="297"/>
                    </a:lnTo>
                    <a:lnTo>
                      <a:pt x="1282" y="294"/>
                    </a:lnTo>
                    <a:lnTo>
                      <a:pt x="1282" y="287"/>
                    </a:lnTo>
                    <a:lnTo>
                      <a:pt x="1276" y="281"/>
                    </a:lnTo>
                    <a:lnTo>
                      <a:pt x="1276" y="272"/>
                    </a:lnTo>
                    <a:lnTo>
                      <a:pt x="1273" y="262"/>
                    </a:lnTo>
                    <a:lnTo>
                      <a:pt x="1251" y="244"/>
                    </a:lnTo>
                    <a:lnTo>
                      <a:pt x="1248" y="237"/>
                    </a:lnTo>
                    <a:lnTo>
                      <a:pt x="1226" y="253"/>
                    </a:lnTo>
                    <a:lnTo>
                      <a:pt x="1198" y="259"/>
                    </a:lnTo>
                    <a:lnTo>
                      <a:pt x="1179" y="253"/>
                    </a:lnTo>
                    <a:lnTo>
                      <a:pt x="1173" y="247"/>
                    </a:lnTo>
                    <a:lnTo>
                      <a:pt x="1173" y="225"/>
                    </a:lnTo>
                    <a:lnTo>
                      <a:pt x="1176" y="216"/>
                    </a:lnTo>
                    <a:lnTo>
                      <a:pt x="1176" y="191"/>
                    </a:lnTo>
                    <a:lnTo>
                      <a:pt x="1192" y="162"/>
                    </a:lnTo>
                    <a:lnTo>
                      <a:pt x="1198" y="159"/>
                    </a:lnTo>
                    <a:lnTo>
                      <a:pt x="1198" y="156"/>
                    </a:lnTo>
                    <a:lnTo>
                      <a:pt x="1238" y="175"/>
                    </a:lnTo>
                    <a:lnTo>
                      <a:pt x="1245" y="172"/>
                    </a:lnTo>
                    <a:lnTo>
                      <a:pt x="1276" y="150"/>
                    </a:lnTo>
                    <a:lnTo>
                      <a:pt x="1279" y="147"/>
                    </a:lnTo>
                    <a:lnTo>
                      <a:pt x="1276" y="140"/>
                    </a:lnTo>
                    <a:lnTo>
                      <a:pt x="1279" y="134"/>
                    </a:lnTo>
                    <a:lnTo>
                      <a:pt x="1285" y="122"/>
                    </a:lnTo>
                    <a:lnTo>
                      <a:pt x="1298" y="87"/>
                    </a:lnTo>
                    <a:lnTo>
                      <a:pt x="1307" y="81"/>
                    </a:lnTo>
                    <a:lnTo>
                      <a:pt x="1320" y="69"/>
                    </a:lnTo>
                    <a:lnTo>
                      <a:pt x="1320" y="65"/>
                    </a:lnTo>
                    <a:lnTo>
                      <a:pt x="1317" y="59"/>
                    </a:lnTo>
                    <a:lnTo>
                      <a:pt x="1317" y="47"/>
                    </a:lnTo>
                    <a:lnTo>
                      <a:pt x="1313" y="44"/>
                    </a:lnTo>
                    <a:lnTo>
                      <a:pt x="1298" y="47"/>
                    </a:lnTo>
                    <a:lnTo>
                      <a:pt x="1298" y="44"/>
                    </a:lnTo>
                    <a:lnTo>
                      <a:pt x="1298" y="37"/>
                    </a:lnTo>
                    <a:lnTo>
                      <a:pt x="1310" y="25"/>
                    </a:lnTo>
                    <a:lnTo>
                      <a:pt x="1317" y="19"/>
                    </a:lnTo>
                    <a:lnTo>
                      <a:pt x="1323" y="12"/>
                    </a:lnTo>
                    <a:lnTo>
                      <a:pt x="1398" y="0"/>
                    </a:lnTo>
                    <a:lnTo>
                      <a:pt x="1423" y="15"/>
                    </a:lnTo>
                    <a:lnTo>
                      <a:pt x="1432" y="19"/>
                    </a:lnTo>
                    <a:lnTo>
                      <a:pt x="1442" y="19"/>
                    </a:lnTo>
                    <a:lnTo>
                      <a:pt x="1457" y="22"/>
                    </a:lnTo>
                    <a:lnTo>
                      <a:pt x="1467" y="40"/>
                    </a:lnTo>
                    <a:lnTo>
                      <a:pt x="1467" y="44"/>
                    </a:lnTo>
                    <a:lnTo>
                      <a:pt x="1476" y="53"/>
                    </a:lnTo>
                    <a:lnTo>
                      <a:pt x="1476" y="56"/>
                    </a:lnTo>
                    <a:lnTo>
                      <a:pt x="1476" y="53"/>
                    </a:lnTo>
                    <a:lnTo>
                      <a:pt x="1507" y="147"/>
                    </a:lnTo>
                    <a:lnTo>
                      <a:pt x="1507" y="150"/>
                    </a:lnTo>
                    <a:lnTo>
                      <a:pt x="1507" y="172"/>
                    </a:lnTo>
                    <a:lnTo>
                      <a:pt x="1514" y="175"/>
                    </a:lnTo>
                    <a:lnTo>
                      <a:pt x="1526" y="178"/>
                    </a:lnTo>
                    <a:lnTo>
                      <a:pt x="1539" y="175"/>
                    </a:lnTo>
                    <a:lnTo>
                      <a:pt x="1564" y="184"/>
                    </a:lnTo>
                    <a:lnTo>
                      <a:pt x="1579" y="197"/>
                    </a:lnTo>
                    <a:lnTo>
                      <a:pt x="1589" y="200"/>
                    </a:lnTo>
                    <a:lnTo>
                      <a:pt x="1595" y="203"/>
                    </a:lnTo>
                    <a:lnTo>
                      <a:pt x="1598" y="206"/>
                    </a:lnTo>
                    <a:lnTo>
                      <a:pt x="1598" y="209"/>
                    </a:lnTo>
                    <a:lnTo>
                      <a:pt x="1598" y="216"/>
                    </a:lnTo>
                    <a:lnTo>
                      <a:pt x="1601" y="222"/>
                    </a:lnTo>
                    <a:lnTo>
                      <a:pt x="1601" y="237"/>
                    </a:lnTo>
                    <a:lnTo>
                      <a:pt x="1611" y="253"/>
                    </a:lnTo>
                    <a:lnTo>
                      <a:pt x="1620" y="253"/>
                    </a:lnTo>
                    <a:lnTo>
                      <a:pt x="1629" y="256"/>
                    </a:lnTo>
                    <a:lnTo>
                      <a:pt x="1639" y="253"/>
                    </a:lnTo>
                    <a:lnTo>
                      <a:pt x="1673" y="234"/>
                    </a:lnTo>
                    <a:lnTo>
                      <a:pt x="1683" y="234"/>
                    </a:lnTo>
                    <a:lnTo>
                      <a:pt x="1714" y="222"/>
                    </a:lnTo>
                    <a:lnTo>
                      <a:pt x="1711" y="228"/>
                    </a:lnTo>
                    <a:lnTo>
                      <a:pt x="1711" y="237"/>
                    </a:lnTo>
                    <a:lnTo>
                      <a:pt x="1714" y="247"/>
                    </a:lnTo>
                    <a:lnTo>
                      <a:pt x="1711" y="256"/>
                    </a:lnTo>
                    <a:lnTo>
                      <a:pt x="1698" y="269"/>
                    </a:lnTo>
                    <a:lnTo>
                      <a:pt x="1686" y="319"/>
                    </a:lnTo>
                    <a:lnTo>
                      <a:pt x="1670" y="347"/>
                    </a:lnTo>
                    <a:lnTo>
                      <a:pt x="1667" y="356"/>
                    </a:lnTo>
                    <a:lnTo>
                      <a:pt x="1661" y="363"/>
                    </a:lnTo>
                    <a:lnTo>
                      <a:pt x="1658" y="359"/>
                    </a:lnTo>
                    <a:lnTo>
                      <a:pt x="1633" y="353"/>
                    </a:lnTo>
                    <a:lnTo>
                      <a:pt x="1607" y="375"/>
                    </a:lnTo>
                    <a:lnTo>
                      <a:pt x="1611" y="381"/>
                    </a:lnTo>
                    <a:lnTo>
                      <a:pt x="1614" y="425"/>
                    </a:lnTo>
                    <a:lnTo>
                      <a:pt x="1607" y="438"/>
                    </a:lnTo>
                    <a:lnTo>
                      <a:pt x="1595" y="447"/>
                    </a:lnTo>
                    <a:lnTo>
                      <a:pt x="1595" y="456"/>
                    </a:lnTo>
                    <a:lnTo>
                      <a:pt x="1592" y="456"/>
                    </a:lnTo>
                    <a:lnTo>
                      <a:pt x="1589" y="447"/>
                    </a:lnTo>
                    <a:lnTo>
                      <a:pt x="1582" y="444"/>
                    </a:lnTo>
                    <a:lnTo>
                      <a:pt x="1576" y="447"/>
                    </a:lnTo>
                    <a:lnTo>
                      <a:pt x="1567" y="466"/>
                    </a:lnTo>
                    <a:lnTo>
                      <a:pt x="1551" y="478"/>
                    </a:lnTo>
                    <a:lnTo>
                      <a:pt x="1529" y="481"/>
                    </a:lnTo>
                    <a:lnTo>
                      <a:pt x="1526" y="484"/>
                    </a:lnTo>
                    <a:lnTo>
                      <a:pt x="1529" y="500"/>
                    </a:lnTo>
                    <a:lnTo>
                      <a:pt x="1511" y="503"/>
                    </a:lnTo>
                    <a:lnTo>
                      <a:pt x="1501" y="497"/>
                    </a:lnTo>
                    <a:lnTo>
                      <a:pt x="1492" y="497"/>
                    </a:lnTo>
                    <a:lnTo>
                      <a:pt x="1445" y="535"/>
                    </a:lnTo>
                    <a:lnTo>
                      <a:pt x="1435" y="538"/>
                    </a:lnTo>
                    <a:lnTo>
                      <a:pt x="1423" y="556"/>
                    </a:lnTo>
                    <a:lnTo>
                      <a:pt x="1420" y="556"/>
                    </a:lnTo>
                    <a:lnTo>
                      <a:pt x="1398" y="563"/>
                    </a:lnTo>
                    <a:lnTo>
                      <a:pt x="1395" y="560"/>
                    </a:lnTo>
                    <a:lnTo>
                      <a:pt x="1385" y="569"/>
                    </a:lnTo>
                    <a:lnTo>
                      <a:pt x="1367" y="575"/>
                    </a:lnTo>
                    <a:lnTo>
                      <a:pt x="1360" y="581"/>
                    </a:lnTo>
                    <a:lnTo>
                      <a:pt x="1357" y="588"/>
                    </a:lnTo>
                    <a:lnTo>
                      <a:pt x="1351" y="591"/>
                    </a:lnTo>
                    <a:lnTo>
                      <a:pt x="1348" y="591"/>
                    </a:lnTo>
                    <a:lnTo>
                      <a:pt x="1345" y="594"/>
                    </a:lnTo>
                    <a:lnTo>
                      <a:pt x="1335" y="600"/>
                    </a:lnTo>
                    <a:lnTo>
                      <a:pt x="1332" y="597"/>
                    </a:lnTo>
                    <a:lnTo>
                      <a:pt x="1335" y="591"/>
                    </a:lnTo>
                    <a:lnTo>
                      <a:pt x="1345" y="588"/>
                    </a:lnTo>
                    <a:lnTo>
                      <a:pt x="1348" y="575"/>
                    </a:lnTo>
                    <a:lnTo>
                      <a:pt x="1339" y="572"/>
                    </a:lnTo>
                    <a:lnTo>
                      <a:pt x="1335" y="572"/>
                    </a:lnTo>
                    <a:lnTo>
                      <a:pt x="1342" y="569"/>
                    </a:lnTo>
                    <a:lnTo>
                      <a:pt x="1342" y="563"/>
                    </a:lnTo>
                    <a:lnTo>
                      <a:pt x="1348" y="560"/>
                    </a:lnTo>
                    <a:lnTo>
                      <a:pt x="1364" y="538"/>
                    </a:lnTo>
                    <a:lnTo>
                      <a:pt x="1360" y="531"/>
                    </a:lnTo>
                    <a:lnTo>
                      <a:pt x="1354" y="525"/>
                    </a:lnTo>
                    <a:lnTo>
                      <a:pt x="1354" y="519"/>
                    </a:lnTo>
                    <a:lnTo>
                      <a:pt x="1351" y="516"/>
                    </a:lnTo>
                    <a:lnTo>
                      <a:pt x="1348" y="519"/>
                    </a:lnTo>
                    <a:lnTo>
                      <a:pt x="1335" y="519"/>
                    </a:lnTo>
                    <a:lnTo>
                      <a:pt x="1332" y="522"/>
                    </a:lnTo>
                    <a:lnTo>
                      <a:pt x="1313" y="547"/>
                    </a:lnTo>
                    <a:lnTo>
                      <a:pt x="1285" y="563"/>
                    </a:lnTo>
                    <a:lnTo>
                      <a:pt x="1279" y="575"/>
                    </a:lnTo>
                    <a:lnTo>
                      <a:pt x="1276" y="578"/>
                    </a:lnTo>
                    <a:lnTo>
                      <a:pt x="1270" y="585"/>
                    </a:lnTo>
                    <a:lnTo>
                      <a:pt x="1254" y="588"/>
                    </a:lnTo>
                    <a:lnTo>
                      <a:pt x="1248" y="585"/>
                    </a:lnTo>
                    <a:lnTo>
                      <a:pt x="1242" y="585"/>
                    </a:lnTo>
                    <a:lnTo>
                      <a:pt x="1238" y="588"/>
                    </a:lnTo>
                    <a:lnTo>
                      <a:pt x="1232" y="606"/>
                    </a:lnTo>
                    <a:lnTo>
                      <a:pt x="1245" y="622"/>
                    </a:lnTo>
                    <a:lnTo>
                      <a:pt x="1248" y="622"/>
                    </a:lnTo>
                    <a:lnTo>
                      <a:pt x="1254" y="622"/>
                    </a:lnTo>
                    <a:lnTo>
                      <a:pt x="1254" y="628"/>
                    </a:lnTo>
                    <a:lnTo>
                      <a:pt x="1260" y="628"/>
                    </a:lnTo>
                    <a:lnTo>
                      <a:pt x="1260" y="631"/>
                    </a:lnTo>
                    <a:lnTo>
                      <a:pt x="1267" y="638"/>
                    </a:lnTo>
                    <a:lnTo>
                      <a:pt x="1270" y="647"/>
                    </a:lnTo>
                    <a:lnTo>
                      <a:pt x="1273" y="653"/>
                    </a:lnTo>
                    <a:lnTo>
                      <a:pt x="1285" y="656"/>
                    </a:lnTo>
                    <a:lnTo>
                      <a:pt x="1295" y="656"/>
                    </a:lnTo>
                    <a:lnTo>
                      <a:pt x="1298" y="647"/>
                    </a:lnTo>
                    <a:lnTo>
                      <a:pt x="1304" y="644"/>
                    </a:lnTo>
                    <a:lnTo>
                      <a:pt x="1310" y="638"/>
                    </a:lnTo>
                    <a:lnTo>
                      <a:pt x="1320" y="631"/>
                    </a:lnTo>
                    <a:lnTo>
                      <a:pt x="1323" y="631"/>
                    </a:lnTo>
                    <a:lnTo>
                      <a:pt x="1335" y="641"/>
                    </a:lnTo>
                    <a:lnTo>
                      <a:pt x="1339" y="641"/>
                    </a:lnTo>
                    <a:lnTo>
                      <a:pt x="1345" y="647"/>
                    </a:lnTo>
                    <a:lnTo>
                      <a:pt x="1354" y="644"/>
                    </a:lnTo>
                    <a:lnTo>
                      <a:pt x="1357" y="644"/>
                    </a:lnTo>
                    <a:lnTo>
                      <a:pt x="1364" y="647"/>
                    </a:lnTo>
                    <a:lnTo>
                      <a:pt x="1370" y="647"/>
                    </a:lnTo>
                    <a:lnTo>
                      <a:pt x="1373" y="647"/>
                    </a:lnTo>
                    <a:lnTo>
                      <a:pt x="1373" y="653"/>
                    </a:lnTo>
                    <a:lnTo>
                      <a:pt x="1370" y="660"/>
                    </a:lnTo>
                    <a:lnTo>
                      <a:pt x="1370" y="663"/>
                    </a:lnTo>
                    <a:lnTo>
                      <a:pt x="1364" y="666"/>
                    </a:lnTo>
                    <a:lnTo>
                      <a:pt x="1360" y="660"/>
                    </a:lnTo>
                    <a:lnTo>
                      <a:pt x="1357" y="663"/>
                    </a:lnTo>
                    <a:lnTo>
                      <a:pt x="1354" y="663"/>
                    </a:lnTo>
                    <a:lnTo>
                      <a:pt x="1351" y="666"/>
                    </a:lnTo>
                    <a:lnTo>
                      <a:pt x="1348" y="669"/>
                    </a:lnTo>
                    <a:lnTo>
                      <a:pt x="1335" y="672"/>
                    </a:lnTo>
                    <a:lnTo>
                      <a:pt x="1329" y="675"/>
                    </a:lnTo>
                    <a:lnTo>
                      <a:pt x="1323" y="675"/>
                    </a:lnTo>
                    <a:lnTo>
                      <a:pt x="1326" y="682"/>
                    </a:lnTo>
                    <a:lnTo>
                      <a:pt x="1323" y="682"/>
                    </a:lnTo>
                    <a:lnTo>
                      <a:pt x="1320" y="685"/>
                    </a:lnTo>
                    <a:lnTo>
                      <a:pt x="1317" y="691"/>
                    </a:lnTo>
                    <a:lnTo>
                      <a:pt x="1313" y="694"/>
                    </a:lnTo>
                    <a:lnTo>
                      <a:pt x="1310" y="688"/>
                    </a:lnTo>
                    <a:lnTo>
                      <a:pt x="1304" y="688"/>
                    </a:lnTo>
                    <a:lnTo>
                      <a:pt x="1301" y="691"/>
                    </a:lnTo>
                    <a:lnTo>
                      <a:pt x="1307" y="697"/>
                    </a:lnTo>
                    <a:lnTo>
                      <a:pt x="1301" y="703"/>
                    </a:lnTo>
                    <a:lnTo>
                      <a:pt x="1292" y="710"/>
                    </a:lnTo>
                    <a:lnTo>
                      <a:pt x="1279" y="735"/>
                    </a:lnTo>
                    <a:lnTo>
                      <a:pt x="1279" y="738"/>
                    </a:lnTo>
                    <a:lnTo>
                      <a:pt x="1307" y="753"/>
                    </a:lnTo>
                    <a:lnTo>
                      <a:pt x="1310" y="757"/>
                    </a:lnTo>
                    <a:lnTo>
                      <a:pt x="1310" y="766"/>
                    </a:lnTo>
                    <a:lnTo>
                      <a:pt x="1317" y="769"/>
                    </a:lnTo>
                    <a:lnTo>
                      <a:pt x="1326" y="807"/>
                    </a:lnTo>
                    <a:lnTo>
                      <a:pt x="1329" y="813"/>
                    </a:lnTo>
                    <a:lnTo>
                      <a:pt x="1339" y="816"/>
                    </a:lnTo>
                    <a:lnTo>
                      <a:pt x="1339" y="822"/>
                    </a:lnTo>
                    <a:lnTo>
                      <a:pt x="1351" y="838"/>
                    </a:lnTo>
                    <a:lnTo>
                      <a:pt x="1351" y="841"/>
                    </a:lnTo>
                    <a:lnTo>
                      <a:pt x="1335" y="835"/>
                    </a:lnTo>
                    <a:lnTo>
                      <a:pt x="1329" y="835"/>
                    </a:lnTo>
                    <a:lnTo>
                      <a:pt x="1317" y="828"/>
                    </a:lnTo>
                    <a:lnTo>
                      <a:pt x="1304" y="832"/>
                    </a:lnTo>
                    <a:lnTo>
                      <a:pt x="1304" y="835"/>
                    </a:lnTo>
                    <a:lnTo>
                      <a:pt x="1317" y="832"/>
                    </a:lnTo>
                    <a:lnTo>
                      <a:pt x="1320" y="832"/>
                    </a:lnTo>
                    <a:lnTo>
                      <a:pt x="1320" y="838"/>
                    </a:lnTo>
                    <a:lnTo>
                      <a:pt x="1326" y="838"/>
                    </a:lnTo>
                    <a:lnTo>
                      <a:pt x="1332" y="841"/>
                    </a:lnTo>
                    <a:lnTo>
                      <a:pt x="1339" y="847"/>
                    </a:lnTo>
                    <a:lnTo>
                      <a:pt x="1345" y="850"/>
                    </a:lnTo>
                    <a:lnTo>
                      <a:pt x="1354" y="863"/>
                    </a:lnTo>
                    <a:lnTo>
                      <a:pt x="1351" y="866"/>
                    </a:lnTo>
                    <a:lnTo>
                      <a:pt x="1345" y="866"/>
                    </a:lnTo>
                    <a:lnTo>
                      <a:pt x="1339" y="872"/>
                    </a:lnTo>
                    <a:lnTo>
                      <a:pt x="1329" y="875"/>
                    </a:lnTo>
                    <a:lnTo>
                      <a:pt x="1329" y="879"/>
                    </a:lnTo>
                    <a:lnTo>
                      <a:pt x="1323" y="882"/>
                    </a:lnTo>
                    <a:lnTo>
                      <a:pt x="1310" y="885"/>
                    </a:lnTo>
                    <a:lnTo>
                      <a:pt x="1304" y="885"/>
                    </a:lnTo>
                    <a:lnTo>
                      <a:pt x="1310" y="885"/>
                    </a:lnTo>
                    <a:lnTo>
                      <a:pt x="1323" y="891"/>
                    </a:lnTo>
                    <a:lnTo>
                      <a:pt x="1332" y="885"/>
                    </a:lnTo>
                    <a:lnTo>
                      <a:pt x="1335" y="888"/>
                    </a:lnTo>
                    <a:lnTo>
                      <a:pt x="1342" y="891"/>
                    </a:lnTo>
                    <a:lnTo>
                      <a:pt x="1342" y="894"/>
                    </a:lnTo>
                    <a:lnTo>
                      <a:pt x="1348" y="897"/>
                    </a:lnTo>
                    <a:lnTo>
                      <a:pt x="1354" y="897"/>
                    </a:lnTo>
                    <a:lnTo>
                      <a:pt x="1342" y="910"/>
                    </a:lnTo>
                    <a:lnTo>
                      <a:pt x="1351" y="907"/>
                    </a:lnTo>
                    <a:lnTo>
                      <a:pt x="1351" y="919"/>
                    </a:lnTo>
                    <a:lnTo>
                      <a:pt x="1348" y="916"/>
                    </a:lnTo>
                    <a:lnTo>
                      <a:pt x="1348" y="919"/>
                    </a:lnTo>
                    <a:lnTo>
                      <a:pt x="1342" y="919"/>
                    </a:lnTo>
                    <a:lnTo>
                      <a:pt x="1342" y="922"/>
                    </a:lnTo>
                    <a:lnTo>
                      <a:pt x="1342" y="929"/>
                    </a:lnTo>
                    <a:lnTo>
                      <a:pt x="1342" y="935"/>
                    </a:lnTo>
                    <a:lnTo>
                      <a:pt x="1339" y="935"/>
                    </a:lnTo>
                    <a:lnTo>
                      <a:pt x="1339" y="944"/>
                    </a:lnTo>
                    <a:lnTo>
                      <a:pt x="1335" y="954"/>
                    </a:lnTo>
                    <a:lnTo>
                      <a:pt x="1335" y="950"/>
                    </a:lnTo>
                    <a:lnTo>
                      <a:pt x="1332" y="947"/>
                    </a:lnTo>
                    <a:lnTo>
                      <a:pt x="1329" y="950"/>
                    </a:lnTo>
                    <a:lnTo>
                      <a:pt x="1313" y="972"/>
                    </a:lnTo>
                    <a:lnTo>
                      <a:pt x="1313" y="975"/>
                    </a:lnTo>
                    <a:lnTo>
                      <a:pt x="1307" y="985"/>
                    </a:lnTo>
                    <a:lnTo>
                      <a:pt x="1301" y="994"/>
                    </a:lnTo>
                    <a:lnTo>
                      <a:pt x="1301" y="1000"/>
                    </a:lnTo>
                    <a:lnTo>
                      <a:pt x="1295" y="1004"/>
                    </a:lnTo>
                    <a:lnTo>
                      <a:pt x="1295" y="994"/>
                    </a:lnTo>
                    <a:lnTo>
                      <a:pt x="1292" y="997"/>
                    </a:lnTo>
                    <a:lnTo>
                      <a:pt x="1285" y="1000"/>
                    </a:lnTo>
                    <a:lnTo>
                      <a:pt x="1292" y="1007"/>
                    </a:lnTo>
                    <a:lnTo>
                      <a:pt x="1292" y="1010"/>
                    </a:lnTo>
                    <a:lnTo>
                      <a:pt x="1288" y="1019"/>
                    </a:lnTo>
                    <a:lnTo>
                      <a:pt x="1285" y="1026"/>
                    </a:lnTo>
                    <a:lnTo>
                      <a:pt x="1285" y="1029"/>
                    </a:lnTo>
                    <a:lnTo>
                      <a:pt x="1282" y="1029"/>
                    </a:lnTo>
                    <a:lnTo>
                      <a:pt x="1282" y="1032"/>
                    </a:lnTo>
                    <a:lnTo>
                      <a:pt x="1285" y="1035"/>
                    </a:lnTo>
                    <a:lnTo>
                      <a:pt x="1282" y="1038"/>
                    </a:lnTo>
                    <a:lnTo>
                      <a:pt x="1279" y="1035"/>
                    </a:lnTo>
                    <a:lnTo>
                      <a:pt x="1276" y="1035"/>
                    </a:lnTo>
                    <a:lnTo>
                      <a:pt x="1276" y="1038"/>
                    </a:lnTo>
                    <a:lnTo>
                      <a:pt x="1276" y="1041"/>
                    </a:lnTo>
                    <a:lnTo>
                      <a:pt x="1273" y="1044"/>
                    </a:lnTo>
                    <a:lnTo>
                      <a:pt x="1270" y="1044"/>
                    </a:lnTo>
                    <a:lnTo>
                      <a:pt x="1267" y="1054"/>
                    </a:lnTo>
                    <a:lnTo>
                      <a:pt x="1263" y="1054"/>
                    </a:lnTo>
                    <a:lnTo>
                      <a:pt x="1260" y="1060"/>
                    </a:lnTo>
                    <a:lnTo>
                      <a:pt x="1260" y="1063"/>
                    </a:lnTo>
                    <a:lnTo>
                      <a:pt x="1251" y="1063"/>
                    </a:lnTo>
                    <a:lnTo>
                      <a:pt x="1248" y="1063"/>
                    </a:lnTo>
                    <a:lnTo>
                      <a:pt x="1242" y="1066"/>
                    </a:lnTo>
                    <a:lnTo>
                      <a:pt x="1242" y="1069"/>
                    </a:lnTo>
                    <a:lnTo>
                      <a:pt x="1245" y="1072"/>
                    </a:lnTo>
                    <a:lnTo>
                      <a:pt x="1242" y="1076"/>
                    </a:lnTo>
                    <a:lnTo>
                      <a:pt x="1235" y="1082"/>
                    </a:lnTo>
                    <a:lnTo>
                      <a:pt x="1232" y="1082"/>
                    </a:lnTo>
                    <a:lnTo>
                      <a:pt x="1232" y="1088"/>
                    </a:lnTo>
                    <a:lnTo>
                      <a:pt x="1229" y="1085"/>
                    </a:lnTo>
                    <a:lnTo>
                      <a:pt x="1229" y="1088"/>
                    </a:lnTo>
                    <a:lnTo>
                      <a:pt x="1226" y="1091"/>
                    </a:lnTo>
                    <a:lnTo>
                      <a:pt x="1223" y="1091"/>
                    </a:lnTo>
                    <a:lnTo>
                      <a:pt x="1220" y="1094"/>
                    </a:lnTo>
                    <a:lnTo>
                      <a:pt x="1217" y="1094"/>
                    </a:lnTo>
                    <a:lnTo>
                      <a:pt x="1213" y="1094"/>
                    </a:lnTo>
                    <a:lnTo>
                      <a:pt x="1204" y="1110"/>
                    </a:lnTo>
                    <a:lnTo>
                      <a:pt x="1185" y="1119"/>
                    </a:lnTo>
                    <a:lnTo>
                      <a:pt x="1176" y="1116"/>
                    </a:lnTo>
                    <a:lnTo>
                      <a:pt x="1176" y="1119"/>
                    </a:lnTo>
                    <a:lnTo>
                      <a:pt x="1173" y="1119"/>
                    </a:lnTo>
                    <a:lnTo>
                      <a:pt x="1170" y="1122"/>
                    </a:lnTo>
                    <a:lnTo>
                      <a:pt x="1166" y="1119"/>
                    </a:lnTo>
                    <a:lnTo>
                      <a:pt x="1166" y="1116"/>
                    </a:lnTo>
                    <a:lnTo>
                      <a:pt x="1163" y="1116"/>
                    </a:lnTo>
                    <a:lnTo>
                      <a:pt x="1160" y="1119"/>
                    </a:lnTo>
                    <a:lnTo>
                      <a:pt x="1157" y="1122"/>
                    </a:lnTo>
                    <a:lnTo>
                      <a:pt x="1154" y="1122"/>
                    </a:lnTo>
                    <a:lnTo>
                      <a:pt x="1151" y="1119"/>
                    </a:lnTo>
                    <a:lnTo>
                      <a:pt x="1148" y="1119"/>
                    </a:lnTo>
                    <a:lnTo>
                      <a:pt x="1148" y="1126"/>
                    </a:lnTo>
                    <a:close/>
                  </a:path>
                </a:pathLst>
              </a:custGeom>
              <a:solidFill>
                <a:schemeClr val="accent1">
                  <a:lumMod val="40000"/>
                  <a:lumOff val="60000"/>
                </a:schemeClr>
              </a:solidFill>
              <a:ln w="9525">
                <a:solidFill>
                  <a:schemeClr val="bg1"/>
                </a:solid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dirty="0">
                  <a:ln>
                    <a:noFill/>
                  </a:ln>
                  <a:solidFill>
                    <a:srgbClr val="999999"/>
                  </a:solidFill>
                  <a:effectLst/>
                  <a:uLnTx/>
                  <a:uFillTx/>
                  <a:latin typeface="Arial" panose="020B0604020202020204" pitchFamily="34" charset="0"/>
                  <a:ea typeface="+mn-ea"/>
                  <a:cs typeface="+mn-cs"/>
                </a:endParaRPr>
              </a:p>
            </p:txBody>
          </p:sp>
          <p:sp>
            <p:nvSpPr>
              <p:cNvPr id="430" name="Freeform 434"/>
              <p:cNvSpPr/>
              <p:nvPr/>
            </p:nvSpPr>
            <p:spPr bwMode="auto">
              <a:xfrm>
                <a:off x="2883" y="1933"/>
                <a:ext cx="219" cy="431"/>
              </a:xfrm>
              <a:custGeom>
                <a:avLst/>
                <a:gdLst>
                  <a:gd name="T0" fmla="*/ 66 w 219"/>
                  <a:gd name="T1" fmla="*/ 12 h 431"/>
                  <a:gd name="T2" fmla="*/ 13 w 219"/>
                  <a:gd name="T3" fmla="*/ 34 h 431"/>
                  <a:gd name="T4" fmla="*/ 0 w 219"/>
                  <a:gd name="T5" fmla="*/ 69 h 431"/>
                  <a:gd name="T6" fmla="*/ 25 w 219"/>
                  <a:gd name="T7" fmla="*/ 106 h 431"/>
                  <a:gd name="T8" fmla="*/ 35 w 219"/>
                  <a:gd name="T9" fmla="*/ 134 h 431"/>
                  <a:gd name="T10" fmla="*/ 25 w 219"/>
                  <a:gd name="T11" fmla="*/ 156 h 431"/>
                  <a:gd name="T12" fmla="*/ 16 w 219"/>
                  <a:gd name="T13" fmla="*/ 172 h 431"/>
                  <a:gd name="T14" fmla="*/ 47 w 219"/>
                  <a:gd name="T15" fmla="*/ 231 h 431"/>
                  <a:gd name="T16" fmla="*/ 57 w 219"/>
                  <a:gd name="T17" fmla="*/ 262 h 431"/>
                  <a:gd name="T18" fmla="*/ 19 w 219"/>
                  <a:gd name="T19" fmla="*/ 356 h 431"/>
                  <a:gd name="T20" fmla="*/ 41 w 219"/>
                  <a:gd name="T21" fmla="*/ 372 h 431"/>
                  <a:gd name="T22" fmla="*/ 60 w 219"/>
                  <a:gd name="T23" fmla="*/ 397 h 431"/>
                  <a:gd name="T24" fmla="*/ 79 w 219"/>
                  <a:gd name="T25" fmla="*/ 403 h 431"/>
                  <a:gd name="T26" fmla="*/ 100 w 219"/>
                  <a:gd name="T27" fmla="*/ 419 h 431"/>
                  <a:gd name="T28" fmla="*/ 113 w 219"/>
                  <a:gd name="T29" fmla="*/ 425 h 431"/>
                  <a:gd name="T30" fmla="*/ 129 w 219"/>
                  <a:gd name="T31" fmla="*/ 419 h 431"/>
                  <a:gd name="T32" fmla="*/ 85 w 219"/>
                  <a:gd name="T33" fmla="*/ 388 h 431"/>
                  <a:gd name="T34" fmla="*/ 66 w 219"/>
                  <a:gd name="T35" fmla="*/ 337 h 431"/>
                  <a:gd name="T36" fmla="*/ 54 w 219"/>
                  <a:gd name="T37" fmla="*/ 334 h 431"/>
                  <a:gd name="T38" fmla="*/ 47 w 219"/>
                  <a:gd name="T39" fmla="*/ 297 h 431"/>
                  <a:gd name="T40" fmla="*/ 54 w 219"/>
                  <a:gd name="T41" fmla="*/ 284 h 431"/>
                  <a:gd name="T42" fmla="*/ 69 w 219"/>
                  <a:gd name="T43" fmla="*/ 225 h 431"/>
                  <a:gd name="T44" fmla="*/ 82 w 219"/>
                  <a:gd name="T45" fmla="*/ 209 h 431"/>
                  <a:gd name="T46" fmla="*/ 91 w 219"/>
                  <a:gd name="T47" fmla="*/ 234 h 431"/>
                  <a:gd name="T48" fmla="*/ 94 w 219"/>
                  <a:gd name="T49" fmla="*/ 234 h 431"/>
                  <a:gd name="T50" fmla="*/ 138 w 219"/>
                  <a:gd name="T51" fmla="*/ 253 h 431"/>
                  <a:gd name="T52" fmla="*/ 147 w 219"/>
                  <a:gd name="T53" fmla="*/ 262 h 431"/>
                  <a:gd name="T54" fmla="*/ 150 w 219"/>
                  <a:gd name="T55" fmla="*/ 256 h 431"/>
                  <a:gd name="T56" fmla="*/ 132 w 219"/>
                  <a:gd name="T57" fmla="*/ 219 h 431"/>
                  <a:gd name="T58" fmla="*/ 138 w 219"/>
                  <a:gd name="T59" fmla="*/ 203 h 431"/>
                  <a:gd name="T60" fmla="*/ 157 w 219"/>
                  <a:gd name="T61" fmla="*/ 187 h 431"/>
                  <a:gd name="T62" fmla="*/ 213 w 219"/>
                  <a:gd name="T63" fmla="*/ 191 h 431"/>
                  <a:gd name="T64" fmla="*/ 219 w 219"/>
                  <a:gd name="T65" fmla="*/ 181 h 431"/>
                  <a:gd name="T66" fmla="*/ 219 w 219"/>
                  <a:gd name="T67" fmla="*/ 150 h 431"/>
                  <a:gd name="T68" fmla="*/ 213 w 219"/>
                  <a:gd name="T69" fmla="*/ 140 h 431"/>
                  <a:gd name="T70" fmla="*/ 204 w 219"/>
                  <a:gd name="T71" fmla="*/ 134 h 431"/>
                  <a:gd name="T72" fmla="*/ 197 w 219"/>
                  <a:gd name="T73" fmla="*/ 106 h 431"/>
                  <a:gd name="T74" fmla="*/ 188 w 219"/>
                  <a:gd name="T75" fmla="*/ 87 h 431"/>
                  <a:gd name="T76" fmla="*/ 154 w 219"/>
                  <a:gd name="T77" fmla="*/ 72 h 431"/>
                  <a:gd name="T78" fmla="*/ 138 w 219"/>
                  <a:gd name="T79" fmla="*/ 84 h 431"/>
                  <a:gd name="T80" fmla="*/ 129 w 219"/>
                  <a:gd name="T81" fmla="*/ 75 h 431"/>
                  <a:gd name="T82" fmla="*/ 107 w 219"/>
                  <a:gd name="T83" fmla="*/ 84 h 431"/>
                  <a:gd name="T84" fmla="*/ 94 w 219"/>
                  <a:gd name="T85" fmla="*/ 94 h 431"/>
                  <a:gd name="T86" fmla="*/ 100 w 219"/>
                  <a:gd name="T87" fmla="*/ 50 h 431"/>
                  <a:gd name="T88" fmla="*/ 97 w 219"/>
                  <a:gd name="T89" fmla="*/ 31 h 431"/>
                  <a:gd name="T90" fmla="*/ 82 w 219"/>
                  <a:gd name="T91" fmla="*/ 12 h 431"/>
                  <a:gd name="T92" fmla="*/ 72 w 219"/>
                  <a:gd name="T93" fmla="*/ 6 h 4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9"/>
                  <a:gd name="T142" fmla="*/ 0 h 431"/>
                  <a:gd name="T143" fmla="*/ 219 w 219"/>
                  <a:gd name="T144" fmla="*/ 431 h 4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9" h="431">
                    <a:moveTo>
                      <a:pt x="72" y="0"/>
                    </a:moveTo>
                    <a:lnTo>
                      <a:pt x="69" y="3"/>
                    </a:lnTo>
                    <a:lnTo>
                      <a:pt x="66" y="12"/>
                    </a:lnTo>
                    <a:lnTo>
                      <a:pt x="57" y="15"/>
                    </a:lnTo>
                    <a:lnTo>
                      <a:pt x="35" y="31"/>
                    </a:lnTo>
                    <a:lnTo>
                      <a:pt x="13" y="34"/>
                    </a:lnTo>
                    <a:lnTo>
                      <a:pt x="3" y="62"/>
                    </a:lnTo>
                    <a:lnTo>
                      <a:pt x="3" y="65"/>
                    </a:lnTo>
                    <a:lnTo>
                      <a:pt x="0" y="69"/>
                    </a:lnTo>
                    <a:lnTo>
                      <a:pt x="10" y="94"/>
                    </a:lnTo>
                    <a:lnTo>
                      <a:pt x="22" y="103"/>
                    </a:lnTo>
                    <a:lnTo>
                      <a:pt x="25" y="106"/>
                    </a:lnTo>
                    <a:lnTo>
                      <a:pt x="25" y="131"/>
                    </a:lnTo>
                    <a:lnTo>
                      <a:pt x="32" y="131"/>
                    </a:lnTo>
                    <a:lnTo>
                      <a:pt x="35" y="134"/>
                    </a:lnTo>
                    <a:lnTo>
                      <a:pt x="32" y="137"/>
                    </a:lnTo>
                    <a:lnTo>
                      <a:pt x="25" y="150"/>
                    </a:lnTo>
                    <a:lnTo>
                      <a:pt x="25" y="156"/>
                    </a:lnTo>
                    <a:lnTo>
                      <a:pt x="19" y="162"/>
                    </a:lnTo>
                    <a:lnTo>
                      <a:pt x="19" y="165"/>
                    </a:lnTo>
                    <a:lnTo>
                      <a:pt x="16" y="172"/>
                    </a:lnTo>
                    <a:lnTo>
                      <a:pt x="19" y="181"/>
                    </a:lnTo>
                    <a:lnTo>
                      <a:pt x="41" y="197"/>
                    </a:lnTo>
                    <a:lnTo>
                      <a:pt x="47" y="231"/>
                    </a:lnTo>
                    <a:lnTo>
                      <a:pt x="57" y="256"/>
                    </a:lnTo>
                    <a:lnTo>
                      <a:pt x="57" y="262"/>
                    </a:lnTo>
                    <a:lnTo>
                      <a:pt x="47" y="275"/>
                    </a:lnTo>
                    <a:lnTo>
                      <a:pt x="41" y="281"/>
                    </a:lnTo>
                    <a:lnTo>
                      <a:pt x="19" y="356"/>
                    </a:lnTo>
                    <a:lnTo>
                      <a:pt x="22" y="363"/>
                    </a:lnTo>
                    <a:lnTo>
                      <a:pt x="32" y="359"/>
                    </a:lnTo>
                    <a:lnTo>
                      <a:pt x="41" y="372"/>
                    </a:lnTo>
                    <a:lnTo>
                      <a:pt x="44" y="372"/>
                    </a:lnTo>
                    <a:lnTo>
                      <a:pt x="57" y="388"/>
                    </a:lnTo>
                    <a:lnTo>
                      <a:pt x="60" y="397"/>
                    </a:lnTo>
                    <a:lnTo>
                      <a:pt x="75" y="413"/>
                    </a:lnTo>
                    <a:lnTo>
                      <a:pt x="72" y="403"/>
                    </a:lnTo>
                    <a:lnTo>
                      <a:pt x="79" y="403"/>
                    </a:lnTo>
                    <a:lnTo>
                      <a:pt x="82" y="409"/>
                    </a:lnTo>
                    <a:lnTo>
                      <a:pt x="94" y="409"/>
                    </a:lnTo>
                    <a:lnTo>
                      <a:pt x="100" y="419"/>
                    </a:lnTo>
                    <a:lnTo>
                      <a:pt x="100" y="425"/>
                    </a:lnTo>
                    <a:lnTo>
                      <a:pt x="100" y="431"/>
                    </a:lnTo>
                    <a:lnTo>
                      <a:pt x="113" y="425"/>
                    </a:lnTo>
                    <a:lnTo>
                      <a:pt x="119" y="425"/>
                    </a:lnTo>
                    <a:lnTo>
                      <a:pt x="125" y="425"/>
                    </a:lnTo>
                    <a:lnTo>
                      <a:pt x="129" y="419"/>
                    </a:lnTo>
                    <a:lnTo>
                      <a:pt x="110" y="397"/>
                    </a:lnTo>
                    <a:lnTo>
                      <a:pt x="94" y="397"/>
                    </a:lnTo>
                    <a:lnTo>
                      <a:pt x="85" y="388"/>
                    </a:lnTo>
                    <a:lnTo>
                      <a:pt x="79" y="363"/>
                    </a:lnTo>
                    <a:lnTo>
                      <a:pt x="69" y="353"/>
                    </a:lnTo>
                    <a:lnTo>
                      <a:pt x="66" y="337"/>
                    </a:lnTo>
                    <a:lnTo>
                      <a:pt x="63" y="331"/>
                    </a:lnTo>
                    <a:lnTo>
                      <a:pt x="60" y="331"/>
                    </a:lnTo>
                    <a:lnTo>
                      <a:pt x="54" y="334"/>
                    </a:lnTo>
                    <a:lnTo>
                      <a:pt x="47" y="331"/>
                    </a:lnTo>
                    <a:lnTo>
                      <a:pt x="44" y="303"/>
                    </a:lnTo>
                    <a:lnTo>
                      <a:pt x="47" y="297"/>
                    </a:lnTo>
                    <a:lnTo>
                      <a:pt x="47" y="291"/>
                    </a:lnTo>
                    <a:lnTo>
                      <a:pt x="50" y="287"/>
                    </a:lnTo>
                    <a:lnTo>
                      <a:pt x="54" y="284"/>
                    </a:lnTo>
                    <a:lnTo>
                      <a:pt x="54" y="278"/>
                    </a:lnTo>
                    <a:lnTo>
                      <a:pt x="66" y="250"/>
                    </a:lnTo>
                    <a:lnTo>
                      <a:pt x="69" y="225"/>
                    </a:lnTo>
                    <a:lnTo>
                      <a:pt x="66" y="212"/>
                    </a:lnTo>
                    <a:lnTo>
                      <a:pt x="72" y="209"/>
                    </a:lnTo>
                    <a:lnTo>
                      <a:pt x="82" y="209"/>
                    </a:lnTo>
                    <a:lnTo>
                      <a:pt x="91" y="212"/>
                    </a:lnTo>
                    <a:lnTo>
                      <a:pt x="94" y="216"/>
                    </a:lnTo>
                    <a:lnTo>
                      <a:pt x="91" y="234"/>
                    </a:lnTo>
                    <a:lnTo>
                      <a:pt x="94" y="237"/>
                    </a:lnTo>
                    <a:lnTo>
                      <a:pt x="97" y="237"/>
                    </a:lnTo>
                    <a:lnTo>
                      <a:pt x="94" y="234"/>
                    </a:lnTo>
                    <a:lnTo>
                      <a:pt x="119" y="237"/>
                    </a:lnTo>
                    <a:lnTo>
                      <a:pt x="132" y="247"/>
                    </a:lnTo>
                    <a:lnTo>
                      <a:pt x="138" y="253"/>
                    </a:lnTo>
                    <a:lnTo>
                      <a:pt x="138" y="250"/>
                    </a:lnTo>
                    <a:lnTo>
                      <a:pt x="141" y="253"/>
                    </a:lnTo>
                    <a:lnTo>
                      <a:pt x="147" y="262"/>
                    </a:lnTo>
                    <a:lnTo>
                      <a:pt x="150" y="266"/>
                    </a:lnTo>
                    <a:lnTo>
                      <a:pt x="150" y="262"/>
                    </a:lnTo>
                    <a:lnTo>
                      <a:pt x="150" y="256"/>
                    </a:lnTo>
                    <a:lnTo>
                      <a:pt x="144" y="244"/>
                    </a:lnTo>
                    <a:lnTo>
                      <a:pt x="135" y="237"/>
                    </a:lnTo>
                    <a:lnTo>
                      <a:pt x="132" y="219"/>
                    </a:lnTo>
                    <a:lnTo>
                      <a:pt x="132" y="209"/>
                    </a:lnTo>
                    <a:lnTo>
                      <a:pt x="135" y="209"/>
                    </a:lnTo>
                    <a:lnTo>
                      <a:pt x="138" y="203"/>
                    </a:lnTo>
                    <a:lnTo>
                      <a:pt x="141" y="200"/>
                    </a:lnTo>
                    <a:lnTo>
                      <a:pt x="154" y="187"/>
                    </a:lnTo>
                    <a:lnTo>
                      <a:pt x="157" y="187"/>
                    </a:lnTo>
                    <a:lnTo>
                      <a:pt x="204" y="187"/>
                    </a:lnTo>
                    <a:lnTo>
                      <a:pt x="207" y="191"/>
                    </a:lnTo>
                    <a:lnTo>
                      <a:pt x="213" y="191"/>
                    </a:lnTo>
                    <a:lnTo>
                      <a:pt x="213" y="187"/>
                    </a:lnTo>
                    <a:lnTo>
                      <a:pt x="216" y="187"/>
                    </a:lnTo>
                    <a:lnTo>
                      <a:pt x="219" y="181"/>
                    </a:lnTo>
                    <a:lnTo>
                      <a:pt x="219" y="159"/>
                    </a:lnTo>
                    <a:lnTo>
                      <a:pt x="219" y="156"/>
                    </a:lnTo>
                    <a:lnTo>
                      <a:pt x="219" y="150"/>
                    </a:lnTo>
                    <a:lnTo>
                      <a:pt x="219" y="147"/>
                    </a:lnTo>
                    <a:lnTo>
                      <a:pt x="216" y="144"/>
                    </a:lnTo>
                    <a:lnTo>
                      <a:pt x="213" y="140"/>
                    </a:lnTo>
                    <a:lnTo>
                      <a:pt x="213" y="137"/>
                    </a:lnTo>
                    <a:lnTo>
                      <a:pt x="207" y="137"/>
                    </a:lnTo>
                    <a:lnTo>
                      <a:pt x="204" y="134"/>
                    </a:lnTo>
                    <a:lnTo>
                      <a:pt x="201" y="131"/>
                    </a:lnTo>
                    <a:lnTo>
                      <a:pt x="197" y="125"/>
                    </a:lnTo>
                    <a:lnTo>
                      <a:pt x="197" y="106"/>
                    </a:lnTo>
                    <a:lnTo>
                      <a:pt x="194" y="94"/>
                    </a:lnTo>
                    <a:lnTo>
                      <a:pt x="191" y="90"/>
                    </a:lnTo>
                    <a:lnTo>
                      <a:pt x="188" y="87"/>
                    </a:lnTo>
                    <a:lnTo>
                      <a:pt x="182" y="81"/>
                    </a:lnTo>
                    <a:lnTo>
                      <a:pt x="172" y="69"/>
                    </a:lnTo>
                    <a:lnTo>
                      <a:pt x="154" y="72"/>
                    </a:lnTo>
                    <a:lnTo>
                      <a:pt x="154" y="78"/>
                    </a:lnTo>
                    <a:lnTo>
                      <a:pt x="150" y="78"/>
                    </a:lnTo>
                    <a:lnTo>
                      <a:pt x="138" y="84"/>
                    </a:lnTo>
                    <a:lnTo>
                      <a:pt x="135" y="84"/>
                    </a:lnTo>
                    <a:lnTo>
                      <a:pt x="132" y="81"/>
                    </a:lnTo>
                    <a:lnTo>
                      <a:pt x="129" y="75"/>
                    </a:lnTo>
                    <a:lnTo>
                      <a:pt x="125" y="75"/>
                    </a:lnTo>
                    <a:lnTo>
                      <a:pt x="113" y="78"/>
                    </a:lnTo>
                    <a:lnTo>
                      <a:pt x="107" y="84"/>
                    </a:lnTo>
                    <a:lnTo>
                      <a:pt x="100" y="87"/>
                    </a:lnTo>
                    <a:lnTo>
                      <a:pt x="97" y="90"/>
                    </a:lnTo>
                    <a:lnTo>
                      <a:pt x="94" y="94"/>
                    </a:lnTo>
                    <a:lnTo>
                      <a:pt x="94" y="90"/>
                    </a:lnTo>
                    <a:lnTo>
                      <a:pt x="91" y="84"/>
                    </a:lnTo>
                    <a:lnTo>
                      <a:pt x="100" y="50"/>
                    </a:lnTo>
                    <a:lnTo>
                      <a:pt x="97" y="44"/>
                    </a:lnTo>
                    <a:lnTo>
                      <a:pt x="100" y="34"/>
                    </a:lnTo>
                    <a:lnTo>
                      <a:pt x="97" y="31"/>
                    </a:lnTo>
                    <a:lnTo>
                      <a:pt x="85" y="31"/>
                    </a:lnTo>
                    <a:lnTo>
                      <a:pt x="82" y="31"/>
                    </a:lnTo>
                    <a:lnTo>
                      <a:pt x="82" y="12"/>
                    </a:lnTo>
                    <a:lnTo>
                      <a:pt x="75" y="6"/>
                    </a:lnTo>
                    <a:lnTo>
                      <a:pt x="72" y="6"/>
                    </a:lnTo>
                    <a:lnTo>
                      <a:pt x="72" y="0"/>
                    </a:lnTo>
                    <a:close/>
                  </a:path>
                </a:pathLst>
              </a:custGeom>
              <a:grp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31" name="Freeform 435"/>
              <p:cNvSpPr/>
              <p:nvPr/>
            </p:nvSpPr>
            <p:spPr bwMode="auto">
              <a:xfrm>
                <a:off x="2883" y="1933"/>
                <a:ext cx="219" cy="431"/>
              </a:xfrm>
              <a:custGeom>
                <a:avLst/>
                <a:gdLst>
                  <a:gd name="T0" fmla="*/ 66 w 219"/>
                  <a:gd name="T1" fmla="*/ 12 h 431"/>
                  <a:gd name="T2" fmla="*/ 13 w 219"/>
                  <a:gd name="T3" fmla="*/ 34 h 431"/>
                  <a:gd name="T4" fmla="*/ 0 w 219"/>
                  <a:gd name="T5" fmla="*/ 69 h 431"/>
                  <a:gd name="T6" fmla="*/ 25 w 219"/>
                  <a:gd name="T7" fmla="*/ 106 h 431"/>
                  <a:gd name="T8" fmla="*/ 35 w 219"/>
                  <a:gd name="T9" fmla="*/ 134 h 431"/>
                  <a:gd name="T10" fmla="*/ 25 w 219"/>
                  <a:gd name="T11" fmla="*/ 156 h 431"/>
                  <a:gd name="T12" fmla="*/ 16 w 219"/>
                  <a:gd name="T13" fmla="*/ 172 h 431"/>
                  <a:gd name="T14" fmla="*/ 47 w 219"/>
                  <a:gd name="T15" fmla="*/ 231 h 431"/>
                  <a:gd name="T16" fmla="*/ 57 w 219"/>
                  <a:gd name="T17" fmla="*/ 262 h 431"/>
                  <a:gd name="T18" fmla="*/ 19 w 219"/>
                  <a:gd name="T19" fmla="*/ 356 h 431"/>
                  <a:gd name="T20" fmla="*/ 41 w 219"/>
                  <a:gd name="T21" fmla="*/ 372 h 431"/>
                  <a:gd name="T22" fmla="*/ 60 w 219"/>
                  <a:gd name="T23" fmla="*/ 397 h 431"/>
                  <a:gd name="T24" fmla="*/ 79 w 219"/>
                  <a:gd name="T25" fmla="*/ 403 h 431"/>
                  <a:gd name="T26" fmla="*/ 100 w 219"/>
                  <a:gd name="T27" fmla="*/ 419 h 431"/>
                  <a:gd name="T28" fmla="*/ 113 w 219"/>
                  <a:gd name="T29" fmla="*/ 425 h 431"/>
                  <a:gd name="T30" fmla="*/ 129 w 219"/>
                  <a:gd name="T31" fmla="*/ 419 h 431"/>
                  <a:gd name="T32" fmla="*/ 85 w 219"/>
                  <a:gd name="T33" fmla="*/ 388 h 431"/>
                  <a:gd name="T34" fmla="*/ 66 w 219"/>
                  <a:gd name="T35" fmla="*/ 337 h 431"/>
                  <a:gd name="T36" fmla="*/ 54 w 219"/>
                  <a:gd name="T37" fmla="*/ 334 h 431"/>
                  <a:gd name="T38" fmla="*/ 47 w 219"/>
                  <a:gd name="T39" fmla="*/ 297 h 431"/>
                  <a:gd name="T40" fmla="*/ 54 w 219"/>
                  <a:gd name="T41" fmla="*/ 284 h 431"/>
                  <a:gd name="T42" fmla="*/ 69 w 219"/>
                  <a:gd name="T43" fmla="*/ 225 h 431"/>
                  <a:gd name="T44" fmla="*/ 82 w 219"/>
                  <a:gd name="T45" fmla="*/ 209 h 431"/>
                  <a:gd name="T46" fmla="*/ 91 w 219"/>
                  <a:gd name="T47" fmla="*/ 234 h 431"/>
                  <a:gd name="T48" fmla="*/ 94 w 219"/>
                  <a:gd name="T49" fmla="*/ 234 h 431"/>
                  <a:gd name="T50" fmla="*/ 138 w 219"/>
                  <a:gd name="T51" fmla="*/ 253 h 431"/>
                  <a:gd name="T52" fmla="*/ 147 w 219"/>
                  <a:gd name="T53" fmla="*/ 262 h 431"/>
                  <a:gd name="T54" fmla="*/ 150 w 219"/>
                  <a:gd name="T55" fmla="*/ 256 h 431"/>
                  <a:gd name="T56" fmla="*/ 132 w 219"/>
                  <a:gd name="T57" fmla="*/ 219 h 431"/>
                  <a:gd name="T58" fmla="*/ 138 w 219"/>
                  <a:gd name="T59" fmla="*/ 203 h 431"/>
                  <a:gd name="T60" fmla="*/ 157 w 219"/>
                  <a:gd name="T61" fmla="*/ 187 h 431"/>
                  <a:gd name="T62" fmla="*/ 213 w 219"/>
                  <a:gd name="T63" fmla="*/ 191 h 431"/>
                  <a:gd name="T64" fmla="*/ 219 w 219"/>
                  <a:gd name="T65" fmla="*/ 181 h 431"/>
                  <a:gd name="T66" fmla="*/ 219 w 219"/>
                  <a:gd name="T67" fmla="*/ 150 h 431"/>
                  <a:gd name="T68" fmla="*/ 213 w 219"/>
                  <a:gd name="T69" fmla="*/ 140 h 431"/>
                  <a:gd name="T70" fmla="*/ 204 w 219"/>
                  <a:gd name="T71" fmla="*/ 134 h 431"/>
                  <a:gd name="T72" fmla="*/ 197 w 219"/>
                  <a:gd name="T73" fmla="*/ 106 h 431"/>
                  <a:gd name="T74" fmla="*/ 188 w 219"/>
                  <a:gd name="T75" fmla="*/ 87 h 431"/>
                  <a:gd name="T76" fmla="*/ 154 w 219"/>
                  <a:gd name="T77" fmla="*/ 72 h 431"/>
                  <a:gd name="T78" fmla="*/ 138 w 219"/>
                  <a:gd name="T79" fmla="*/ 84 h 431"/>
                  <a:gd name="T80" fmla="*/ 129 w 219"/>
                  <a:gd name="T81" fmla="*/ 75 h 431"/>
                  <a:gd name="T82" fmla="*/ 107 w 219"/>
                  <a:gd name="T83" fmla="*/ 84 h 431"/>
                  <a:gd name="T84" fmla="*/ 94 w 219"/>
                  <a:gd name="T85" fmla="*/ 94 h 431"/>
                  <a:gd name="T86" fmla="*/ 100 w 219"/>
                  <a:gd name="T87" fmla="*/ 50 h 431"/>
                  <a:gd name="T88" fmla="*/ 97 w 219"/>
                  <a:gd name="T89" fmla="*/ 31 h 431"/>
                  <a:gd name="T90" fmla="*/ 82 w 219"/>
                  <a:gd name="T91" fmla="*/ 12 h 431"/>
                  <a:gd name="T92" fmla="*/ 72 w 219"/>
                  <a:gd name="T93" fmla="*/ 6 h 4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9"/>
                  <a:gd name="T142" fmla="*/ 0 h 431"/>
                  <a:gd name="T143" fmla="*/ 219 w 219"/>
                  <a:gd name="T144" fmla="*/ 431 h 4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9" h="431">
                    <a:moveTo>
                      <a:pt x="72" y="0"/>
                    </a:moveTo>
                    <a:lnTo>
                      <a:pt x="69" y="3"/>
                    </a:lnTo>
                    <a:lnTo>
                      <a:pt x="66" y="12"/>
                    </a:lnTo>
                    <a:lnTo>
                      <a:pt x="57" y="15"/>
                    </a:lnTo>
                    <a:lnTo>
                      <a:pt x="35" y="31"/>
                    </a:lnTo>
                    <a:lnTo>
                      <a:pt x="13" y="34"/>
                    </a:lnTo>
                    <a:lnTo>
                      <a:pt x="3" y="62"/>
                    </a:lnTo>
                    <a:lnTo>
                      <a:pt x="3" y="65"/>
                    </a:lnTo>
                    <a:lnTo>
                      <a:pt x="0" y="69"/>
                    </a:lnTo>
                    <a:lnTo>
                      <a:pt x="10" y="94"/>
                    </a:lnTo>
                    <a:lnTo>
                      <a:pt x="22" y="103"/>
                    </a:lnTo>
                    <a:lnTo>
                      <a:pt x="25" y="106"/>
                    </a:lnTo>
                    <a:lnTo>
                      <a:pt x="25" y="131"/>
                    </a:lnTo>
                    <a:lnTo>
                      <a:pt x="32" y="131"/>
                    </a:lnTo>
                    <a:lnTo>
                      <a:pt x="35" y="134"/>
                    </a:lnTo>
                    <a:lnTo>
                      <a:pt x="32" y="137"/>
                    </a:lnTo>
                    <a:lnTo>
                      <a:pt x="25" y="150"/>
                    </a:lnTo>
                    <a:lnTo>
                      <a:pt x="25" y="156"/>
                    </a:lnTo>
                    <a:lnTo>
                      <a:pt x="19" y="162"/>
                    </a:lnTo>
                    <a:lnTo>
                      <a:pt x="19" y="165"/>
                    </a:lnTo>
                    <a:lnTo>
                      <a:pt x="16" y="172"/>
                    </a:lnTo>
                    <a:lnTo>
                      <a:pt x="19" y="181"/>
                    </a:lnTo>
                    <a:lnTo>
                      <a:pt x="41" y="197"/>
                    </a:lnTo>
                    <a:lnTo>
                      <a:pt x="47" y="231"/>
                    </a:lnTo>
                    <a:lnTo>
                      <a:pt x="57" y="256"/>
                    </a:lnTo>
                    <a:lnTo>
                      <a:pt x="57" y="262"/>
                    </a:lnTo>
                    <a:lnTo>
                      <a:pt x="47" y="275"/>
                    </a:lnTo>
                    <a:lnTo>
                      <a:pt x="41" y="281"/>
                    </a:lnTo>
                    <a:lnTo>
                      <a:pt x="19" y="356"/>
                    </a:lnTo>
                    <a:lnTo>
                      <a:pt x="22" y="363"/>
                    </a:lnTo>
                    <a:lnTo>
                      <a:pt x="32" y="359"/>
                    </a:lnTo>
                    <a:lnTo>
                      <a:pt x="41" y="372"/>
                    </a:lnTo>
                    <a:lnTo>
                      <a:pt x="44" y="372"/>
                    </a:lnTo>
                    <a:lnTo>
                      <a:pt x="57" y="388"/>
                    </a:lnTo>
                    <a:lnTo>
                      <a:pt x="60" y="397"/>
                    </a:lnTo>
                    <a:lnTo>
                      <a:pt x="75" y="413"/>
                    </a:lnTo>
                    <a:lnTo>
                      <a:pt x="72" y="403"/>
                    </a:lnTo>
                    <a:lnTo>
                      <a:pt x="79" y="403"/>
                    </a:lnTo>
                    <a:lnTo>
                      <a:pt x="82" y="409"/>
                    </a:lnTo>
                    <a:lnTo>
                      <a:pt x="94" y="409"/>
                    </a:lnTo>
                    <a:lnTo>
                      <a:pt x="100" y="419"/>
                    </a:lnTo>
                    <a:lnTo>
                      <a:pt x="100" y="425"/>
                    </a:lnTo>
                    <a:lnTo>
                      <a:pt x="100" y="431"/>
                    </a:lnTo>
                    <a:lnTo>
                      <a:pt x="113" y="425"/>
                    </a:lnTo>
                    <a:lnTo>
                      <a:pt x="119" y="425"/>
                    </a:lnTo>
                    <a:lnTo>
                      <a:pt x="125" y="425"/>
                    </a:lnTo>
                    <a:lnTo>
                      <a:pt x="129" y="419"/>
                    </a:lnTo>
                    <a:lnTo>
                      <a:pt x="110" y="397"/>
                    </a:lnTo>
                    <a:lnTo>
                      <a:pt x="94" y="397"/>
                    </a:lnTo>
                    <a:lnTo>
                      <a:pt x="85" y="388"/>
                    </a:lnTo>
                    <a:lnTo>
                      <a:pt x="79" y="363"/>
                    </a:lnTo>
                    <a:lnTo>
                      <a:pt x="69" y="353"/>
                    </a:lnTo>
                    <a:lnTo>
                      <a:pt x="66" y="337"/>
                    </a:lnTo>
                    <a:lnTo>
                      <a:pt x="63" y="331"/>
                    </a:lnTo>
                    <a:lnTo>
                      <a:pt x="60" y="331"/>
                    </a:lnTo>
                    <a:lnTo>
                      <a:pt x="54" y="334"/>
                    </a:lnTo>
                    <a:lnTo>
                      <a:pt x="47" y="331"/>
                    </a:lnTo>
                    <a:lnTo>
                      <a:pt x="44" y="303"/>
                    </a:lnTo>
                    <a:lnTo>
                      <a:pt x="47" y="297"/>
                    </a:lnTo>
                    <a:lnTo>
                      <a:pt x="47" y="291"/>
                    </a:lnTo>
                    <a:lnTo>
                      <a:pt x="50" y="287"/>
                    </a:lnTo>
                    <a:lnTo>
                      <a:pt x="54" y="284"/>
                    </a:lnTo>
                    <a:lnTo>
                      <a:pt x="54" y="278"/>
                    </a:lnTo>
                    <a:lnTo>
                      <a:pt x="66" y="250"/>
                    </a:lnTo>
                    <a:lnTo>
                      <a:pt x="69" y="225"/>
                    </a:lnTo>
                    <a:lnTo>
                      <a:pt x="66" y="212"/>
                    </a:lnTo>
                    <a:lnTo>
                      <a:pt x="72" y="209"/>
                    </a:lnTo>
                    <a:lnTo>
                      <a:pt x="82" y="209"/>
                    </a:lnTo>
                    <a:lnTo>
                      <a:pt x="91" y="212"/>
                    </a:lnTo>
                    <a:lnTo>
                      <a:pt x="94" y="216"/>
                    </a:lnTo>
                    <a:lnTo>
                      <a:pt x="91" y="234"/>
                    </a:lnTo>
                    <a:lnTo>
                      <a:pt x="94" y="237"/>
                    </a:lnTo>
                    <a:lnTo>
                      <a:pt x="97" y="237"/>
                    </a:lnTo>
                    <a:lnTo>
                      <a:pt x="94" y="234"/>
                    </a:lnTo>
                    <a:lnTo>
                      <a:pt x="119" y="237"/>
                    </a:lnTo>
                    <a:lnTo>
                      <a:pt x="132" y="247"/>
                    </a:lnTo>
                    <a:lnTo>
                      <a:pt x="138" y="253"/>
                    </a:lnTo>
                    <a:lnTo>
                      <a:pt x="138" y="250"/>
                    </a:lnTo>
                    <a:lnTo>
                      <a:pt x="141" y="253"/>
                    </a:lnTo>
                    <a:lnTo>
                      <a:pt x="147" y="262"/>
                    </a:lnTo>
                    <a:lnTo>
                      <a:pt x="150" y="266"/>
                    </a:lnTo>
                    <a:lnTo>
                      <a:pt x="150" y="262"/>
                    </a:lnTo>
                    <a:lnTo>
                      <a:pt x="150" y="256"/>
                    </a:lnTo>
                    <a:lnTo>
                      <a:pt x="144" y="244"/>
                    </a:lnTo>
                    <a:lnTo>
                      <a:pt x="135" y="237"/>
                    </a:lnTo>
                    <a:lnTo>
                      <a:pt x="132" y="219"/>
                    </a:lnTo>
                    <a:lnTo>
                      <a:pt x="132" y="209"/>
                    </a:lnTo>
                    <a:lnTo>
                      <a:pt x="135" y="209"/>
                    </a:lnTo>
                    <a:lnTo>
                      <a:pt x="138" y="203"/>
                    </a:lnTo>
                    <a:lnTo>
                      <a:pt x="141" y="200"/>
                    </a:lnTo>
                    <a:lnTo>
                      <a:pt x="154" y="187"/>
                    </a:lnTo>
                    <a:lnTo>
                      <a:pt x="157" y="187"/>
                    </a:lnTo>
                    <a:lnTo>
                      <a:pt x="204" y="187"/>
                    </a:lnTo>
                    <a:lnTo>
                      <a:pt x="207" y="191"/>
                    </a:lnTo>
                    <a:lnTo>
                      <a:pt x="213" y="191"/>
                    </a:lnTo>
                    <a:lnTo>
                      <a:pt x="213" y="187"/>
                    </a:lnTo>
                    <a:lnTo>
                      <a:pt x="216" y="187"/>
                    </a:lnTo>
                    <a:lnTo>
                      <a:pt x="219" y="181"/>
                    </a:lnTo>
                    <a:lnTo>
                      <a:pt x="219" y="159"/>
                    </a:lnTo>
                    <a:lnTo>
                      <a:pt x="219" y="156"/>
                    </a:lnTo>
                    <a:lnTo>
                      <a:pt x="219" y="150"/>
                    </a:lnTo>
                    <a:lnTo>
                      <a:pt x="219" y="147"/>
                    </a:lnTo>
                    <a:lnTo>
                      <a:pt x="216" y="144"/>
                    </a:lnTo>
                    <a:lnTo>
                      <a:pt x="213" y="140"/>
                    </a:lnTo>
                    <a:lnTo>
                      <a:pt x="213" y="137"/>
                    </a:lnTo>
                    <a:lnTo>
                      <a:pt x="207" y="137"/>
                    </a:lnTo>
                    <a:lnTo>
                      <a:pt x="204" y="134"/>
                    </a:lnTo>
                    <a:lnTo>
                      <a:pt x="201" y="131"/>
                    </a:lnTo>
                    <a:lnTo>
                      <a:pt x="197" y="125"/>
                    </a:lnTo>
                    <a:lnTo>
                      <a:pt x="197" y="106"/>
                    </a:lnTo>
                    <a:lnTo>
                      <a:pt x="194" y="94"/>
                    </a:lnTo>
                    <a:lnTo>
                      <a:pt x="191" y="90"/>
                    </a:lnTo>
                    <a:lnTo>
                      <a:pt x="188" y="87"/>
                    </a:lnTo>
                    <a:lnTo>
                      <a:pt x="182" y="81"/>
                    </a:lnTo>
                    <a:lnTo>
                      <a:pt x="172" y="69"/>
                    </a:lnTo>
                    <a:lnTo>
                      <a:pt x="154" y="72"/>
                    </a:lnTo>
                    <a:lnTo>
                      <a:pt x="154" y="78"/>
                    </a:lnTo>
                    <a:lnTo>
                      <a:pt x="150" y="78"/>
                    </a:lnTo>
                    <a:lnTo>
                      <a:pt x="138" y="84"/>
                    </a:lnTo>
                    <a:lnTo>
                      <a:pt x="135" y="84"/>
                    </a:lnTo>
                    <a:lnTo>
                      <a:pt x="132" y="81"/>
                    </a:lnTo>
                    <a:lnTo>
                      <a:pt x="129" y="75"/>
                    </a:lnTo>
                    <a:lnTo>
                      <a:pt x="125" y="75"/>
                    </a:lnTo>
                    <a:lnTo>
                      <a:pt x="113" y="78"/>
                    </a:lnTo>
                    <a:lnTo>
                      <a:pt x="107" y="84"/>
                    </a:lnTo>
                    <a:lnTo>
                      <a:pt x="100" y="87"/>
                    </a:lnTo>
                    <a:lnTo>
                      <a:pt x="97" y="90"/>
                    </a:lnTo>
                    <a:lnTo>
                      <a:pt x="94" y="94"/>
                    </a:lnTo>
                    <a:lnTo>
                      <a:pt x="94" y="90"/>
                    </a:lnTo>
                    <a:lnTo>
                      <a:pt x="91" y="84"/>
                    </a:lnTo>
                    <a:lnTo>
                      <a:pt x="100" y="50"/>
                    </a:lnTo>
                    <a:lnTo>
                      <a:pt x="97" y="44"/>
                    </a:lnTo>
                    <a:lnTo>
                      <a:pt x="100" y="34"/>
                    </a:lnTo>
                    <a:lnTo>
                      <a:pt x="97" y="31"/>
                    </a:lnTo>
                    <a:lnTo>
                      <a:pt x="85" y="31"/>
                    </a:lnTo>
                    <a:lnTo>
                      <a:pt x="82" y="31"/>
                    </a:lnTo>
                    <a:lnTo>
                      <a:pt x="82" y="12"/>
                    </a:lnTo>
                    <a:lnTo>
                      <a:pt x="75" y="6"/>
                    </a:lnTo>
                    <a:lnTo>
                      <a:pt x="72" y="6"/>
                    </a:lnTo>
                    <a:lnTo>
                      <a:pt x="72" y="0"/>
                    </a:ln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32" name="Freeform 436"/>
              <p:cNvSpPr/>
              <p:nvPr/>
            </p:nvSpPr>
            <p:spPr bwMode="auto">
              <a:xfrm>
                <a:off x="2392" y="1639"/>
                <a:ext cx="226" cy="122"/>
              </a:xfrm>
              <a:custGeom>
                <a:avLst/>
                <a:gdLst>
                  <a:gd name="T0" fmla="*/ 219 w 226"/>
                  <a:gd name="T1" fmla="*/ 100 h 122"/>
                  <a:gd name="T2" fmla="*/ 222 w 226"/>
                  <a:gd name="T3" fmla="*/ 106 h 122"/>
                  <a:gd name="T4" fmla="*/ 219 w 226"/>
                  <a:gd name="T5" fmla="*/ 122 h 122"/>
                  <a:gd name="T6" fmla="*/ 210 w 226"/>
                  <a:gd name="T7" fmla="*/ 122 h 122"/>
                  <a:gd name="T8" fmla="*/ 191 w 226"/>
                  <a:gd name="T9" fmla="*/ 122 h 122"/>
                  <a:gd name="T10" fmla="*/ 135 w 226"/>
                  <a:gd name="T11" fmla="*/ 109 h 122"/>
                  <a:gd name="T12" fmla="*/ 116 w 226"/>
                  <a:gd name="T13" fmla="*/ 94 h 122"/>
                  <a:gd name="T14" fmla="*/ 91 w 226"/>
                  <a:gd name="T15" fmla="*/ 90 h 122"/>
                  <a:gd name="T16" fmla="*/ 69 w 226"/>
                  <a:gd name="T17" fmla="*/ 84 h 122"/>
                  <a:gd name="T18" fmla="*/ 57 w 226"/>
                  <a:gd name="T19" fmla="*/ 81 h 122"/>
                  <a:gd name="T20" fmla="*/ 38 w 226"/>
                  <a:gd name="T21" fmla="*/ 72 h 122"/>
                  <a:gd name="T22" fmla="*/ 22 w 226"/>
                  <a:gd name="T23" fmla="*/ 59 h 122"/>
                  <a:gd name="T24" fmla="*/ 13 w 226"/>
                  <a:gd name="T25" fmla="*/ 56 h 122"/>
                  <a:gd name="T26" fmla="*/ 7 w 226"/>
                  <a:gd name="T27" fmla="*/ 53 h 122"/>
                  <a:gd name="T28" fmla="*/ 0 w 226"/>
                  <a:gd name="T29" fmla="*/ 47 h 122"/>
                  <a:gd name="T30" fmla="*/ 3 w 226"/>
                  <a:gd name="T31" fmla="*/ 37 h 122"/>
                  <a:gd name="T32" fmla="*/ 3 w 226"/>
                  <a:gd name="T33" fmla="*/ 28 h 122"/>
                  <a:gd name="T34" fmla="*/ 7 w 226"/>
                  <a:gd name="T35" fmla="*/ 19 h 122"/>
                  <a:gd name="T36" fmla="*/ 13 w 226"/>
                  <a:gd name="T37" fmla="*/ 12 h 122"/>
                  <a:gd name="T38" fmla="*/ 19 w 226"/>
                  <a:gd name="T39" fmla="*/ 3 h 122"/>
                  <a:gd name="T40" fmla="*/ 22 w 226"/>
                  <a:gd name="T41" fmla="*/ 3 h 122"/>
                  <a:gd name="T42" fmla="*/ 28 w 226"/>
                  <a:gd name="T43" fmla="*/ 3 h 122"/>
                  <a:gd name="T44" fmla="*/ 32 w 226"/>
                  <a:gd name="T45" fmla="*/ 6 h 122"/>
                  <a:gd name="T46" fmla="*/ 35 w 226"/>
                  <a:gd name="T47" fmla="*/ 0 h 122"/>
                  <a:gd name="T48" fmla="*/ 66 w 226"/>
                  <a:gd name="T49" fmla="*/ 6 h 122"/>
                  <a:gd name="T50" fmla="*/ 82 w 226"/>
                  <a:gd name="T51" fmla="*/ 19 h 122"/>
                  <a:gd name="T52" fmla="*/ 94 w 226"/>
                  <a:gd name="T53" fmla="*/ 37 h 122"/>
                  <a:gd name="T54" fmla="*/ 104 w 226"/>
                  <a:gd name="T55" fmla="*/ 37 h 122"/>
                  <a:gd name="T56" fmla="*/ 107 w 226"/>
                  <a:gd name="T57" fmla="*/ 31 h 122"/>
                  <a:gd name="T58" fmla="*/ 116 w 226"/>
                  <a:gd name="T59" fmla="*/ 31 h 122"/>
                  <a:gd name="T60" fmla="*/ 116 w 226"/>
                  <a:gd name="T61" fmla="*/ 40 h 122"/>
                  <a:gd name="T62" fmla="*/ 116 w 226"/>
                  <a:gd name="T63" fmla="*/ 47 h 122"/>
                  <a:gd name="T64" fmla="*/ 122 w 226"/>
                  <a:gd name="T65" fmla="*/ 50 h 122"/>
                  <a:gd name="T66" fmla="*/ 132 w 226"/>
                  <a:gd name="T67" fmla="*/ 53 h 122"/>
                  <a:gd name="T68" fmla="*/ 141 w 226"/>
                  <a:gd name="T69" fmla="*/ 53 h 122"/>
                  <a:gd name="T70" fmla="*/ 141 w 226"/>
                  <a:gd name="T71" fmla="*/ 62 h 122"/>
                  <a:gd name="T72" fmla="*/ 157 w 226"/>
                  <a:gd name="T73" fmla="*/ 65 h 122"/>
                  <a:gd name="T74" fmla="*/ 163 w 226"/>
                  <a:gd name="T75" fmla="*/ 75 h 122"/>
                  <a:gd name="T76" fmla="*/ 169 w 226"/>
                  <a:gd name="T77" fmla="*/ 75 h 122"/>
                  <a:gd name="T78" fmla="*/ 179 w 226"/>
                  <a:gd name="T79" fmla="*/ 75 h 122"/>
                  <a:gd name="T80" fmla="*/ 182 w 226"/>
                  <a:gd name="T81" fmla="*/ 72 h 122"/>
                  <a:gd name="T82" fmla="*/ 200 w 226"/>
                  <a:gd name="T83" fmla="*/ 78 h 122"/>
                  <a:gd name="T84" fmla="*/ 216 w 226"/>
                  <a:gd name="T85" fmla="*/ 75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22"/>
                  <a:gd name="T131" fmla="*/ 226 w 226"/>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22">
                    <a:moveTo>
                      <a:pt x="222" y="75"/>
                    </a:moveTo>
                    <a:lnTo>
                      <a:pt x="222" y="81"/>
                    </a:lnTo>
                    <a:lnTo>
                      <a:pt x="219" y="100"/>
                    </a:lnTo>
                    <a:lnTo>
                      <a:pt x="216" y="103"/>
                    </a:lnTo>
                    <a:lnTo>
                      <a:pt x="222" y="106"/>
                    </a:lnTo>
                    <a:lnTo>
                      <a:pt x="226" y="112"/>
                    </a:lnTo>
                    <a:lnTo>
                      <a:pt x="222" y="115"/>
                    </a:lnTo>
                    <a:lnTo>
                      <a:pt x="219" y="122"/>
                    </a:lnTo>
                    <a:lnTo>
                      <a:pt x="213" y="122"/>
                    </a:lnTo>
                    <a:lnTo>
                      <a:pt x="210" y="122"/>
                    </a:lnTo>
                    <a:lnTo>
                      <a:pt x="200" y="122"/>
                    </a:lnTo>
                    <a:lnTo>
                      <a:pt x="197" y="122"/>
                    </a:lnTo>
                    <a:lnTo>
                      <a:pt x="191" y="122"/>
                    </a:lnTo>
                    <a:lnTo>
                      <a:pt x="160" y="115"/>
                    </a:lnTo>
                    <a:lnTo>
                      <a:pt x="157" y="112"/>
                    </a:lnTo>
                    <a:lnTo>
                      <a:pt x="135" y="109"/>
                    </a:lnTo>
                    <a:lnTo>
                      <a:pt x="125" y="103"/>
                    </a:lnTo>
                    <a:lnTo>
                      <a:pt x="122" y="97"/>
                    </a:lnTo>
                    <a:lnTo>
                      <a:pt x="116" y="94"/>
                    </a:lnTo>
                    <a:lnTo>
                      <a:pt x="107" y="94"/>
                    </a:lnTo>
                    <a:lnTo>
                      <a:pt x="91" y="90"/>
                    </a:lnTo>
                    <a:lnTo>
                      <a:pt x="88" y="94"/>
                    </a:lnTo>
                    <a:lnTo>
                      <a:pt x="75" y="90"/>
                    </a:lnTo>
                    <a:lnTo>
                      <a:pt x="69" y="84"/>
                    </a:lnTo>
                    <a:lnTo>
                      <a:pt x="63" y="84"/>
                    </a:lnTo>
                    <a:lnTo>
                      <a:pt x="57" y="81"/>
                    </a:lnTo>
                    <a:lnTo>
                      <a:pt x="50" y="78"/>
                    </a:lnTo>
                    <a:lnTo>
                      <a:pt x="47" y="78"/>
                    </a:lnTo>
                    <a:lnTo>
                      <a:pt x="38" y="72"/>
                    </a:lnTo>
                    <a:lnTo>
                      <a:pt x="32" y="65"/>
                    </a:lnTo>
                    <a:lnTo>
                      <a:pt x="22" y="59"/>
                    </a:lnTo>
                    <a:lnTo>
                      <a:pt x="16" y="53"/>
                    </a:lnTo>
                    <a:lnTo>
                      <a:pt x="13" y="53"/>
                    </a:lnTo>
                    <a:lnTo>
                      <a:pt x="13" y="56"/>
                    </a:lnTo>
                    <a:lnTo>
                      <a:pt x="10" y="56"/>
                    </a:lnTo>
                    <a:lnTo>
                      <a:pt x="7" y="53"/>
                    </a:lnTo>
                    <a:lnTo>
                      <a:pt x="3" y="50"/>
                    </a:lnTo>
                    <a:lnTo>
                      <a:pt x="0" y="47"/>
                    </a:lnTo>
                    <a:lnTo>
                      <a:pt x="0" y="44"/>
                    </a:lnTo>
                    <a:lnTo>
                      <a:pt x="0" y="40"/>
                    </a:lnTo>
                    <a:lnTo>
                      <a:pt x="3" y="37"/>
                    </a:lnTo>
                    <a:lnTo>
                      <a:pt x="3" y="34"/>
                    </a:lnTo>
                    <a:lnTo>
                      <a:pt x="7" y="34"/>
                    </a:lnTo>
                    <a:lnTo>
                      <a:pt x="3" y="28"/>
                    </a:lnTo>
                    <a:lnTo>
                      <a:pt x="7" y="25"/>
                    </a:lnTo>
                    <a:lnTo>
                      <a:pt x="10" y="22"/>
                    </a:lnTo>
                    <a:lnTo>
                      <a:pt x="7" y="19"/>
                    </a:lnTo>
                    <a:lnTo>
                      <a:pt x="7" y="15"/>
                    </a:lnTo>
                    <a:lnTo>
                      <a:pt x="10" y="12"/>
                    </a:lnTo>
                    <a:lnTo>
                      <a:pt x="13" y="12"/>
                    </a:lnTo>
                    <a:lnTo>
                      <a:pt x="13" y="9"/>
                    </a:lnTo>
                    <a:lnTo>
                      <a:pt x="19" y="6"/>
                    </a:lnTo>
                    <a:lnTo>
                      <a:pt x="19" y="3"/>
                    </a:lnTo>
                    <a:lnTo>
                      <a:pt x="22" y="0"/>
                    </a:lnTo>
                    <a:lnTo>
                      <a:pt x="22" y="3"/>
                    </a:lnTo>
                    <a:lnTo>
                      <a:pt x="25" y="0"/>
                    </a:lnTo>
                    <a:lnTo>
                      <a:pt x="28" y="3"/>
                    </a:lnTo>
                    <a:lnTo>
                      <a:pt x="32" y="9"/>
                    </a:lnTo>
                    <a:lnTo>
                      <a:pt x="35" y="6"/>
                    </a:lnTo>
                    <a:lnTo>
                      <a:pt x="32" y="6"/>
                    </a:lnTo>
                    <a:lnTo>
                      <a:pt x="35" y="3"/>
                    </a:lnTo>
                    <a:lnTo>
                      <a:pt x="35" y="0"/>
                    </a:lnTo>
                    <a:lnTo>
                      <a:pt x="44" y="0"/>
                    </a:lnTo>
                    <a:lnTo>
                      <a:pt x="66" y="6"/>
                    </a:lnTo>
                    <a:lnTo>
                      <a:pt x="75" y="15"/>
                    </a:lnTo>
                    <a:lnTo>
                      <a:pt x="82" y="19"/>
                    </a:lnTo>
                    <a:lnTo>
                      <a:pt x="91" y="28"/>
                    </a:lnTo>
                    <a:lnTo>
                      <a:pt x="91" y="37"/>
                    </a:lnTo>
                    <a:lnTo>
                      <a:pt x="94" y="37"/>
                    </a:lnTo>
                    <a:lnTo>
                      <a:pt x="97" y="40"/>
                    </a:lnTo>
                    <a:lnTo>
                      <a:pt x="100" y="37"/>
                    </a:lnTo>
                    <a:lnTo>
                      <a:pt x="104" y="37"/>
                    </a:lnTo>
                    <a:lnTo>
                      <a:pt x="104" y="34"/>
                    </a:lnTo>
                    <a:lnTo>
                      <a:pt x="107" y="31"/>
                    </a:lnTo>
                    <a:lnTo>
                      <a:pt x="110" y="31"/>
                    </a:lnTo>
                    <a:lnTo>
                      <a:pt x="113" y="31"/>
                    </a:lnTo>
                    <a:lnTo>
                      <a:pt x="116" y="31"/>
                    </a:lnTo>
                    <a:lnTo>
                      <a:pt x="116" y="34"/>
                    </a:lnTo>
                    <a:lnTo>
                      <a:pt x="113" y="37"/>
                    </a:lnTo>
                    <a:lnTo>
                      <a:pt x="116" y="40"/>
                    </a:lnTo>
                    <a:lnTo>
                      <a:pt x="113" y="47"/>
                    </a:lnTo>
                    <a:lnTo>
                      <a:pt x="116" y="47"/>
                    </a:lnTo>
                    <a:lnTo>
                      <a:pt x="119" y="50"/>
                    </a:lnTo>
                    <a:lnTo>
                      <a:pt x="122" y="50"/>
                    </a:lnTo>
                    <a:lnTo>
                      <a:pt x="125" y="53"/>
                    </a:lnTo>
                    <a:lnTo>
                      <a:pt x="129" y="53"/>
                    </a:lnTo>
                    <a:lnTo>
                      <a:pt x="132" y="53"/>
                    </a:lnTo>
                    <a:lnTo>
                      <a:pt x="135" y="53"/>
                    </a:lnTo>
                    <a:lnTo>
                      <a:pt x="138" y="53"/>
                    </a:lnTo>
                    <a:lnTo>
                      <a:pt x="141" y="53"/>
                    </a:lnTo>
                    <a:lnTo>
                      <a:pt x="141" y="59"/>
                    </a:lnTo>
                    <a:lnTo>
                      <a:pt x="141" y="62"/>
                    </a:lnTo>
                    <a:lnTo>
                      <a:pt x="147" y="65"/>
                    </a:lnTo>
                    <a:lnTo>
                      <a:pt x="154" y="65"/>
                    </a:lnTo>
                    <a:lnTo>
                      <a:pt x="157" y="65"/>
                    </a:lnTo>
                    <a:lnTo>
                      <a:pt x="160" y="69"/>
                    </a:lnTo>
                    <a:lnTo>
                      <a:pt x="160" y="72"/>
                    </a:lnTo>
                    <a:lnTo>
                      <a:pt x="163" y="75"/>
                    </a:lnTo>
                    <a:lnTo>
                      <a:pt x="166" y="75"/>
                    </a:lnTo>
                    <a:lnTo>
                      <a:pt x="169" y="75"/>
                    </a:lnTo>
                    <a:lnTo>
                      <a:pt x="172" y="75"/>
                    </a:lnTo>
                    <a:lnTo>
                      <a:pt x="175" y="75"/>
                    </a:lnTo>
                    <a:lnTo>
                      <a:pt x="179" y="75"/>
                    </a:lnTo>
                    <a:lnTo>
                      <a:pt x="182" y="72"/>
                    </a:lnTo>
                    <a:lnTo>
                      <a:pt x="188" y="72"/>
                    </a:lnTo>
                    <a:lnTo>
                      <a:pt x="191" y="75"/>
                    </a:lnTo>
                    <a:lnTo>
                      <a:pt x="200" y="78"/>
                    </a:lnTo>
                    <a:lnTo>
                      <a:pt x="207" y="78"/>
                    </a:lnTo>
                    <a:lnTo>
                      <a:pt x="216" y="81"/>
                    </a:lnTo>
                    <a:lnTo>
                      <a:pt x="216" y="75"/>
                    </a:lnTo>
                    <a:lnTo>
                      <a:pt x="222" y="75"/>
                    </a:lnTo>
                    <a:close/>
                  </a:path>
                </a:pathLst>
              </a:custGeom>
              <a:grp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33" name="Freeform 437"/>
              <p:cNvSpPr/>
              <p:nvPr/>
            </p:nvSpPr>
            <p:spPr bwMode="auto">
              <a:xfrm>
                <a:off x="2392" y="1639"/>
                <a:ext cx="226" cy="122"/>
              </a:xfrm>
              <a:custGeom>
                <a:avLst/>
                <a:gdLst>
                  <a:gd name="T0" fmla="*/ 219 w 226"/>
                  <a:gd name="T1" fmla="*/ 100 h 122"/>
                  <a:gd name="T2" fmla="*/ 222 w 226"/>
                  <a:gd name="T3" fmla="*/ 106 h 122"/>
                  <a:gd name="T4" fmla="*/ 219 w 226"/>
                  <a:gd name="T5" fmla="*/ 122 h 122"/>
                  <a:gd name="T6" fmla="*/ 210 w 226"/>
                  <a:gd name="T7" fmla="*/ 122 h 122"/>
                  <a:gd name="T8" fmla="*/ 191 w 226"/>
                  <a:gd name="T9" fmla="*/ 122 h 122"/>
                  <a:gd name="T10" fmla="*/ 135 w 226"/>
                  <a:gd name="T11" fmla="*/ 109 h 122"/>
                  <a:gd name="T12" fmla="*/ 116 w 226"/>
                  <a:gd name="T13" fmla="*/ 94 h 122"/>
                  <a:gd name="T14" fmla="*/ 91 w 226"/>
                  <a:gd name="T15" fmla="*/ 90 h 122"/>
                  <a:gd name="T16" fmla="*/ 69 w 226"/>
                  <a:gd name="T17" fmla="*/ 84 h 122"/>
                  <a:gd name="T18" fmla="*/ 57 w 226"/>
                  <a:gd name="T19" fmla="*/ 81 h 122"/>
                  <a:gd name="T20" fmla="*/ 38 w 226"/>
                  <a:gd name="T21" fmla="*/ 72 h 122"/>
                  <a:gd name="T22" fmla="*/ 22 w 226"/>
                  <a:gd name="T23" fmla="*/ 59 h 122"/>
                  <a:gd name="T24" fmla="*/ 13 w 226"/>
                  <a:gd name="T25" fmla="*/ 56 h 122"/>
                  <a:gd name="T26" fmla="*/ 7 w 226"/>
                  <a:gd name="T27" fmla="*/ 53 h 122"/>
                  <a:gd name="T28" fmla="*/ 0 w 226"/>
                  <a:gd name="T29" fmla="*/ 47 h 122"/>
                  <a:gd name="T30" fmla="*/ 3 w 226"/>
                  <a:gd name="T31" fmla="*/ 37 h 122"/>
                  <a:gd name="T32" fmla="*/ 3 w 226"/>
                  <a:gd name="T33" fmla="*/ 28 h 122"/>
                  <a:gd name="T34" fmla="*/ 7 w 226"/>
                  <a:gd name="T35" fmla="*/ 19 h 122"/>
                  <a:gd name="T36" fmla="*/ 13 w 226"/>
                  <a:gd name="T37" fmla="*/ 12 h 122"/>
                  <a:gd name="T38" fmla="*/ 19 w 226"/>
                  <a:gd name="T39" fmla="*/ 3 h 122"/>
                  <a:gd name="T40" fmla="*/ 22 w 226"/>
                  <a:gd name="T41" fmla="*/ 3 h 122"/>
                  <a:gd name="T42" fmla="*/ 28 w 226"/>
                  <a:gd name="T43" fmla="*/ 3 h 122"/>
                  <a:gd name="T44" fmla="*/ 32 w 226"/>
                  <a:gd name="T45" fmla="*/ 6 h 122"/>
                  <a:gd name="T46" fmla="*/ 35 w 226"/>
                  <a:gd name="T47" fmla="*/ 0 h 122"/>
                  <a:gd name="T48" fmla="*/ 66 w 226"/>
                  <a:gd name="T49" fmla="*/ 6 h 122"/>
                  <a:gd name="T50" fmla="*/ 82 w 226"/>
                  <a:gd name="T51" fmla="*/ 19 h 122"/>
                  <a:gd name="T52" fmla="*/ 94 w 226"/>
                  <a:gd name="T53" fmla="*/ 37 h 122"/>
                  <a:gd name="T54" fmla="*/ 104 w 226"/>
                  <a:gd name="T55" fmla="*/ 37 h 122"/>
                  <a:gd name="T56" fmla="*/ 107 w 226"/>
                  <a:gd name="T57" fmla="*/ 31 h 122"/>
                  <a:gd name="T58" fmla="*/ 116 w 226"/>
                  <a:gd name="T59" fmla="*/ 31 h 122"/>
                  <a:gd name="T60" fmla="*/ 116 w 226"/>
                  <a:gd name="T61" fmla="*/ 40 h 122"/>
                  <a:gd name="T62" fmla="*/ 116 w 226"/>
                  <a:gd name="T63" fmla="*/ 47 h 122"/>
                  <a:gd name="T64" fmla="*/ 122 w 226"/>
                  <a:gd name="T65" fmla="*/ 50 h 122"/>
                  <a:gd name="T66" fmla="*/ 132 w 226"/>
                  <a:gd name="T67" fmla="*/ 53 h 122"/>
                  <a:gd name="T68" fmla="*/ 141 w 226"/>
                  <a:gd name="T69" fmla="*/ 53 h 122"/>
                  <a:gd name="T70" fmla="*/ 141 w 226"/>
                  <a:gd name="T71" fmla="*/ 62 h 122"/>
                  <a:gd name="T72" fmla="*/ 157 w 226"/>
                  <a:gd name="T73" fmla="*/ 65 h 122"/>
                  <a:gd name="T74" fmla="*/ 163 w 226"/>
                  <a:gd name="T75" fmla="*/ 75 h 122"/>
                  <a:gd name="T76" fmla="*/ 169 w 226"/>
                  <a:gd name="T77" fmla="*/ 75 h 122"/>
                  <a:gd name="T78" fmla="*/ 179 w 226"/>
                  <a:gd name="T79" fmla="*/ 75 h 122"/>
                  <a:gd name="T80" fmla="*/ 182 w 226"/>
                  <a:gd name="T81" fmla="*/ 72 h 122"/>
                  <a:gd name="T82" fmla="*/ 200 w 226"/>
                  <a:gd name="T83" fmla="*/ 78 h 122"/>
                  <a:gd name="T84" fmla="*/ 216 w 226"/>
                  <a:gd name="T85" fmla="*/ 75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22"/>
                  <a:gd name="T131" fmla="*/ 226 w 226"/>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22">
                    <a:moveTo>
                      <a:pt x="222" y="75"/>
                    </a:moveTo>
                    <a:lnTo>
                      <a:pt x="222" y="81"/>
                    </a:lnTo>
                    <a:lnTo>
                      <a:pt x="219" y="100"/>
                    </a:lnTo>
                    <a:lnTo>
                      <a:pt x="216" y="103"/>
                    </a:lnTo>
                    <a:lnTo>
                      <a:pt x="222" y="106"/>
                    </a:lnTo>
                    <a:lnTo>
                      <a:pt x="226" y="112"/>
                    </a:lnTo>
                    <a:lnTo>
                      <a:pt x="222" y="115"/>
                    </a:lnTo>
                    <a:lnTo>
                      <a:pt x="219" y="122"/>
                    </a:lnTo>
                    <a:lnTo>
                      <a:pt x="213" y="122"/>
                    </a:lnTo>
                    <a:lnTo>
                      <a:pt x="210" y="122"/>
                    </a:lnTo>
                    <a:lnTo>
                      <a:pt x="200" y="122"/>
                    </a:lnTo>
                    <a:lnTo>
                      <a:pt x="197" y="122"/>
                    </a:lnTo>
                    <a:lnTo>
                      <a:pt x="191" y="122"/>
                    </a:lnTo>
                    <a:lnTo>
                      <a:pt x="160" y="115"/>
                    </a:lnTo>
                    <a:lnTo>
                      <a:pt x="157" y="112"/>
                    </a:lnTo>
                    <a:lnTo>
                      <a:pt x="135" y="109"/>
                    </a:lnTo>
                    <a:lnTo>
                      <a:pt x="125" y="103"/>
                    </a:lnTo>
                    <a:lnTo>
                      <a:pt x="122" y="97"/>
                    </a:lnTo>
                    <a:lnTo>
                      <a:pt x="116" y="94"/>
                    </a:lnTo>
                    <a:lnTo>
                      <a:pt x="107" y="94"/>
                    </a:lnTo>
                    <a:lnTo>
                      <a:pt x="91" y="90"/>
                    </a:lnTo>
                    <a:lnTo>
                      <a:pt x="88" y="94"/>
                    </a:lnTo>
                    <a:lnTo>
                      <a:pt x="75" y="90"/>
                    </a:lnTo>
                    <a:lnTo>
                      <a:pt x="69" y="84"/>
                    </a:lnTo>
                    <a:lnTo>
                      <a:pt x="63" y="84"/>
                    </a:lnTo>
                    <a:lnTo>
                      <a:pt x="57" y="81"/>
                    </a:lnTo>
                    <a:lnTo>
                      <a:pt x="50" y="78"/>
                    </a:lnTo>
                    <a:lnTo>
                      <a:pt x="47" y="78"/>
                    </a:lnTo>
                    <a:lnTo>
                      <a:pt x="38" y="72"/>
                    </a:lnTo>
                    <a:lnTo>
                      <a:pt x="32" y="65"/>
                    </a:lnTo>
                    <a:lnTo>
                      <a:pt x="22" y="59"/>
                    </a:lnTo>
                    <a:lnTo>
                      <a:pt x="16" y="53"/>
                    </a:lnTo>
                    <a:lnTo>
                      <a:pt x="13" y="53"/>
                    </a:lnTo>
                    <a:lnTo>
                      <a:pt x="13" y="56"/>
                    </a:lnTo>
                    <a:lnTo>
                      <a:pt x="10" y="56"/>
                    </a:lnTo>
                    <a:lnTo>
                      <a:pt x="7" y="53"/>
                    </a:lnTo>
                    <a:lnTo>
                      <a:pt x="3" y="50"/>
                    </a:lnTo>
                    <a:lnTo>
                      <a:pt x="0" y="47"/>
                    </a:lnTo>
                    <a:lnTo>
                      <a:pt x="0" y="44"/>
                    </a:lnTo>
                    <a:lnTo>
                      <a:pt x="0" y="40"/>
                    </a:lnTo>
                    <a:lnTo>
                      <a:pt x="3" y="37"/>
                    </a:lnTo>
                    <a:lnTo>
                      <a:pt x="3" y="34"/>
                    </a:lnTo>
                    <a:lnTo>
                      <a:pt x="7" y="34"/>
                    </a:lnTo>
                    <a:lnTo>
                      <a:pt x="3" y="28"/>
                    </a:lnTo>
                    <a:lnTo>
                      <a:pt x="7" y="25"/>
                    </a:lnTo>
                    <a:lnTo>
                      <a:pt x="10" y="22"/>
                    </a:lnTo>
                    <a:lnTo>
                      <a:pt x="7" y="19"/>
                    </a:lnTo>
                    <a:lnTo>
                      <a:pt x="7" y="15"/>
                    </a:lnTo>
                    <a:lnTo>
                      <a:pt x="10" y="12"/>
                    </a:lnTo>
                    <a:lnTo>
                      <a:pt x="13" y="12"/>
                    </a:lnTo>
                    <a:lnTo>
                      <a:pt x="13" y="9"/>
                    </a:lnTo>
                    <a:lnTo>
                      <a:pt x="19" y="6"/>
                    </a:lnTo>
                    <a:lnTo>
                      <a:pt x="19" y="3"/>
                    </a:lnTo>
                    <a:lnTo>
                      <a:pt x="22" y="0"/>
                    </a:lnTo>
                    <a:lnTo>
                      <a:pt x="22" y="3"/>
                    </a:lnTo>
                    <a:lnTo>
                      <a:pt x="25" y="0"/>
                    </a:lnTo>
                    <a:lnTo>
                      <a:pt x="28" y="3"/>
                    </a:lnTo>
                    <a:lnTo>
                      <a:pt x="32" y="9"/>
                    </a:lnTo>
                    <a:lnTo>
                      <a:pt x="35" y="6"/>
                    </a:lnTo>
                    <a:lnTo>
                      <a:pt x="32" y="6"/>
                    </a:lnTo>
                    <a:lnTo>
                      <a:pt x="35" y="3"/>
                    </a:lnTo>
                    <a:lnTo>
                      <a:pt x="35" y="0"/>
                    </a:lnTo>
                    <a:lnTo>
                      <a:pt x="44" y="0"/>
                    </a:lnTo>
                    <a:lnTo>
                      <a:pt x="66" y="6"/>
                    </a:lnTo>
                    <a:lnTo>
                      <a:pt x="75" y="15"/>
                    </a:lnTo>
                    <a:lnTo>
                      <a:pt x="82" y="19"/>
                    </a:lnTo>
                    <a:lnTo>
                      <a:pt x="91" y="28"/>
                    </a:lnTo>
                    <a:lnTo>
                      <a:pt x="91" y="37"/>
                    </a:lnTo>
                    <a:lnTo>
                      <a:pt x="94" y="37"/>
                    </a:lnTo>
                    <a:lnTo>
                      <a:pt x="97" y="40"/>
                    </a:lnTo>
                    <a:lnTo>
                      <a:pt x="100" y="37"/>
                    </a:lnTo>
                    <a:lnTo>
                      <a:pt x="104" y="37"/>
                    </a:lnTo>
                    <a:lnTo>
                      <a:pt x="104" y="34"/>
                    </a:lnTo>
                    <a:lnTo>
                      <a:pt x="107" y="31"/>
                    </a:lnTo>
                    <a:lnTo>
                      <a:pt x="110" y="31"/>
                    </a:lnTo>
                    <a:lnTo>
                      <a:pt x="113" y="31"/>
                    </a:lnTo>
                    <a:lnTo>
                      <a:pt x="116" y="31"/>
                    </a:lnTo>
                    <a:lnTo>
                      <a:pt x="116" y="34"/>
                    </a:lnTo>
                    <a:lnTo>
                      <a:pt x="113" y="37"/>
                    </a:lnTo>
                    <a:lnTo>
                      <a:pt x="116" y="40"/>
                    </a:lnTo>
                    <a:lnTo>
                      <a:pt x="113" y="47"/>
                    </a:lnTo>
                    <a:lnTo>
                      <a:pt x="116" y="47"/>
                    </a:lnTo>
                    <a:lnTo>
                      <a:pt x="119" y="50"/>
                    </a:lnTo>
                    <a:lnTo>
                      <a:pt x="122" y="50"/>
                    </a:lnTo>
                    <a:lnTo>
                      <a:pt x="125" y="53"/>
                    </a:lnTo>
                    <a:lnTo>
                      <a:pt x="129" y="53"/>
                    </a:lnTo>
                    <a:lnTo>
                      <a:pt x="132" y="53"/>
                    </a:lnTo>
                    <a:lnTo>
                      <a:pt x="135" y="53"/>
                    </a:lnTo>
                    <a:lnTo>
                      <a:pt x="138" y="53"/>
                    </a:lnTo>
                    <a:lnTo>
                      <a:pt x="141" y="53"/>
                    </a:lnTo>
                    <a:lnTo>
                      <a:pt x="141" y="59"/>
                    </a:lnTo>
                    <a:lnTo>
                      <a:pt x="141" y="62"/>
                    </a:lnTo>
                    <a:lnTo>
                      <a:pt x="147" y="65"/>
                    </a:lnTo>
                    <a:lnTo>
                      <a:pt x="154" y="65"/>
                    </a:lnTo>
                    <a:lnTo>
                      <a:pt x="157" y="65"/>
                    </a:lnTo>
                    <a:lnTo>
                      <a:pt x="160" y="69"/>
                    </a:lnTo>
                    <a:lnTo>
                      <a:pt x="160" y="72"/>
                    </a:lnTo>
                    <a:lnTo>
                      <a:pt x="163" y="75"/>
                    </a:lnTo>
                    <a:lnTo>
                      <a:pt x="166" y="75"/>
                    </a:lnTo>
                    <a:lnTo>
                      <a:pt x="169" y="75"/>
                    </a:lnTo>
                    <a:lnTo>
                      <a:pt x="172" y="75"/>
                    </a:lnTo>
                    <a:lnTo>
                      <a:pt x="175" y="75"/>
                    </a:lnTo>
                    <a:lnTo>
                      <a:pt x="179" y="75"/>
                    </a:lnTo>
                    <a:lnTo>
                      <a:pt x="182" y="72"/>
                    </a:lnTo>
                    <a:lnTo>
                      <a:pt x="188" y="72"/>
                    </a:lnTo>
                    <a:lnTo>
                      <a:pt x="191" y="75"/>
                    </a:lnTo>
                    <a:lnTo>
                      <a:pt x="200" y="78"/>
                    </a:lnTo>
                    <a:lnTo>
                      <a:pt x="207" y="78"/>
                    </a:lnTo>
                    <a:lnTo>
                      <a:pt x="216" y="81"/>
                    </a:lnTo>
                    <a:lnTo>
                      <a:pt x="216" y="75"/>
                    </a:lnTo>
                    <a:lnTo>
                      <a:pt x="222" y="75"/>
                    </a:ln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34" name="Freeform 438"/>
              <p:cNvSpPr/>
              <p:nvPr/>
            </p:nvSpPr>
            <p:spPr bwMode="auto">
              <a:xfrm>
                <a:off x="2608" y="1758"/>
                <a:ext cx="135" cy="172"/>
              </a:xfrm>
              <a:custGeom>
                <a:avLst/>
                <a:gdLst>
                  <a:gd name="T0" fmla="*/ 122 w 135"/>
                  <a:gd name="T1" fmla="*/ 172 h 172"/>
                  <a:gd name="T2" fmla="*/ 103 w 135"/>
                  <a:gd name="T3" fmla="*/ 115 h 172"/>
                  <a:gd name="T4" fmla="*/ 91 w 135"/>
                  <a:gd name="T5" fmla="*/ 115 h 172"/>
                  <a:gd name="T6" fmla="*/ 81 w 135"/>
                  <a:gd name="T7" fmla="*/ 109 h 172"/>
                  <a:gd name="T8" fmla="*/ 78 w 135"/>
                  <a:gd name="T9" fmla="*/ 115 h 172"/>
                  <a:gd name="T10" fmla="*/ 75 w 135"/>
                  <a:gd name="T11" fmla="*/ 131 h 172"/>
                  <a:gd name="T12" fmla="*/ 63 w 135"/>
                  <a:gd name="T13" fmla="*/ 143 h 172"/>
                  <a:gd name="T14" fmla="*/ 56 w 135"/>
                  <a:gd name="T15" fmla="*/ 140 h 172"/>
                  <a:gd name="T16" fmla="*/ 50 w 135"/>
                  <a:gd name="T17" fmla="*/ 147 h 172"/>
                  <a:gd name="T18" fmla="*/ 47 w 135"/>
                  <a:gd name="T19" fmla="*/ 143 h 172"/>
                  <a:gd name="T20" fmla="*/ 41 w 135"/>
                  <a:gd name="T21" fmla="*/ 147 h 172"/>
                  <a:gd name="T22" fmla="*/ 38 w 135"/>
                  <a:gd name="T23" fmla="*/ 147 h 172"/>
                  <a:gd name="T24" fmla="*/ 35 w 135"/>
                  <a:gd name="T25" fmla="*/ 150 h 172"/>
                  <a:gd name="T26" fmla="*/ 28 w 135"/>
                  <a:gd name="T27" fmla="*/ 140 h 172"/>
                  <a:gd name="T28" fmla="*/ 25 w 135"/>
                  <a:gd name="T29" fmla="*/ 131 h 172"/>
                  <a:gd name="T30" fmla="*/ 25 w 135"/>
                  <a:gd name="T31" fmla="*/ 122 h 172"/>
                  <a:gd name="T32" fmla="*/ 22 w 135"/>
                  <a:gd name="T33" fmla="*/ 115 h 172"/>
                  <a:gd name="T34" fmla="*/ 22 w 135"/>
                  <a:gd name="T35" fmla="*/ 109 h 172"/>
                  <a:gd name="T36" fmla="*/ 22 w 135"/>
                  <a:gd name="T37" fmla="*/ 100 h 172"/>
                  <a:gd name="T38" fmla="*/ 19 w 135"/>
                  <a:gd name="T39" fmla="*/ 90 h 172"/>
                  <a:gd name="T40" fmla="*/ 19 w 135"/>
                  <a:gd name="T41" fmla="*/ 68 h 172"/>
                  <a:gd name="T42" fmla="*/ 0 w 135"/>
                  <a:gd name="T43" fmla="*/ 56 h 172"/>
                  <a:gd name="T44" fmla="*/ 0 w 135"/>
                  <a:gd name="T45" fmla="*/ 50 h 172"/>
                  <a:gd name="T46" fmla="*/ 6 w 135"/>
                  <a:gd name="T47" fmla="*/ 43 h 172"/>
                  <a:gd name="T48" fmla="*/ 13 w 135"/>
                  <a:gd name="T49" fmla="*/ 40 h 172"/>
                  <a:gd name="T50" fmla="*/ 22 w 135"/>
                  <a:gd name="T51" fmla="*/ 34 h 172"/>
                  <a:gd name="T52" fmla="*/ 19 w 135"/>
                  <a:gd name="T53" fmla="*/ 31 h 172"/>
                  <a:gd name="T54" fmla="*/ 10 w 135"/>
                  <a:gd name="T55" fmla="*/ 28 h 172"/>
                  <a:gd name="T56" fmla="*/ 6 w 135"/>
                  <a:gd name="T57" fmla="*/ 18 h 172"/>
                  <a:gd name="T58" fmla="*/ 16 w 135"/>
                  <a:gd name="T59" fmla="*/ 0 h 172"/>
                  <a:gd name="T60" fmla="*/ 25 w 135"/>
                  <a:gd name="T61" fmla="*/ 12 h 172"/>
                  <a:gd name="T62" fmla="*/ 31 w 135"/>
                  <a:gd name="T63" fmla="*/ 3 h 172"/>
                  <a:gd name="T64" fmla="*/ 35 w 135"/>
                  <a:gd name="T65" fmla="*/ 15 h 172"/>
                  <a:gd name="T66" fmla="*/ 44 w 135"/>
                  <a:gd name="T67" fmla="*/ 15 h 172"/>
                  <a:gd name="T68" fmla="*/ 53 w 135"/>
                  <a:gd name="T69" fmla="*/ 31 h 172"/>
                  <a:gd name="T70" fmla="*/ 60 w 135"/>
                  <a:gd name="T71" fmla="*/ 37 h 172"/>
                  <a:gd name="T72" fmla="*/ 85 w 135"/>
                  <a:gd name="T73" fmla="*/ 37 h 172"/>
                  <a:gd name="T74" fmla="*/ 125 w 135"/>
                  <a:gd name="T75" fmla="*/ 43 h 172"/>
                  <a:gd name="T76" fmla="*/ 119 w 135"/>
                  <a:gd name="T77" fmla="*/ 50 h 172"/>
                  <a:gd name="T78" fmla="*/ 103 w 135"/>
                  <a:gd name="T79" fmla="*/ 68 h 172"/>
                  <a:gd name="T80" fmla="*/ 91 w 135"/>
                  <a:gd name="T81" fmla="*/ 81 h 172"/>
                  <a:gd name="T82" fmla="*/ 100 w 135"/>
                  <a:gd name="T83" fmla="*/ 100 h 172"/>
                  <a:gd name="T84" fmla="*/ 106 w 135"/>
                  <a:gd name="T85" fmla="*/ 106 h 172"/>
                  <a:gd name="T86" fmla="*/ 116 w 135"/>
                  <a:gd name="T87" fmla="*/ 84 h 172"/>
                  <a:gd name="T88" fmla="*/ 135 w 135"/>
                  <a:gd name="T89" fmla="*/ 140 h 172"/>
                  <a:gd name="T90" fmla="*/ 135 w 135"/>
                  <a:gd name="T91" fmla="*/ 156 h 172"/>
                  <a:gd name="T92" fmla="*/ 125 w 135"/>
                  <a:gd name="T93" fmla="*/ 156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
                  <a:gd name="T142" fmla="*/ 0 h 172"/>
                  <a:gd name="T143" fmla="*/ 135 w 135"/>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 h="172">
                    <a:moveTo>
                      <a:pt x="125" y="172"/>
                    </a:moveTo>
                    <a:lnTo>
                      <a:pt x="122" y="172"/>
                    </a:lnTo>
                    <a:lnTo>
                      <a:pt x="113" y="131"/>
                    </a:lnTo>
                    <a:lnTo>
                      <a:pt x="103" y="115"/>
                    </a:lnTo>
                    <a:lnTo>
                      <a:pt x="100" y="115"/>
                    </a:lnTo>
                    <a:lnTo>
                      <a:pt x="91" y="115"/>
                    </a:lnTo>
                    <a:lnTo>
                      <a:pt x="85" y="115"/>
                    </a:lnTo>
                    <a:lnTo>
                      <a:pt x="81" y="109"/>
                    </a:lnTo>
                    <a:lnTo>
                      <a:pt x="78" y="115"/>
                    </a:lnTo>
                    <a:lnTo>
                      <a:pt x="75" y="118"/>
                    </a:lnTo>
                    <a:lnTo>
                      <a:pt x="75" y="131"/>
                    </a:lnTo>
                    <a:lnTo>
                      <a:pt x="66" y="143"/>
                    </a:lnTo>
                    <a:lnTo>
                      <a:pt x="63" y="143"/>
                    </a:lnTo>
                    <a:lnTo>
                      <a:pt x="60" y="137"/>
                    </a:lnTo>
                    <a:lnTo>
                      <a:pt x="56" y="140"/>
                    </a:lnTo>
                    <a:lnTo>
                      <a:pt x="56" y="143"/>
                    </a:lnTo>
                    <a:lnTo>
                      <a:pt x="50" y="147"/>
                    </a:lnTo>
                    <a:lnTo>
                      <a:pt x="50" y="143"/>
                    </a:lnTo>
                    <a:lnTo>
                      <a:pt x="47" y="143"/>
                    </a:lnTo>
                    <a:lnTo>
                      <a:pt x="41" y="143"/>
                    </a:lnTo>
                    <a:lnTo>
                      <a:pt x="41" y="147"/>
                    </a:lnTo>
                    <a:lnTo>
                      <a:pt x="38" y="147"/>
                    </a:lnTo>
                    <a:lnTo>
                      <a:pt x="35" y="150"/>
                    </a:lnTo>
                    <a:lnTo>
                      <a:pt x="31" y="150"/>
                    </a:lnTo>
                    <a:lnTo>
                      <a:pt x="28" y="140"/>
                    </a:lnTo>
                    <a:lnTo>
                      <a:pt x="25" y="131"/>
                    </a:lnTo>
                    <a:lnTo>
                      <a:pt x="25" y="128"/>
                    </a:lnTo>
                    <a:lnTo>
                      <a:pt x="25" y="122"/>
                    </a:lnTo>
                    <a:lnTo>
                      <a:pt x="22" y="118"/>
                    </a:lnTo>
                    <a:lnTo>
                      <a:pt x="22" y="115"/>
                    </a:lnTo>
                    <a:lnTo>
                      <a:pt x="22" y="109"/>
                    </a:lnTo>
                    <a:lnTo>
                      <a:pt x="22" y="103"/>
                    </a:lnTo>
                    <a:lnTo>
                      <a:pt x="22" y="100"/>
                    </a:lnTo>
                    <a:lnTo>
                      <a:pt x="19" y="100"/>
                    </a:lnTo>
                    <a:lnTo>
                      <a:pt x="19" y="90"/>
                    </a:lnTo>
                    <a:lnTo>
                      <a:pt x="16" y="87"/>
                    </a:lnTo>
                    <a:lnTo>
                      <a:pt x="19" y="68"/>
                    </a:lnTo>
                    <a:lnTo>
                      <a:pt x="13" y="59"/>
                    </a:lnTo>
                    <a:lnTo>
                      <a:pt x="0" y="56"/>
                    </a:lnTo>
                    <a:lnTo>
                      <a:pt x="0" y="53"/>
                    </a:lnTo>
                    <a:lnTo>
                      <a:pt x="0" y="50"/>
                    </a:lnTo>
                    <a:lnTo>
                      <a:pt x="3" y="47"/>
                    </a:lnTo>
                    <a:lnTo>
                      <a:pt x="6" y="43"/>
                    </a:lnTo>
                    <a:lnTo>
                      <a:pt x="10" y="43"/>
                    </a:lnTo>
                    <a:lnTo>
                      <a:pt x="13" y="40"/>
                    </a:lnTo>
                    <a:lnTo>
                      <a:pt x="22" y="37"/>
                    </a:lnTo>
                    <a:lnTo>
                      <a:pt x="22" y="34"/>
                    </a:lnTo>
                    <a:lnTo>
                      <a:pt x="19" y="31"/>
                    </a:lnTo>
                    <a:lnTo>
                      <a:pt x="13" y="31"/>
                    </a:lnTo>
                    <a:lnTo>
                      <a:pt x="10" y="28"/>
                    </a:lnTo>
                    <a:lnTo>
                      <a:pt x="6" y="22"/>
                    </a:lnTo>
                    <a:lnTo>
                      <a:pt x="6" y="18"/>
                    </a:lnTo>
                    <a:lnTo>
                      <a:pt x="13" y="6"/>
                    </a:lnTo>
                    <a:lnTo>
                      <a:pt x="16" y="0"/>
                    </a:lnTo>
                    <a:lnTo>
                      <a:pt x="25" y="12"/>
                    </a:lnTo>
                    <a:lnTo>
                      <a:pt x="28" y="3"/>
                    </a:lnTo>
                    <a:lnTo>
                      <a:pt x="31" y="3"/>
                    </a:lnTo>
                    <a:lnTo>
                      <a:pt x="31" y="12"/>
                    </a:lnTo>
                    <a:lnTo>
                      <a:pt x="35" y="15"/>
                    </a:lnTo>
                    <a:lnTo>
                      <a:pt x="38" y="12"/>
                    </a:lnTo>
                    <a:lnTo>
                      <a:pt x="44" y="15"/>
                    </a:lnTo>
                    <a:lnTo>
                      <a:pt x="47" y="9"/>
                    </a:lnTo>
                    <a:lnTo>
                      <a:pt x="53" y="31"/>
                    </a:lnTo>
                    <a:lnTo>
                      <a:pt x="56" y="34"/>
                    </a:lnTo>
                    <a:lnTo>
                      <a:pt x="60" y="37"/>
                    </a:lnTo>
                    <a:lnTo>
                      <a:pt x="85" y="40"/>
                    </a:lnTo>
                    <a:lnTo>
                      <a:pt x="85" y="37"/>
                    </a:lnTo>
                    <a:lnTo>
                      <a:pt x="103" y="37"/>
                    </a:lnTo>
                    <a:lnTo>
                      <a:pt x="125" y="43"/>
                    </a:lnTo>
                    <a:lnTo>
                      <a:pt x="122" y="47"/>
                    </a:lnTo>
                    <a:lnTo>
                      <a:pt x="119" y="50"/>
                    </a:lnTo>
                    <a:lnTo>
                      <a:pt x="116" y="56"/>
                    </a:lnTo>
                    <a:lnTo>
                      <a:pt x="103" y="68"/>
                    </a:lnTo>
                    <a:lnTo>
                      <a:pt x="91" y="75"/>
                    </a:lnTo>
                    <a:lnTo>
                      <a:pt x="91" y="81"/>
                    </a:lnTo>
                    <a:lnTo>
                      <a:pt x="94" y="97"/>
                    </a:lnTo>
                    <a:lnTo>
                      <a:pt x="100" y="100"/>
                    </a:lnTo>
                    <a:lnTo>
                      <a:pt x="103" y="103"/>
                    </a:lnTo>
                    <a:lnTo>
                      <a:pt x="106" y="106"/>
                    </a:lnTo>
                    <a:lnTo>
                      <a:pt x="113" y="90"/>
                    </a:lnTo>
                    <a:lnTo>
                      <a:pt x="116" y="84"/>
                    </a:lnTo>
                    <a:lnTo>
                      <a:pt x="119" y="84"/>
                    </a:lnTo>
                    <a:lnTo>
                      <a:pt x="135" y="140"/>
                    </a:lnTo>
                    <a:lnTo>
                      <a:pt x="135" y="143"/>
                    </a:lnTo>
                    <a:lnTo>
                      <a:pt x="135" y="156"/>
                    </a:lnTo>
                    <a:lnTo>
                      <a:pt x="128" y="156"/>
                    </a:lnTo>
                    <a:lnTo>
                      <a:pt x="125" y="156"/>
                    </a:lnTo>
                    <a:lnTo>
                      <a:pt x="125" y="172"/>
                    </a:lnTo>
                    <a:close/>
                  </a:path>
                </a:pathLst>
              </a:custGeom>
              <a:grp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35" name="Freeform 439"/>
              <p:cNvSpPr/>
              <p:nvPr/>
            </p:nvSpPr>
            <p:spPr bwMode="auto">
              <a:xfrm>
                <a:off x="2608" y="1758"/>
                <a:ext cx="135" cy="172"/>
              </a:xfrm>
              <a:custGeom>
                <a:avLst/>
                <a:gdLst>
                  <a:gd name="T0" fmla="*/ 122 w 135"/>
                  <a:gd name="T1" fmla="*/ 172 h 172"/>
                  <a:gd name="T2" fmla="*/ 103 w 135"/>
                  <a:gd name="T3" fmla="*/ 115 h 172"/>
                  <a:gd name="T4" fmla="*/ 91 w 135"/>
                  <a:gd name="T5" fmla="*/ 115 h 172"/>
                  <a:gd name="T6" fmla="*/ 81 w 135"/>
                  <a:gd name="T7" fmla="*/ 109 h 172"/>
                  <a:gd name="T8" fmla="*/ 78 w 135"/>
                  <a:gd name="T9" fmla="*/ 115 h 172"/>
                  <a:gd name="T10" fmla="*/ 75 w 135"/>
                  <a:gd name="T11" fmla="*/ 131 h 172"/>
                  <a:gd name="T12" fmla="*/ 63 w 135"/>
                  <a:gd name="T13" fmla="*/ 143 h 172"/>
                  <a:gd name="T14" fmla="*/ 56 w 135"/>
                  <a:gd name="T15" fmla="*/ 140 h 172"/>
                  <a:gd name="T16" fmla="*/ 50 w 135"/>
                  <a:gd name="T17" fmla="*/ 147 h 172"/>
                  <a:gd name="T18" fmla="*/ 47 w 135"/>
                  <a:gd name="T19" fmla="*/ 143 h 172"/>
                  <a:gd name="T20" fmla="*/ 41 w 135"/>
                  <a:gd name="T21" fmla="*/ 147 h 172"/>
                  <a:gd name="T22" fmla="*/ 38 w 135"/>
                  <a:gd name="T23" fmla="*/ 147 h 172"/>
                  <a:gd name="T24" fmla="*/ 35 w 135"/>
                  <a:gd name="T25" fmla="*/ 150 h 172"/>
                  <a:gd name="T26" fmla="*/ 28 w 135"/>
                  <a:gd name="T27" fmla="*/ 140 h 172"/>
                  <a:gd name="T28" fmla="*/ 25 w 135"/>
                  <a:gd name="T29" fmla="*/ 131 h 172"/>
                  <a:gd name="T30" fmla="*/ 25 w 135"/>
                  <a:gd name="T31" fmla="*/ 122 h 172"/>
                  <a:gd name="T32" fmla="*/ 22 w 135"/>
                  <a:gd name="T33" fmla="*/ 115 h 172"/>
                  <a:gd name="T34" fmla="*/ 22 w 135"/>
                  <a:gd name="T35" fmla="*/ 109 h 172"/>
                  <a:gd name="T36" fmla="*/ 22 w 135"/>
                  <a:gd name="T37" fmla="*/ 100 h 172"/>
                  <a:gd name="T38" fmla="*/ 19 w 135"/>
                  <a:gd name="T39" fmla="*/ 90 h 172"/>
                  <a:gd name="T40" fmla="*/ 19 w 135"/>
                  <a:gd name="T41" fmla="*/ 68 h 172"/>
                  <a:gd name="T42" fmla="*/ 0 w 135"/>
                  <a:gd name="T43" fmla="*/ 56 h 172"/>
                  <a:gd name="T44" fmla="*/ 0 w 135"/>
                  <a:gd name="T45" fmla="*/ 50 h 172"/>
                  <a:gd name="T46" fmla="*/ 6 w 135"/>
                  <a:gd name="T47" fmla="*/ 43 h 172"/>
                  <a:gd name="T48" fmla="*/ 13 w 135"/>
                  <a:gd name="T49" fmla="*/ 40 h 172"/>
                  <a:gd name="T50" fmla="*/ 22 w 135"/>
                  <a:gd name="T51" fmla="*/ 34 h 172"/>
                  <a:gd name="T52" fmla="*/ 19 w 135"/>
                  <a:gd name="T53" fmla="*/ 31 h 172"/>
                  <a:gd name="T54" fmla="*/ 10 w 135"/>
                  <a:gd name="T55" fmla="*/ 28 h 172"/>
                  <a:gd name="T56" fmla="*/ 6 w 135"/>
                  <a:gd name="T57" fmla="*/ 18 h 172"/>
                  <a:gd name="T58" fmla="*/ 16 w 135"/>
                  <a:gd name="T59" fmla="*/ 0 h 172"/>
                  <a:gd name="T60" fmla="*/ 25 w 135"/>
                  <a:gd name="T61" fmla="*/ 12 h 172"/>
                  <a:gd name="T62" fmla="*/ 31 w 135"/>
                  <a:gd name="T63" fmla="*/ 3 h 172"/>
                  <a:gd name="T64" fmla="*/ 35 w 135"/>
                  <a:gd name="T65" fmla="*/ 15 h 172"/>
                  <a:gd name="T66" fmla="*/ 44 w 135"/>
                  <a:gd name="T67" fmla="*/ 15 h 172"/>
                  <a:gd name="T68" fmla="*/ 53 w 135"/>
                  <a:gd name="T69" fmla="*/ 31 h 172"/>
                  <a:gd name="T70" fmla="*/ 60 w 135"/>
                  <a:gd name="T71" fmla="*/ 37 h 172"/>
                  <a:gd name="T72" fmla="*/ 85 w 135"/>
                  <a:gd name="T73" fmla="*/ 37 h 172"/>
                  <a:gd name="T74" fmla="*/ 125 w 135"/>
                  <a:gd name="T75" fmla="*/ 43 h 172"/>
                  <a:gd name="T76" fmla="*/ 119 w 135"/>
                  <a:gd name="T77" fmla="*/ 50 h 172"/>
                  <a:gd name="T78" fmla="*/ 103 w 135"/>
                  <a:gd name="T79" fmla="*/ 68 h 172"/>
                  <a:gd name="T80" fmla="*/ 91 w 135"/>
                  <a:gd name="T81" fmla="*/ 81 h 172"/>
                  <a:gd name="T82" fmla="*/ 100 w 135"/>
                  <a:gd name="T83" fmla="*/ 100 h 172"/>
                  <a:gd name="T84" fmla="*/ 106 w 135"/>
                  <a:gd name="T85" fmla="*/ 106 h 172"/>
                  <a:gd name="T86" fmla="*/ 116 w 135"/>
                  <a:gd name="T87" fmla="*/ 84 h 172"/>
                  <a:gd name="T88" fmla="*/ 135 w 135"/>
                  <a:gd name="T89" fmla="*/ 140 h 172"/>
                  <a:gd name="T90" fmla="*/ 135 w 135"/>
                  <a:gd name="T91" fmla="*/ 156 h 172"/>
                  <a:gd name="T92" fmla="*/ 125 w 135"/>
                  <a:gd name="T93" fmla="*/ 156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
                  <a:gd name="T142" fmla="*/ 0 h 172"/>
                  <a:gd name="T143" fmla="*/ 135 w 135"/>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 h="172">
                    <a:moveTo>
                      <a:pt x="125" y="172"/>
                    </a:moveTo>
                    <a:lnTo>
                      <a:pt x="122" y="172"/>
                    </a:lnTo>
                    <a:lnTo>
                      <a:pt x="113" y="131"/>
                    </a:lnTo>
                    <a:lnTo>
                      <a:pt x="103" y="115"/>
                    </a:lnTo>
                    <a:lnTo>
                      <a:pt x="100" y="115"/>
                    </a:lnTo>
                    <a:lnTo>
                      <a:pt x="91" y="115"/>
                    </a:lnTo>
                    <a:lnTo>
                      <a:pt x="85" y="115"/>
                    </a:lnTo>
                    <a:lnTo>
                      <a:pt x="81" y="109"/>
                    </a:lnTo>
                    <a:lnTo>
                      <a:pt x="78" y="115"/>
                    </a:lnTo>
                    <a:lnTo>
                      <a:pt x="75" y="118"/>
                    </a:lnTo>
                    <a:lnTo>
                      <a:pt x="75" y="131"/>
                    </a:lnTo>
                    <a:lnTo>
                      <a:pt x="66" y="143"/>
                    </a:lnTo>
                    <a:lnTo>
                      <a:pt x="63" y="143"/>
                    </a:lnTo>
                    <a:lnTo>
                      <a:pt x="60" y="137"/>
                    </a:lnTo>
                    <a:lnTo>
                      <a:pt x="56" y="140"/>
                    </a:lnTo>
                    <a:lnTo>
                      <a:pt x="56" y="143"/>
                    </a:lnTo>
                    <a:lnTo>
                      <a:pt x="50" y="147"/>
                    </a:lnTo>
                    <a:lnTo>
                      <a:pt x="50" y="143"/>
                    </a:lnTo>
                    <a:lnTo>
                      <a:pt x="47" y="143"/>
                    </a:lnTo>
                    <a:lnTo>
                      <a:pt x="41" y="143"/>
                    </a:lnTo>
                    <a:lnTo>
                      <a:pt x="41" y="147"/>
                    </a:lnTo>
                    <a:lnTo>
                      <a:pt x="38" y="147"/>
                    </a:lnTo>
                    <a:lnTo>
                      <a:pt x="35" y="150"/>
                    </a:lnTo>
                    <a:lnTo>
                      <a:pt x="31" y="150"/>
                    </a:lnTo>
                    <a:lnTo>
                      <a:pt x="28" y="140"/>
                    </a:lnTo>
                    <a:lnTo>
                      <a:pt x="25" y="131"/>
                    </a:lnTo>
                    <a:lnTo>
                      <a:pt x="25" y="128"/>
                    </a:lnTo>
                    <a:lnTo>
                      <a:pt x="25" y="122"/>
                    </a:lnTo>
                    <a:lnTo>
                      <a:pt x="22" y="118"/>
                    </a:lnTo>
                    <a:lnTo>
                      <a:pt x="22" y="115"/>
                    </a:lnTo>
                    <a:lnTo>
                      <a:pt x="22" y="109"/>
                    </a:lnTo>
                    <a:lnTo>
                      <a:pt x="22" y="103"/>
                    </a:lnTo>
                    <a:lnTo>
                      <a:pt x="22" y="100"/>
                    </a:lnTo>
                    <a:lnTo>
                      <a:pt x="19" y="100"/>
                    </a:lnTo>
                    <a:lnTo>
                      <a:pt x="19" y="90"/>
                    </a:lnTo>
                    <a:lnTo>
                      <a:pt x="16" y="87"/>
                    </a:lnTo>
                    <a:lnTo>
                      <a:pt x="19" y="68"/>
                    </a:lnTo>
                    <a:lnTo>
                      <a:pt x="13" y="59"/>
                    </a:lnTo>
                    <a:lnTo>
                      <a:pt x="0" y="56"/>
                    </a:lnTo>
                    <a:lnTo>
                      <a:pt x="0" y="53"/>
                    </a:lnTo>
                    <a:lnTo>
                      <a:pt x="0" y="50"/>
                    </a:lnTo>
                    <a:lnTo>
                      <a:pt x="3" y="47"/>
                    </a:lnTo>
                    <a:lnTo>
                      <a:pt x="6" y="43"/>
                    </a:lnTo>
                    <a:lnTo>
                      <a:pt x="10" y="43"/>
                    </a:lnTo>
                    <a:lnTo>
                      <a:pt x="13" y="40"/>
                    </a:lnTo>
                    <a:lnTo>
                      <a:pt x="22" y="37"/>
                    </a:lnTo>
                    <a:lnTo>
                      <a:pt x="22" y="34"/>
                    </a:lnTo>
                    <a:lnTo>
                      <a:pt x="19" y="31"/>
                    </a:lnTo>
                    <a:lnTo>
                      <a:pt x="13" y="31"/>
                    </a:lnTo>
                    <a:lnTo>
                      <a:pt x="10" y="28"/>
                    </a:lnTo>
                    <a:lnTo>
                      <a:pt x="6" y="22"/>
                    </a:lnTo>
                    <a:lnTo>
                      <a:pt x="6" y="18"/>
                    </a:lnTo>
                    <a:lnTo>
                      <a:pt x="13" y="6"/>
                    </a:lnTo>
                    <a:lnTo>
                      <a:pt x="16" y="0"/>
                    </a:lnTo>
                    <a:lnTo>
                      <a:pt x="25" y="12"/>
                    </a:lnTo>
                    <a:lnTo>
                      <a:pt x="28" y="3"/>
                    </a:lnTo>
                    <a:lnTo>
                      <a:pt x="31" y="3"/>
                    </a:lnTo>
                    <a:lnTo>
                      <a:pt x="31" y="12"/>
                    </a:lnTo>
                    <a:lnTo>
                      <a:pt x="35" y="15"/>
                    </a:lnTo>
                    <a:lnTo>
                      <a:pt x="38" y="12"/>
                    </a:lnTo>
                    <a:lnTo>
                      <a:pt x="44" y="15"/>
                    </a:lnTo>
                    <a:lnTo>
                      <a:pt x="47" y="9"/>
                    </a:lnTo>
                    <a:lnTo>
                      <a:pt x="53" y="31"/>
                    </a:lnTo>
                    <a:lnTo>
                      <a:pt x="56" y="34"/>
                    </a:lnTo>
                    <a:lnTo>
                      <a:pt x="60" y="37"/>
                    </a:lnTo>
                    <a:lnTo>
                      <a:pt x="85" y="40"/>
                    </a:lnTo>
                    <a:lnTo>
                      <a:pt x="85" y="37"/>
                    </a:lnTo>
                    <a:lnTo>
                      <a:pt x="103" y="37"/>
                    </a:lnTo>
                    <a:lnTo>
                      <a:pt x="125" y="43"/>
                    </a:lnTo>
                    <a:lnTo>
                      <a:pt x="122" y="47"/>
                    </a:lnTo>
                    <a:lnTo>
                      <a:pt x="119" y="50"/>
                    </a:lnTo>
                    <a:lnTo>
                      <a:pt x="116" y="56"/>
                    </a:lnTo>
                    <a:lnTo>
                      <a:pt x="103" y="68"/>
                    </a:lnTo>
                    <a:lnTo>
                      <a:pt x="91" y="75"/>
                    </a:lnTo>
                    <a:lnTo>
                      <a:pt x="91" y="81"/>
                    </a:lnTo>
                    <a:lnTo>
                      <a:pt x="94" y="97"/>
                    </a:lnTo>
                    <a:lnTo>
                      <a:pt x="100" y="100"/>
                    </a:lnTo>
                    <a:lnTo>
                      <a:pt x="103" y="103"/>
                    </a:lnTo>
                    <a:lnTo>
                      <a:pt x="106" y="106"/>
                    </a:lnTo>
                    <a:lnTo>
                      <a:pt x="113" y="90"/>
                    </a:lnTo>
                    <a:lnTo>
                      <a:pt x="116" y="84"/>
                    </a:lnTo>
                    <a:lnTo>
                      <a:pt x="119" y="84"/>
                    </a:lnTo>
                    <a:lnTo>
                      <a:pt x="135" y="140"/>
                    </a:lnTo>
                    <a:lnTo>
                      <a:pt x="135" y="143"/>
                    </a:lnTo>
                    <a:lnTo>
                      <a:pt x="135" y="156"/>
                    </a:lnTo>
                    <a:lnTo>
                      <a:pt x="128" y="156"/>
                    </a:lnTo>
                    <a:lnTo>
                      <a:pt x="125" y="156"/>
                    </a:lnTo>
                    <a:lnTo>
                      <a:pt x="125" y="172"/>
                    </a:ln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36" name="Freeform 440"/>
              <p:cNvSpPr/>
              <p:nvPr/>
            </p:nvSpPr>
            <p:spPr bwMode="auto">
              <a:xfrm>
                <a:off x="2380" y="2249"/>
                <a:ext cx="59" cy="109"/>
              </a:xfrm>
              <a:custGeom>
                <a:avLst/>
                <a:gdLst>
                  <a:gd name="T0" fmla="*/ 9 w 59"/>
                  <a:gd name="T1" fmla="*/ 0 h 109"/>
                  <a:gd name="T2" fmla="*/ 6 w 59"/>
                  <a:gd name="T3" fmla="*/ 3 h 109"/>
                  <a:gd name="T4" fmla="*/ 9 w 59"/>
                  <a:gd name="T5" fmla="*/ 6 h 109"/>
                  <a:gd name="T6" fmla="*/ 15 w 59"/>
                  <a:gd name="T7" fmla="*/ 6 h 109"/>
                  <a:gd name="T8" fmla="*/ 15 w 59"/>
                  <a:gd name="T9" fmla="*/ 9 h 109"/>
                  <a:gd name="T10" fmla="*/ 15 w 59"/>
                  <a:gd name="T11" fmla="*/ 9 h 109"/>
                  <a:gd name="T12" fmla="*/ 12 w 59"/>
                  <a:gd name="T13" fmla="*/ 12 h 109"/>
                  <a:gd name="T14" fmla="*/ 9 w 59"/>
                  <a:gd name="T15" fmla="*/ 21 h 109"/>
                  <a:gd name="T16" fmla="*/ 6 w 59"/>
                  <a:gd name="T17" fmla="*/ 25 h 109"/>
                  <a:gd name="T18" fmla="*/ 3 w 59"/>
                  <a:gd name="T19" fmla="*/ 50 h 109"/>
                  <a:gd name="T20" fmla="*/ 0 w 59"/>
                  <a:gd name="T21" fmla="*/ 47 h 109"/>
                  <a:gd name="T22" fmla="*/ 0 w 59"/>
                  <a:gd name="T23" fmla="*/ 50 h 109"/>
                  <a:gd name="T24" fmla="*/ 3 w 59"/>
                  <a:gd name="T25" fmla="*/ 84 h 109"/>
                  <a:gd name="T26" fmla="*/ 9 w 59"/>
                  <a:gd name="T27" fmla="*/ 103 h 109"/>
                  <a:gd name="T28" fmla="*/ 15 w 59"/>
                  <a:gd name="T29" fmla="*/ 106 h 109"/>
                  <a:gd name="T30" fmla="*/ 31 w 59"/>
                  <a:gd name="T31" fmla="*/ 109 h 109"/>
                  <a:gd name="T32" fmla="*/ 53 w 59"/>
                  <a:gd name="T33" fmla="*/ 97 h 109"/>
                  <a:gd name="T34" fmla="*/ 56 w 59"/>
                  <a:gd name="T35" fmla="*/ 87 h 109"/>
                  <a:gd name="T36" fmla="*/ 59 w 59"/>
                  <a:gd name="T37" fmla="*/ 65 h 109"/>
                  <a:gd name="T38" fmla="*/ 59 w 59"/>
                  <a:gd name="T39" fmla="*/ 59 h 109"/>
                  <a:gd name="T40" fmla="*/ 56 w 59"/>
                  <a:gd name="T41" fmla="*/ 59 h 109"/>
                  <a:gd name="T42" fmla="*/ 47 w 59"/>
                  <a:gd name="T43" fmla="*/ 37 h 109"/>
                  <a:gd name="T44" fmla="*/ 44 w 59"/>
                  <a:gd name="T45" fmla="*/ 34 h 109"/>
                  <a:gd name="T46" fmla="*/ 40 w 59"/>
                  <a:gd name="T47" fmla="*/ 28 h 109"/>
                  <a:gd name="T48" fmla="*/ 34 w 59"/>
                  <a:gd name="T49" fmla="*/ 25 h 109"/>
                  <a:gd name="T50" fmla="*/ 31 w 59"/>
                  <a:gd name="T51" fmla="*/ 18 h 109"/>
                  <a:gd name="T52" fmla="*/ 19 w 59"/>
                  <a:gd name="T53" fmla="*/ 3 h 109"/>
                  <a:gd name="T54" fmla="*/ 12 w 59"/>
                  <a:gd name="T55" fmla="*/ 0 h 109"/>
                  <a:gd name="T56" fmla="*/ 9 w 59"/>
                  <a:gd name="T57" fmla="*/ 0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109"/>
                  <a:gd name="T89" fmla="*/ 59 w 59"/>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109">
                    <a:moveTo>
                      <a:pt x="9" y="0"/>
                    </a:moveTo>
                    <a:lnTo>
                      <a:pt x="6" y="3"/>
                    </a:lnTo>
                    <a:lnTo>
                      <a:pt x="9" y="6"/>
                    </a:lnTo>
                    <a:lnTo>
                      <a:pt x="15" y="6"/>
                    </a:lnTo>
                    <a:lnTo>
                      <a:pt x="15" y="9"/>
                    </a:lnTo>
                    <a:lnTo>
                      <a:pt x="12" y="12"/>
                    </a:lnTo>
                    <a:lnTo>
                      <a:pt x="9" y="21"/>
                    </a:lnTo>
                    <a:lnTo>
                      <a:pt x="6" y="25"/>
                    </a:lnTo>
                    <a:lnTo>
                      <a:pt x="3" y="50"/>
                    </a:lnTo>
                    <a:lnTo>
                      <a:pt x="0" y="47"/>
                    </a:lnTo>
                    <a:lnTo>
                      <a:pt x="0" y="50"/>
                    </a:lnTo>
                    <a:lnTo>
                      <a:pt x="3" y="84"/>
                    </a:lnTo>
                    <a:lnTo>
                      <a:pt x="9" y="103"/>
                    </a:lnTo>
                    <a:lnTo>
                      <a:pt x="15" y="106"/>
                    </a:lnTo>
                    <a:lnTo>
                      <a:pt x="31" y="109"/>
                    </a:lnTo>
                    <a:lnTo>
                      <a:pt x="53" y="97"/>
                    </a:lnTo>
                    <a:lnTo>
                      <a:pt x="56" y="87"/>
                    </a:lnTo>
                    <a:lnTo>
                      <a:pt x="59" y="65"/>
                    </a:lnTo>
                    <a:lnTo>
                      <a:pt x="59" y="59"/>
                    </a:lnTo>
                    <a:lnTo>
                      <a:pt x="56" y="59"/>
                    </a:lnTo>
                    <a:lnTo>
                      <a:pt x="47" y="37"/>
                    </a:lnTo>
                    <a:lnTo>
                      <a:pt x="44" y="34"/>
                    </a:lnTo>
                    <a:lnTo>
                      <a:pt x="40" y="28"/>
                    </a:lnTo>
                    <a:lnTo>
                      <a:pt x="34" y="25"/>
                    </a:lnTo>
                    <a:lnTo>
                      <a:pt x="31" y="18"/>
                    </a:lnTo>
                    <a:lnTo>
                      <a:pt x="19" y="3"/>
                    </a:lnTo>
                    <a:lnTo>
                      <a:pt x="12" y="0"/>
                    </a:lnTo>
                    <a:lnTo>
                      <a:pt x="9" y="0"/>
                    </a:lnTo>
                    <a:close/>
                  </a:path>
                </a:pathLst>
              </a:custGeom>
              <a:grp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37" name="Freeform 441"/>
              <p:cNvSpPr/>
              <p:nvPr/>
            </p:nvSpPr>
            <p:spPr bwMode="auto">
              <a:xfrm>
                <a:off x="2380" y="2249"/>
                <a:ext cx="59" cy="109"/>
              </a:xfrm>
              <a:custGeom>
                <a:avLst/>
                <a:gdLst>
                  <a:gd name="T0" fmla="*/ 9 w 59"/>
                  <a:gd name="T1" fmla="*/ 0 h 109"/>
                  <a:gd name="T2" fmla="*/ 6 w 59"/>
                  <a:gd name="T3" fmla="*/ 3 h 109"/>
                  <a:gd name="T4" fmla="*/ 9 w 59"/>
                  <a:gd name="T5" fmla="*/ 6 h 109"/>
                  <a:gd name="T6" fmla="*/ 15 w 59"/>
                  <a:gd name="T7" fmla="*/ 6 h 109"/>
                  <a:gd name="T8" fmla="*/ 15 w 59"/>
                  <a:gd name="T9" fmla="*/ 9 h 109"/>
                  <a:gd name="T10" fmla="*/ 15 w 59"/>
                  <a:gd name="T11" fmla="*/ 9 h 109"/>
                  <a:gd name="T12" fmla="*/ 12 w 59"/>
                  <a:gd name="T13" fmla="*/ 12 h 109"/>
                  <a:gd name="T14" fmla="*/ 9 w 59"/>
                  <a:gd name="T15" fmla="*/ 21 h 109"/>
                  <a:gd name="T16" fmla="*/ 6 w 59"/>
                  <a:gd name="T17" fmla="*/ 25 h 109"/>
                  <a:gd name="T18" fmla="*/ 3 w 59"/>
                  <a:gd name="T19" fmla="*/ 50 h 109"/>
                  <a:gd name="T20" fmla="*/ 0 w 59"/>
                  <a:gd name="T21" fmla="*/ 47 h 109"/>
                  <a:gd name="T22" fmla="*/ 0 w 59"/>
                  <a:gd name="T23" fmla="*/ 50 h 109"/>
                  <a:gd name="T24" fmla="*/ 3 w 59"/>
                  <a:gd name="T25" fmla="*/ 84 h 109"/>
                  <a:gd name="T26" fmla="*/ 9 w 59"/>
                  <a:gd name="T27" fmla="*/ 103 h 109"/>
                  <a:gd name="T28" fmla="*/ 15 w 59"/>
                  <a:gd name="T29" fmla="*/ 106 h 109"/>
                  <a:gd name="T30" fmla="*/ 31 w 59"/>
                  <a:gd name="T31" fmla="*/ 109 h 109"/>
                  <a:gd name="T32" fmla="*/ 53 w 59"/>
                  <a:gd name="T33" fmla="*/ 97 h 109"/>
                  <a:gd name="T34" fmla="*/ 56 w 59"/>
                  <a:gd name="T35" fmla="*/ 87 h 109"/>
                  <a:gd name="T36" fmla="*/ 59 w 59"/>
                  <a:gd name="T37" fmla="*/ 65 h 109"/>
                  <a:gd name="T38" fmla="*/ 59 w 59"/>
                  <a:gd name="T39" fmla="*/ 59 h 109"/>
                  <a:gd name="T40" fmla="*/ 56 w 59"/>
                  <a:gd name="T41" fmla="*/ 59 h 109"/>
                  <a:gd name="T42" fmla="*/ 47 w 59"/>
                  <a:gd name="T43" fmla="*/ 37 h 109"/>
                  <a:gd name="T44" fmla="*/ 44 w 59"/>
                  <a:gd name="T45" fmla="*/ 34 h 109"/>
                  <a:gd name="T46" fmla="*/ 40 w 59"/>
                  <a:gd name="T47" fmla="*/ 28 h 109"/>
                  <a:gd name="T48" fmla="*/ 34 w 59"/>
                  <a:gd name="T49" fmla="*/ 25 h 109"/>
                  <a:gd name="T50" fmla="*/ 31 w 59"/>
                  <a:gd name="T51" fmla="*/ 18 h 109"/>
                  <a:gd name="T52" fmla="*/ 19 w 59"/>
                  <a:gd name="T53" fmla="*/ 3 h 109"/>
                  <a:gd name="T54" fmla="*/ 12 w 59"/>
                  <a:gd name="T55" fmla="*/ 0 h 109"/>
                  <a:gd name="T56" fmla="*/ 9 w 59"/>
                  <a:gd name="T57" fmla="*/ 0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109"/>
                  <a:gd name="T89" fmla="*/ 59 w 59"/>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109">
                    <a:moveTo>
                      <a:pt x="9" y="0"/>
                    </a:moveTo>
                    <a:lnTo>
                      <a:pt x="6" y="3"/>
                    </a:lnTo>
                    <a:lnTo>
                      <a:pt x="9" y="6"/>
                    </a:lnTo>
                    <a:lnTo>
                      <a:pt x="15" y="6"/>
                    </a:lnTo>
                    <a:lnTo>
                      <a:pt x="15" y="9"/>
                    </a:lnTo>
                    <a:lnTo>
                      <a:pt x="12" y="12"/>
                    </a:lnTo>
                    <a:lnTo>
                      <a:pt x="9" y="21"/>
                    </a:lnTo>
                    <a:lnTo>
                      <a:pt x="6" y="25"/>
                    </a:lnTo>
                    <a:lnTo>
                      <a:pt x="3" y="50"/>
                    </a:lnTo>
                    <a:lnTo>
                      <a:pt x="0" y="47"/>
                    </a:lnTo>
                    <a:lnTo>
                      <a:pt x="0" y="50"/>
                    </a:lnTo>
                    <a:lnTo>
                      <a:pt x="3" y="84"/>
                    </a:lnTo>
                    <a:lnTo>
                      <a:pt x="9" y="103"/>
                    </a:lnTo>
                    <a:lnTo>
                      <a:pt x="15" y="106"/>
                    </a:lnTo>
                    <a:lnTo>
                      <a:pt x="31" y="109"/>
                    </a:lnTo>
                    <a:lnTo>
                      <a:pt x="53" y="97"/>
                    </a:lnTo>
                    <a:lnTo>
                      <a:pt x="56" y="87"/>
                    </a:lnTo>
                    <a:lnTo>
                      <a:pt x="59" y="65"/>
                    </a:lnTo>
                    <a:lnTo>
                      <a:pt x="59" y="59"/>
                    </a:lnTo>
                    <a:lnTo>
                      <a:pt x="56" y="59"/>
                    </a:lnTo>
                    <a:lnTo>
                      <a:pt x="47" y="37"/>
                    </a:lnTo>
                    <a:lnTo>
                      <a:pt x="44" y="34"/>
                    </a:lnTo>
                    <a:lnTo>
                      <a:pt x="40" y="28"/>
                    </a:lnTo>
                    <a:lnTo>
                      <a:pt x="34" y="25"/>
                    </a:lnTo>
                    <a:lnTo>
                      <a:pt x="31" y="18"/>
                    </a:lnTo>
                    <a:lnTo>
                      <a:pt x="19" y="3"/>
                    </a:lnTo>
                    <a:lnTo>
                      <a:pt x="12" y="0"/>
                    </a:lnTo>
                    <a:lnTo>
                      <a:pt x="9" y="0"/>
                    </a:ln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38" name="Freeform 442"/>
              <p:cNvSpPr/>
              <p:nvPr/>
            </p:nvSpPr>
            <p:spPr bwMode="auto">
              <a:xfrm>
                <a:off x="2955" y="1880"/>
                <a:ext cx="204" cy="250"/>
              </a:xfrm>
              <a:custGeom>
                <a:avLst/>
                <a:gdLst>
                  <a:gd name="T0" fmla="*/ 75 w 204"/>
                  <a:gd name="T1" fmla="*/ 31 h 250"/>
                  <a:gd name="T2" fmla="*/ 75 w 204"/>
                  <a:gd name="T3" fmla="*/ 40 h 250"/>
                  <a:gd name="T4" fmla="*/ 94 w 204"/>
                  <a:gd name="T5" fmla="*/ 50 h 250"/>
                  <a:gd name="T6" fmla="*/ 113 w 204"/>
                  <a:gd name="T7" fmla="*/ 50 h 250"/>
                  <a:gd name="T8" fmla="*/ 119 w 204"/>
                  <a:gd name="T9" fmla="*/ 62 h 250"/>
                  <a:gd name="T10" fmla="*/ 125 w 204"/>
                  <a:gd name="T11" fmla="*/ 68 h 250"/>
                  <a:gd name="T12" fmla="*/ 129 w 204"/>
                  <a:gd name="T13" fmla="*/ 78 h 250"/>
                  <a:gd name="T14" fmla="*/ 113 w 204"/>
                  <a:gd name="T15" fmla="*/ 84 h 250"/>
                  <a:gd name="T16" fmla="*/ 107 w 204"/>
                  <a:gd name="T17" fmla="*/ 87 h 250"/>
                  <a:gd name="T18" fmla="*/ 107 w 204"/>
                  <a:gd name="T19" fmla="*/ 97 h 250"/>
                  <a:gd name="T20" fmla="*/ 138 w 204"/>
                  <a:gd name="T21" fmla="*/ 122 h 250"/>
                  <a:gd name="T22" fmla="*/ 150 w 204"/>
                  <a:gd name="T23" fmla="*/ 137 h 250"/>
                  <a:gd name="T24" fmla="*/ 163 w 204"/>
                  <a:gd name="T25" fmla="*/ 150 h 250"/>
                  <a:gd name="T26" fmla="*/ 175 w 204"/>
                  <a:gd name="T27" fmla="*/ 168 h 250"/>
                  <a:gd name="T28" fmla="*/ 175 w 204"/>
                  <a:gd name="T29" fmla="*/ 168 h 250"/>
                  <a:gd name="T30" fmla="*/ 182 w 204"/>
                  <a:gd name="T31" fmla="*/ 175 h 250"/>
                  <a:gd name="T32" fmla="*/ 204 w 204"/>
                  <a:gd name="T33" fmla="*/ 209 h 250"/>
                  <a:gd name="T34" fmla="*/ 200 w 204"/>
                  <a:gd name="T35" fmla="*/ 231 h 250"/>
                  <a:gd name="T36" fmla="*/ 191 w 204"/>
                  <a:gd name="T37" fmla="*/ 240 h 250"/>
                  <a:gd name="T38" fmla="*/ 182 w 204"/>
                  <a:gd name="T39" fmla="*/ 234 h 250"/>
                  <a:gd name="T40" fmla="*/ 166 w 204"/>
                  <a:gd name="T41" fmla="*/ 240 h 250"/>
                  <a:gd name="T42" fmla="*/ 160 w 204"/>
                  <a:gd name="T43" fmla="*/ 250 h 250"/>
                  <a:gd name="T44" fmla="*/ 141 w 204"/>
                  <a:gd name="T45" fmla="*/ 244 h 250"/>
                  <a:gd name="T46" fmla="*/ 144 w 204"/>
                  <a:gd name="T47" fmla="*/ 240 h 250"/>
                  <a:gd name="T48" fmla="*/ 147 w 204"/>
                  <a:gd name="T49" fmla="*/ 212 h 250"/>
                  <a:gd name="T50" fmla="*/ 147 w 204"/>
                  <a:gd name="T51" fmla="*/ 203 h 250"/>
                  <a:gd name="T52" fmla="*/ 144 w 204"/>
                  <a:gd name="T53" fmla="*/ 197 h 250"/>
                  <a:gd name="T54" fmla="*/ 141 w 204"/>
                  <a:gd name="T55" fmla="*/ 190 h 250"/>
                  <a:gd name="T56" fmla="*/ 132 w 204"/>
                  <a:gd name="T57" fmla="*/ 187 h 250"/>
                  <a:gd name="T58" fmla="*/ 125 w 204"/>
                  <a:gd name="T59" fmla="*/ 178 h 250"/>
                  <a:gd name="T60" fmla="*/ 122 w 204"/>
                  <a:gd name="T61" fmla="*/ 147 h 250"/>
                  <a:gd name="T62" fmla="*/ 116 w 204"/>
                  <a:gd name="T63" fmla="*/ 140 h 250"/>
                  <a:gd name="T64" fmla="*/ 100 w 204"/>
                  <a:gd name="T65" fmla="*/ 122 h 250"/>
                  <a:gd name="T66" fmla="*/ 82 w 204"/>
                  <a:gd name="T67" fmla="*/ 131 h 250"/>
                  <a:gd name="T68" fmla="*/ 66 w 204"/>
                  <a:gd name="T69" fmla="*/ 137 h 250"/>
                  <a:gd name="T70" fmla="*/ 60 w 204"/>
                  <a:gd name="T71" fmla="*/ 134 h 250"/>
                  <a:gd name="T72" fmla="*/ 53 w 204"/>
                  <a:gd name="T73" fmla="*/ 128 h 250"/>
                  <a:gd name="T74" fmla="*/ 35 w 204"/>
                  <a:gd name="T75" fmla="*/ 137 h 250"/>
                  <a:gd name="T76" fmla="*/ 25 w 204"/>
                  <a:gd name="T77" fmla="*/ 143 h 250"/>
                  <a:gd name="T78" fmla="*/ 22 w 204"/>
                  <a:gd name="T79" fmla="*/ 143 h 250"/>
                  <a:gd name="T80" fmla="*/ 28 w 204"/>
                  <a:gd name="T81" fmla="*/ 103 h 250"/>
                  <a:gd name="T82" fmla="*/ 28 w 204"/>
                  <a:gd name="T83" fmla="*/ 87 h 250"/>
                  <a:gd name="T84" fmla="*/ 13 w 204"/>
                  <a:gd name="T85" fmla="*/ 84 h 250"/>
                  <a:gd name="T86" fmla="*/ 10 w 204"/>
                  <a:gd name="T87" fmla="*/ 65 h 250"/>
                  <a:gd name="T88" fmla="*/ 0 w 204"/>
                  <a:gd name="T89" fmla="*/ 59 h 250"/>
                  <a:gd name="T90" fmla="*/ 0 w 204"/>
                  <a:gd name="T91" fmla="*/ 53 h 250"/>
                  <a:gd name="T92" fmla="*/ 3 w 204"/>
                  <a:gd name="T93" fmla="*/ 50 h 250"/>
                  <a:gd name="T94" fmla="*/ 13 w 204"/>
                  <a:gd name="T95" fmla="*/ 46 h 250"/>
                  <a:gd name="T96" fmla="*/ 25 w 204"/>
                  <a:gd name="T97" fmla="*/ 31 h 250"/>
                  <a:gd name="T98" fmla="*/ 28 w 204"/>
                  <a:gd name="T99" fmla="*/ 25 h 250"/>
                  <a:gd name="T100" fmla="*/ 41 w 204"/>
                  <a:gd name="T101" fmla="*/ 37 h 250"/>
                  <a:gd name="T102" fmla="*/ 44 w 204"/>
                  <a:gd name="T103" fmla="*/ 28 h 250"/>
                  <a:gd name="T104" fmla="*/ 41 w 204"/>
                  <a:gd name="T105" fmla="*/ 3 h 250"/>
                  <a:gd name="T106" fmla="*/ 53 w 204"/>
                  <a:gd name="T107" fmla="*/ 0 h 2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4"/>
                  <a:gd name="T163" fmla="*/ 0 h 250"/>
                  <a:gd name="T164" fmla="*/ 204 w 204"/>
                  <a:gd name="T165" fmla="*/ 250 h 2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4" h="250">
                    <a:moveTo>
                      <a:pt x="53" y="3"/>
                    </a:moveTo>
                    <a:lnTo>
                      <a:pt x="75" y="31"/>
                    </a:lnTo>
                    <a:lnTo>
                      <a:pt x="75" y="37"/>
                    </a:lnTo>
                    <a:lnTo>
                      <a:pt x="75" y="40"/>
                    </a:lnTo>
                    <a:lnTo>
                      <a:pt x="85" y="50"/>
                    </a:lnTo>
                    <a:lnTo>
                      <a:pt x="94" y="50"/>
                    </a:lnTo>
                    <a:lnTo>
                      <a:pt x="103" y="46"/>
                    </a:lnTo>
                    <a:lnTo>
                      <a:pt x="113" y="50"/>
                    </a:lnTo>
                    <a:lnTo>
                      <a:pt x="119" y="59"/>
                    </a:lnTo>
                    <a:lnTo>
                      <a:pt x="119" y="62"/>
                    </a:lnTo>
                    <a:lnTo>
                      <a:pt x="125" y="65"/>
                    </a:lnTo>
                    <a:lnTo>
                      <a:pt x="125" y="68"/>
                    </a:lnTo>
                    <a:lnTo>
                      <a:pt x="129" y="72"/>
                    </a:lnTo>
                    <a:lnTo>
                      <a:pt x="129" y="78"/>
                    </a:lnTo>
                    <a:lnTo>
                      <a:pt x="122" y="84"/>
                    </a:lnTo>
                    <a:lnTo>
                      <a:pt x="113" y="84"/>
                    </a:lnTo>
                    <a:lnTo>
                      <a:pt x="110" y="84"/>
                    </a:lnTo>
                    <a:lnTo>
                      <a:pt x="107" y="87"/>
                    </a:lnTo>
                    <a:lnTo>
                      <a:pt x="103" y="93"/>
                    </a:lnTo>
                    <a:lnTo>
                      <a:pt x="107" y="97"/>
                    </a:lnTo>
                    <a:lnTo>
                      <a:pt x="138" y="115"/>
                    </a:lnTo>
                    <a:lnTo>
                      <a:pt x="138" y="122"/>
                    </a:lnTo>
                    <a:lnTo>
                      <a:pt x="150" y="134"/>
                    </a:lnTo>
                    <a:lnTo>
                      <a:pt x="150" y="137"/>
                    </a:lnTo>
                    <a:lnTo>
                      <a:pt x="160" y="147"/>
                    </a:lnTo>
                    <a:lnTo>
                      <a:pt x="163" y="150"/>
                    </a:lnTo>
                    <a:lnTo>
                      <a:pt x="172" y="156"/>
                    </a:lnTo>
                    <a:lnTo>
                      <a:pt x="175" y="168"/>
                    </a:lnTo>
                    <a:lnTo>
                      <a:pt x="179" y="175"/>
                    </a:lnTo>
                    <a:lnTo>
                      <a:pt x="182" y="175"/>
                    </a:lnTo>
                    <a:lnTo>
                      <a:pt x="194" y="184"/>
                    </a:lnTo>
                    <a:lnTo>
                      <a:pt x="204" y="209"/>
                    </a:lnTo>
                    <a:lnTo>
                      <a:pt x="204" y="231"/>
                    </a:lnTo>
                    <a:lnTo>
                      <a:pt x="200" y="231"/>
                    </a:lnTo>
                    <a:lnTo>
                      <a:pt x="197" y="237"/>
                    </a:lnTo>
                    <a:lnTo>
                      <a:pt x="191" y="240"/>
                    </a:lnTo>
                    <a:lnTo>
                      <a:pt x="188" y="240"/>
                    </a:lnTo>
                    <a:lnTo>
                      <a:pt x="182" y="234"/>
                    </a:lnTo>
                    <a:lnTo>
                      <a:pt x="179" y="234"/>
                    </a:lnTo>
                    <a:lnTo>
                      <a:pt x="166" y="240"/>
                    </a:lnTo>
                    <a:lnTo>
                      <a:pt x="163" y="250"/>
                    </a:lnTo>
                    <a:lnTo>
                      <a:pt x="160" y="250"/>
                    </a:lnTo>
                    <a:lnTo>
                      <a:pt x="144" y="247"/>
                    </a:lnTo>
                    <a:lnTo>
                      <a:pt x="141" y="244"/>
                    </a:lnTo>
                    <a:lnTo>
                      <a:pt x="141" y="240"/>
                    </a:lnTo>
                    <a:lnTo>
                      <a:pt x="144" y="240"/>
                    </a:lnTo>
                    <a:lnTo>
                      <a:pt x="147" y="234"/>
                    </a:lnTo>
                    <a:lnTo>
                      <a:pt x="147" y="212"/>
                    </a:lnTo>
                    <a:lnTo>
                      <a:pt x="147" y="209"/>
                    </a:lnTo>
                    <a:lnTo>
                      <a:pt x="147" y="203"/>
                    </a:lnTo>
                    <a:lnTo>
                      <a:pt x="147" y="200"/>
                    </a:lnTo>
                    <a:lnTo>
                      <a:pt x="144" y="197"/>
                    </a:lnTo>
                    <a:lnTo>
                      <a:pt x="141" y="193"/>
                    </a:lnTo>
                    <a:lnTo>
                      <a:pt x="141" y="190"/>
                    </a:lnTo>
                    <a:lnTo>
                      <a:pt x="135" y="190"/>
                    </a:lnTo>
                    <a:lnTo>
                      <a:pt x="132" y="187"/>
                    </a:lnTo>
                    <a:lnTo>
                      <a:pt x="129" y="184"/>
                    </a:lnTo>
                    <a:lnTo>
                      <a:pt x="125" y="178"/>
                    </a:lnTo>
                    <a:lnTo>
                      <a:pt x="125" y="159"/>
                    </a:lnTo>
                    <a:lnTo>
                      <a:pt x="122" y="147"/>
                    </a:lnTo>
                    <a:lnTo>
                      <a:pt x="119" y="143"/>
                    </a:lnTo>
                    <a:lnTo>
                      <a:pt x="116" y="140"/>
                    </a:lnTo>
                    <a:lnTo>
                      <a:pt x="110" y="134"/>
                    </a:lnTo>
                    <a:lnTo>
                      <a:pt x="100" y="122"/>
                    </a:lnTo>
                    <a:lnTo>
                      <a:pt x="82" y="125"/>
                    </a:lnTo>
                    <a:lnTo>
                      <a:pt x="82" y="131"/>
                    </a:lnTo>
                    <a:lnTo>
                      <a:pt x="78" y="131"/>
                    </a:lnTo>
                    <a:lnTo>
                      <a:pt x="66" y="137"/>
                    </a:lnTo>
                    <a:lnTo>
                      <a:pt x="63" y="137"/>
                    </a:lnTo>
                    <a:lnTo>
                      <a:pt x="60" y="134"/>
                    </a:lnTo>
                    <a:lnTo>
                      <a:pt x="57" y="128"/>
                    </a:lnTo>
                    <a:lnTo>
                      <a:pt x="53" y="128"/>
                    </a:lnTo>
                    <a:lnTo>
                      <a:pt x="41" y="131"/>
                    </a:lnTo>
                    <a:lnTo>
                      <a:pt x="35" y="137"/>
                    </a:lnTo>
                    <a:lnTo>
                      <a:pt x="28" y="140"/>
                    </a:lnTo>
                    <a:lnTo>
                      <a:pt x="25" y="143"/>
                    </a:lnTo>
                    <a:lnTo>
                      <a:pt x="22" y="147"/>
                    </a:lnTo>
                    <a:lnTo>
                      <a:pt x="22" y="143"/>
                    </a:lnTo>
                    <a:lnTo>
                      <a:pt x="19" y="137"/>
                    </a:lnTo>
                    <a:lnTo>
                      <a:pt x="28" y="103"/>
                    </a:lnTo>
                    <a:lnTo>
                      <a:pt x="25" y="97"/>
                    </a:lnTo>
                    <a:lnTo>
                      <a:pt x="28" y="87"/>
                    </a:lnTo>
                    <a:lnTo>
                      <a:pt x="25" y="84"/>
                    </a:lnTo>
                    <a:lnTo>
                      <a:pt x="13" y="84"/>
                    </a:lnTo>
                    <a:lnTo>
                      <a:pt x="10" y="84"/>
                    </a:lnTo>
                    <a:lnTo>
                      <a:pt x="10" y="65"/>
                    </a:lnTo>
                    <a:lnTo>
                      <a:pt x="3" y="59"/>
                    </a:lnTo>
                    <a:lnTo>
                      <a:pt x="0" y="59"/>
                    </a:lnTo>
                    <a:lnTo>
                      <a:pt x="0" y="53"/>
                    </a:lnTo>
                    <a:lnTo>
                      <a:pt x="3" y="50"/>
                    </a:lnTo>
                    <a:lnTo>
                      <a:pt x="7" y="50"/>
                    </a:lnTo>
                    <a:lnTo>
                      <a:pt x="13" y="46"/>
                    </a:lnTo>
                    <a:lnTo>
                      <a:pt x="10" y="40"/>
                    </a:lnTo>
                    <a:lnTo>
                      <a:pt x="25" y="31"/>
                    </a:lnTo>
                    <a:lnTo>
                      <a:pt x="25" y="28"/>
                    </a:lnTo>
                    <a:lnTo>
                      <a:pt x="28" y="25"/>
                    </a:lnTo>
                    <a:lnTo>
                      <a:pt x="32" y="37"/>
                    </a:lnTo>
                    <a:lnTo>
                      <a:pt x="41" y="37"/>
                    </a:lnTo>
                    <a:lnTo>
                      <a:pt x="44" y="34"/>
                    </a:lnTo>
                    <a:lnTo>
                      <a:pt x="44" y="28"/>
                    </a:lnTo>
                    <a:lnTo>
                      <a:pt x="41" y="18"/>
                    </a:lnTo>
                    <a:lnTo>
                      <a:pt x="41" y="3"/>
                    </a:lnTo>
                    <a:lnTo>
                      <a:pt x="44" y="0"/>
                    </a:lnTo>
                    <a:lnTo>
                      <a:pt x="53" y="0"/>
                    </a:lnTo>
                    <a:lnTo>
                      <a:pt x="53" y="3"/>
                    </a:lnTo>
                    <a:close/>
                  </a:path>
                </a:pathLst>
              </a:custGeom>
              <a:grp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39" name="Freeform 443"/>
              <p:cNvSpPr/>
              <p:nvPr/>
            </p:nvSpPr>
            <p:spPr bwMode="auto">
              <a:xfrm>
                <a:off x="2955" y="1880"/>
                <a:ext cx="204" cy="250"/>
              </a:xfrm>
              <a:custGeom>
                <a:avLst/>
                <a:gdLst>
                  <a:gd name="T0" fmla="*/ 75 w 204"/>
                  <a:gd name="T1" fmla="*/ 31 h 250"/>
                  <a:gd name="T2" fmla="*/ 75 w 204"/>
                  <a:gd name="T3" fmla="*/ 40 h 250"/>
                  <a:gd name="T4" fmla="*/ 94 w 204"/>
                  <a:gd name="T5" fmla="*/ 50 h 250"/>
                  <a:gd name="T6" fmla="*/ 113 w 204"/>
                  <a:gd name="T7" fmla="*/ 50 h 250"/>
                  <a:gd name="T8" fmla="*/ 119 w 204"/>
                  <a:gd name="T9" fmla="*/ 62 h 250"/>
                  <a:gd name="T10" fmla="*/ 125 w 204"/>
                  <a:gd name="T11" fmla="*/ 68 h 250"/>
                  <a:gd name="T12" fmla="*/ 129 w 204"/>
                  <a:gd name="T13" fmla="*/ 78 h 250"/>
                  <a:gd name="T14" fmla="*/ 113 w 204"/>
                  <a:gd name="T15" fmla="*/ 84 h 250"/>
                  <a:gd name="T16" fmla="*/ 107 w 204"/>
                  <a:gd name="T17" fmla="*/ 87 h 250"/>
                  <a:gd name="T18" fmla="*/ 107 w 204"/>
                  <a:gd name="T19" fmla="*/ 97 h 250"/>
                  <a:gd name="T20" fmla="*/ 138 w 204"/>
                  <a:gd name="T21" fmla="*/ 122 h 250"/>
                  <a:gd name="T22" fmla="*/ 150 w 204"/>
                  <a:gd name="T23" fmla="*/ 137 h 250"/>
                  <a:gd name="T24" fmla="*/ 163 w 204"/>
                  <a:gd name="T25" fmla="*/ 150 h 250"/>
                  <a:gd name="T26" fmla="*/ 175 w 204"/>
                  <a:gd name="T27" fmla="*/ 168 h 250"/>
                  <a:gd name="T28" fmla="*/ 175 w 204"/>
                  <a:gd name="T29" fmla="*/ 168 h 250"/>
                  <a:gd name="T30" fmla="*/ 182 w 204"/>
                  <a:gd name="T31" fmla="*/ 175 h 250"/>
                  <a:gd name="T32" fmla="*/ 204 w 204"/>
                  <a:gd name="T33" fmla="*/ 209 h 250"/>
                  <a:gd name="T34" fmla="*/ 200 w 204"/>
                  <a:gd name="T35" fmla="*/ 231 h 250"/>
                  <a:gd name="T36" fmla="*/ 191 w 204"/>
                  <a:gd name="T37" fmla="*/ 240 h 250"/>
                  <a:gd name="T38" fmla="*/ 182 w 204"/>
                  <a:gd name="T39" fmla="*/ 234 h 250"/>
                  <a:gd name="T40" fmla="*/ 166 w 204"/>
                  <a:gd name="T41" fmla="*/ 240 h 250"/>
                  <a:gd name="T42" fmla="*/ 160 w 204"/>
                  <a:gd name="T43" fmla="*/ 250 h 250"/>
                  <a:gd name="T44" fmla="*/ 141 w 204"/>
                  <a:gd name="T45" fmla="*/ 244 h 250"/>
                  <a:gd name="T46" fmla="*/ 144 w 204"/>
                  <a:gd name="T47" fmla="*/ 240 h 250"/>
                  <a:gd name="T48" fmla="*/ 147 w 204"/>
                  <a:gd name="T49" fmla="*/ 212 h 250"/>
                  <a:gd name="T50" fmla="*/ 147 w 204"/>
                  <a:gd name="T51" fmla="*/ 203 h 250"/>
                  <a:gd name="T52" fmla="*/ 144 w 204"/>
                  <a:gd name="T53" fmla="*/ 197 h 250"/>
                  <a:gd name="T54" fmla="*/ 141 w 204"/>
                  <a:gd name="T55" fmla="*/ 190 h 250"/>
                  <a:gd name="T56" fmla="*/ 132 w 204"/>
                  <a:gd name="T57" fmla="*/ 187 h 250"/>
                  <a:gd name="T58" fmla="*/ 125 w 204"/>
                  <a:gd name="T59" fmla="*/ 178 h 250"/>
                  <a:gd name="T60" fmla="*/ 122 w 204"/>
                  <a:gd name="T61" fmla="*/ 147 h 250"/>
                  <a:gd name="T62" fmla="*/ 116 w 204"/>
                  <a:gd name="T63" fmla="*/ 140 h 250"/>
                  <a:gd name="T64" fmla="*/ 100 w 204"/>
                  <a:gd name="T65" fmla="*/ 122 h 250"/>
                  <a:gd name="T66" fmla="*/ 82 w 204"/>
                  <a:gd name="T67" fmla="*/ 131 h 250"/>
                  <a:gd name="T68" fmla="*/ 66 w 204"/>
                  <a:gd name="T69" fmla="*/ 137 h 250"/>
                  <a:gd name="T70" fmla="*/ 60 w 204"/>
                  <a:gd name="T71" fmla="*/ 134 h 250"/>
                  <a:gd name="T72" fmla="*/ 53 w 204"/>
                  <a:gd name="T73" fmla="*/ 128 h 250"/>
                  <a:gd name="T74" fmla="*/ 35 w 204"/>
                  <a:gd name="T75" fmla="*/ 137 h 250"/>
                  <a:gd name="T76" fmla="*/ 25 w 204"/>
                  <a:gd name="T77" fmla="*/ 143 h 250"/>
                  <a:gd name="T78" fmla="*/ 22 w 204"/>
                  <a:gd name="T79" fmla="*/ 143 h 250"/>
                  <a:gd name="T80" fmla="*/ 28 w 204"/>
                  <a:gd name="T81" fmla="*/ 103 h 250"/>
                  <a:gd name="T82" fmla="*/ 28 w 204"/>
                  <a:gd name="T83" fmla="*/ 87 h 250"/>
                  <a:gd name="T84" fmla="*/ 13 w 204"/>
                  <a:gd name="T85" fmla="*/ 84 h 250"/>
                  <a:gd name="T86" fmla="*/ 10 w 204"/>
                  <a:gd name="T87" fmla="*/ 65 h 250"/>
                  <a:gd name="T88" fmla="*/ 0 w 204"/>
                  <a:gd name="T89" fmla="*/ 59 h 250"/>
                  <a:gd name="T90" fmla="*/ 0 w 204"/>
                  <a:gd name="T91" fmla="*/ 53 h 250"/>
                  <a:gd name="T92" fmla="*/ 3 w 204"/>
                  <a:gd name="T93" fmla="*/ 50 h 250"/>
                  <a:gd name="T94" fmla="*/ 13 w 204"/>
                  <a:gd name="T95" fmla="*/ 46 h 250"/>
                  <a:gd name="T96" fmla="*/ 25 w 204"/>
                  <a:gd name="T97" fmla="*/ 31 h 250"/>
                  <a:gd name="T98" fmla="*/ 28 w 204"/>
                  <a:gd name="T99" fmla="*/ 25 h 250"/>
                  <a:gd name="T100" fmla="*/ 41 w 204"/>
                  <a:gd name="T101" fmla="*/ 37 h 250"/>
                  <a:gd name="T102" fmla="*/ 44 w 204"/>
                  <a:gd name="T103" fmla="*/ 28 h 250"/>
                  <a:gd name="T104" fmla="*/ 41 w 204"/>
                  <a:gd name="T105" fmla="*/ 3 h 250"/>
                  <a:gd name="T106" fmla="*/ 53 w 204"/>
                  <a:gd name="T107" fmla="*/ 0 h 2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4"/>
                  <a:gd name="T163" fmla="*/ 0 h 250"/>
                  <a:gd name="T164" fmla="*/ 204 w 204"/>
                  <a:gd name="T165" fmla="*/ 250 h 2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4" h="250">
                    <a:moveTo>
                      <a:pt x="53" y="3"/>
                    </a:moveTo>
                    <a:lnTo>
                      <a:pt x="75" y="31"/>
                    </a:lnTo>
                    <a:lnTo>
                      <a:pt x="75" y="37"/>
                    </a:lnTo>
                    <a:lnTo>
                      <a:pt x="75" y="40"/>
                    </a:lnTo>
                    <a:lnTo>
                      <a:pt x="85" y="50"/>
                    </a:lnTo>
                    <a:lnTo>
                      <a:pt x="94" y="50"/>
                    </a:lnTo>
                    <a:lnTo>
                      <a:pt x="103" y="46"/>
                    </a:lnTo>
                    <a:lnTo>
                      <a:pt x="113" y="50"/>
                    </a:lnTo>
                    <a:lnTo>
                      <a:pt x="119" y="59"/>
                    </a:lnTo>
                    <a:lnTo>
                      <a:pt x="119" y="62"/>
                    </a:lnTo>
                    <a:lnTo>
                      <a:pt x="125" y="65"/>
                    </a:lnTo>
                    <a:lnTo>
                      <a:pt x="125" y="68"/>
                    </a:lnTo>
                    <a:lnTo>
                      <a:pt x="129" y="72"/>
                    </a:lnTo>
                    <a:lnTo>
                      <a:pt x="129" y="78"/>
                    </a:lnTo>
                    <a:lnTo>
                      <a:pt x="122" y="84"/>
                    </a:lnTo>
                    <a:lnTo>
                      <a:pt x="113" y="84"/>
                    </a:lnTo>
                    <a:lnTo>
                      <a:pt x="110" y="84"/>
                    </a:lnTo>
                    <a:lnTo>
                      <a:pt x="107" y="87"/>
                    </a:lnTo>
                    <a:lnTo>
                      <a:pt x="103" y="93"/>
                    </a:lnTo>
                    <a:lnTo>
                      <a:pt x="107" y="97"/>
                    </a:lnTo>
                    <a:lnTo>
                      <a:pt x="138" y="115"/>
                    </a:lnTo>
                    <a:lnTo>
                      <a:pt x="138" y="122"/>
                    </a:lnTo>
                    <a:lnTo>
                      <a:pt x="150" y="134"/>
                    </a:lnTo>
                    <a:lnTo>
                      <a:pt x="150" y="137"/>
                    </a:lnTo>
                    <a:lnTo>
                      <a:pt x="160" y="147"/>
                    </a:lnTo>
                    <a:lnTo>
                      <a:pt x="163" y="150"/>
                    </a:lnTo>
                    <a:lnTo>
                      <a:pt x="172" y="156"/>
                    </a:lnTo>
                    <a:lnTo>
                      <a:pt x="175" y="168"/>
                    </a:lnTo>
                    <a:lnTo>
                      <a:pt x="179" y="175"/>
                    </a:lnTo>
                    <a:lnTo>
                      <a:pt x="182" y="175"/>
                    </a:lnTo>
                    <a:lnTo>
                      <a:pt x="194" y="184"/>
                    </a:lnTo>
                    <a:lnTo>
                      <a:pt x="204" y="209"/>
                    </a:lnTo>
                    <a:lnTo>
                      <a:pt x="204" y="231"/>
                    </a:lnTo>
                    <a:lnTo>
                      <a:pt x="200" y="231"/>
                    </a:lnTo>
                    <a:lnTo>
                      <a:pt x="197" y="237"/>
                    </a:lnTo>
                    <a:lnTo>
                      <a:pt x="191" y="240"/>
                    </a:lnTo>
                    <a:lnTo>
                      <a:pt x="188" y="240"/>
                    </a:lnTo>
                    <a:lnTo>
                      <a:pt x="182" y="234"/>
                    </a:lnTo>
                    <a:lnTo>
                      <a:pt x="179" y="234"/>
                    </a:lnTo>
                    <a:lnTo>
                      <a:pt x="166" y="240"/>
                    </a:lnTo>
                    <a:lnTo>
                      <a:pt x="163" y="250"/>
                    </a:lnTo>
                    <a:lnTo>
                      <a:pt x="160" y="250"/>
                    </a:lnTo>
                    <a:lnTo>
                      <a:pt x="144" y="247"/>
                    </a:lnTo>
                    <a:lnTo>
                      <a:pt x="141" y="244"/>
                    </a:lnTo>
                    <a:lnTo>
                      <a:pt x="141" y="240"/>
                    </a:lnTo>
                    <a:lnTo>
                      <a:pt x="144" y="240"/>
                    </a:lnTo>
                    <a:lnTo>
                      <a:pt x="147" y="234"/>
                    </a:lnTo>
                    <a:lnTo>
                      <a:pt x="147" y="212"/>
                    </a:lnTo>
                    <a:lnTo>
                      <a:pt x="147" y="209"/>
                    </a:lnTo>
                    <a:lnTo>
                      <a:pt x="147" y="203"/>
                    </a:lnTo>
                    <a:lnTo>
                      <a:pt x="147" y="200"/>
                    </a:lnTo>
                    <a:lnTo>
                      <a:pt x="144" y="197"/>
                    </a:lnTo>
                    <a:lnTo>
                      <a:pt x="141" y="193"/>
                    </a:lnTo>
                    <a:lnTo>
                      <a:pt x="141" y="190"/>
                    </a:lnTo>
                    <a:lnTo>
                      <a:pt x="135" y="190"/>
                    </a:lnTo>
                    <a:lnTo>
                      <a:pt x="132" y="187"/>
                    </a:lnTo>
                    <a:lnTo>
                      <a:pt x="129" y="184"/>
                    </a:lnTo>
                    <a:lnTo>
                      <a:pt x="125" y="178"/>
                    </a:lnTo>
                    <a:lnTo>
                      <a:pt x="125" y="159"/>
                    </a:lnTo>
                    <a:lnTo>
                      <a:pt x="122" y="147"/>
                    </a:lnTo>
                    <a:lnTo>
                      <a:pt x="119" y="143"/>
                    </a:lnTo>
                    <a:lnTo>
                      <a:pt x="116" y="140"/>
                    </a:lnTo>
                    <a:lnTo>
                      <a:pt x="110" y="134"/>
                    </a:lnTo>
                    <a:lnTo>
                      <a:pt x="100" y="122"/>
                    </a:lnTo>
                    <a:lnTo>
                      <a:pt x="82" y="125"/>
                    </a:lnTo>
                    <a:lnTo>
                      <a:pt x="82" y="131"/>
                    </a:lnTo>
                    <a:lnTo>
                      <a:pt x="78" y="131"/>
                    </a:lnTo>
                    <a:lnTo>
                      <a:pt x="66" y="137"/>
                    </a:lnTo>
                    <a:lnTo>
                      <a:pt x="63" y="137"/>
                    </a:lnTo>
                    <a:lnTo>
                      <a:pt x="60" y="134"/>
                    </a:lnTo>
                    <a:lnTo>
                      <a:pt x="57" y="128"/>
                    </a:lnTo>
                    <a:lnTo>
                      <a:pt x="53" y="128"/>
                    </a:lnTo>
                    <a:lnTo>
                      <a:pt x="41" y="131"/>
                    </a:lnTo>
                    <a:lnTo>
                      <a:pt x="35" y="137"/>
                    </a:lnTo>
                    <a:lnTo>
                      <a:pt x="28" y="140"/>
                    </a:lnTo>
                    <a:lnTo>
                      <a:pt x="25" y="143"/>
                    </a:lnTo>
                    <a:lnTo>
                      <a:pt x="22" y="147"/>
                    </a:lnTo>
                    <a:lnTo>
                      <a:pt x="22" y="143"/>
                    </a:lnTo>
                    <a:lnTo>
                      <a:pt x="19" y="137"/>
                    </a:lnTo>
                    <a:lnTo>
                      <a:pt x="28" y="103"/>
                    </a:lnTo>
                    <a:lnTo>
                      <a:pt x="25" y="97"/>
                    </a:lnTo>
                    <a:lnTo>
                      <a:pt x="28" y="87"/>
                    </a:lnTo>
                    <a:lnTo>
                      <a:pt x="25" y="84"/>
                    </a:lnTo>
                    <a:lnTo>
                      <a:pt x="13" y="84"/>
                    </a:lnTo>
                    <a:lnTo>
                      <a:pt x="10" y="84"/>
                    </a:lnTo>
                    <a:lnTo>
                      <a:pt x="10" y="65"/>
                    </a:lnTo>
                    <a:lnTo>
                      <a:pt x="3" y="59"/>
                    </a:lnTo>
                    <a:lnTo>
                      <a:pt x="0" y="59"/>
                    </a:lnTo>
                    <a:lnTo>
                      <a:pt x="0" y="53"/>
                    </a:lnTo>
                    <a:lnTo>
                      <a:pt x="3" y="50"/>
                    </a:lnTo>
                    <a:lnTo>
                      <a:pt x="7" y="50"/>
                    </a:lnTo>
                    <a:lnTo>
                      <a:pt x="13" y="46"/>
                    </a:lnTo>
                    <a:lnTo>
                      <a:pt x="10" y="40"/>
                    </a:lnTo>
                    <a:lnTo>
                      <a:pt x="25" y="31"/>
                    </a:lnTo>
                    <a:lnTo>
                      <a:pt x="25" y="28"/>
                    </a:lnTo>
                    <a:lnTo>
                      <a:pt x="28" y="25"/>
                    </a:lnTo>
                    <a:lnTo>
                      <a:pt x="32" y="37"/>
                    </a:lnTo>
                    <a:lnTo>
                      <a:pt x="41" y="37"/>
                    </a:lnTo>
                    <a:lnTo>
                      <a:pt x="44" y="34"/>
                    </a:lnTo>
                    <a:lnTo>
                      <a:pt x="44" y="28"/>
                    </a:lnTo>
                    <a:lnTo>
                      <a:pt x="41" y="18"/>
                    </a:lnTo>
                    <a:lnTo>
                      <a:pt x="41" y="3"/>
                    </a:lnTo>
                    <a:lnTo>
                      <a:pt x="44" y="0"/>
                    </a:lnTo>
                    <a:lnTo>
                      <a:pt x="53" y="0"/>
                    </a:lnTo>
                    <a:lnTo>
                      <a:pt x="53" y="3"/>
                    </a:lnTo>
                  </a:path>
                </a:pathLst>
              </a:custGeom>
              <a:solidFill>
                <a:srgbClr val="C00000"/>
              </a:solidFill>
              <a:ln w="0">
                <a:solidFill>
                  <a:schemeClr val="bg1"/>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40" name="Freeform 444"/>
              <p:cNvSpPr/>
              <p:nvPr/>
            </p:nvSpPr>
            <p:spPr bwMode="auto">
              <a:xfrm>
                <a:off x="3190" y="1948"/>
                <a:ext cx="69" cy="57"/>
              </a:xfrm>
              <a:custGeom>
                <a:avLst/>
                <a:gdLst>
                  <a:gd name="T0" fmla="*/ 88 w 22"/>
                  <a:gd name="T1" fmla="*/ 792 h 18"/>
                  <a:gd name="T2" fmla="*/ 88 w 22"/>
                  <a:gd name="T3" fmla="*/ 1203 h 18"/>
                  <a:gd name="T4" fmla="*/ 276 w 22"/>
                  <a:gd name="T5" fmla="*/ 1615 h 18"/>
                  <a:gd name="T6" fmla="*/ 677 w 22"/>
                  <a:gd name="T7" fmla="*/ 1713 h 18"/>
                  <a:gd name="T8" fmla="*/ 1170 w 22"/>
                  <a:gd name="T9" fmla="*/ 1805 h 18"/>
                  <a:gd name="T10" fmla="*/ 1358 w 22"/>
                  <a:gd name="T11" fmla="*/ 1713 h 18"/>
                  <a:gd name="T12" fmla="*/ 1634 w 22"/>
                  <a:gd name="T13" fmla="*/ 1393 h 18"/>
                  <a:gd name="T14" fmla="*/ 1731 w 22"/>
                  <a:gd name="T15" fmla="*/ 1013 h 18"/>
                  <a:gd name="T16" fmla="*/ 1850 w 22"/>
                  <a:gd name="T17" fmla="*/ 602 h 18"/>
                  <a:gd name="T18" fmla="*/ 1948 w 22"/>
                  <a:gd name="T19" fmla="*/ 291 h 18"/>
                  <a:gd name="T20" fmla="*/ 1634 w 22"/>
                  <a:gd name="T21" fmla="*/ 291 h 18"/>
                  <a:gd name="T22" fmla="*/ 1446 w 22"/>
                  <a:gd name="T23" fmla="*/ 291 h 18"/>
                  <a:gd name="T24" fmla="*/ 1170 w 22"/>
                  <a:gd name="T25" fmla="*/ 291 h 18"/>
                  <a:gd name="T26" fmla="*/ 677 w 22"/>
                  <a:gd name="T27" fmla="*/ 291 h 18"/>
                  <a:gd name="T28" fmla="*/ 768 w 22"/>
                  <a:gd name="T29" fmla="*/ 412 h 18"/>
                  <a:gd name="T30" fmla="*/ 492 w 22"/>
                  <a:gd name="T31" fmla="*/ 291 h 18"/>
                  <a:gd name="T32" fmla="*/ 590 w 22"/>
                  <a:gd name="T33" fmla="*/ 510 h 18"/>
                  <a:gd name="T34" fmla="*/ 88 w 22"/>
                  <a:gd name="T35" fmla="*/ 79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18"/>
                  <a:gd name="T56" fmla="*/ 22 w 2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18">
                    <a:moveTo>
                      <a:pt x="1" y="8"/>
                    </a:moveTo>
                    <a:cubicBezTo>
                      <a:pt x="0" y="9"/>
                      <a:pt x="1" y="11"/>
                      <a:pt x="1" y="12"/>
                    </a:cubicBezTo>
                    <a:cubicBezTo>
                      <a:pt x="2" y="13"/>
                      <a:pt x="2" y="15"/>
                      <a:pt x="3" y="16"/>
                    </a:cubicBezTo>
                    <a:cubicBezTo>
                      <a:pt x="4" y="17"/>
                      <a:pt x="6" y="17"/>
                      <a:pt x="7" y="17"/>
                    </a:cubicBezTo>
                    <a:cubicBezTo>
                      <a:pt x="8" y="18"/>
                      <a:pt x="10" y="18"/>
                      <a:pt x="12" y="18"/>
                    </a:cubicBezTo>
                    <a:cubicBezTo>
                      <a:pt x="11" y="17"/>
                      <a:pt x="14" y="16"/>
                      <a:pt x="14" y="17"/>
                    </a:cubicBezTo>
                    <a:cubicBezTo>
                      <a:pt x="14" y="16"/>
                      <a:pt x="17" y="14"/>
                      <a:pt x="17" y="14"/>
                    </a:cubicBezTo>
                    <a:cubicBezTo>
                      <a:pt x="18" y="13"/>
                      <a:pt x="19" y="10"/>
                      <a:pt x="18" y="10"/>
                    </a:cubicBezTo>
                    <a:cubicBezTo>
                      <a:pt x="19" y="9"/>
                      <a:pt x="20" y="7"/>
                      <a:pt x="19" y="6"/>
                    </a:cubicBezTo>
                    <a:cubicBezTo>
                      <a:pt x="22" y="7"/>
                      <a:pt x="20" y="3"/>
                      <a:pt x="20" y="3"/>
                    </a:cubicBezTo>
                    <a:cubicBezTo>
                      <a:pt x="19" y="1"/>
                      <a:pt x="15" y="0"/>
                      <a:pt x="17" y="3"/>
                    </a:cubicBezTo>
                    <a:cubicBezTo>
                      <a:pt x="17" y="2"/>
                      <a:pt x="14" y="1"/>
                      <a:pt x="15" y="3"/>
                    </a:cubicBezTo>
                    <a:cubicBezTo>
                      <a:pt x="15" y="1"/>
                      <a:pt x="12" y="2"/>
                      <a:pt x="12" y="3"/>
                    </a:cubicBezTo>
                    <a:cubicBezTo>
                      <a:pt x="11" y="2"/>
                      <a:pt x="8" y="2"/>
                      <a:pt x="7" y="3"/>
                    </a:cubicBezTo>
                    <a:cubicBezTo>
                      <a:pt x="8" y="3"/>
                      <a:pt x="8" y="3"/>
                      <a:pt x="8" y="4"/>
                    </a:cubicBezTo>
                    <a:cubicBezTo>
                      <a:pt x="7" y="4"/>
                      <a:pt x="6" y="3"/>
                      <a:pt x="5" y="3"/>
                    </a:cubicBezTo>
                    <a:cubicBezTo>
                      <a:pt x="4" y="3"/>
                      <a:pt x="5" y="5"/>
                      <a:pt x="6" y="5"/>
                    </a:cubicBezTo>
                    <a:cubicBezTo>
                      <a:pt x="4" y="5"/>
                      <a:pt x="2" y="7"/>
                      <a:pt x="1" y="8"/>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41" name="Freeform 445"/>
              <p:cNvSpPr/>
              <p:nvPr/>
            </p:nvSpPr>
            <p:spPr bwMode="auto">
              <a:xfrm>
                <a:off x="3190" y="1948"/>
                <a:ext cx="69" cy="57"/>
              </a:xfrm>
              <a:custGeom>
                <a:avLst/>
                <a:gdLst>
                  <a:gd name="T0" fmla="*/ 88 w 22"/>
                  <a:gd name="T1" fmla="*/ 792 h 18"/>
                  <a:gd name="T2" fmla="*/ 88 w 22"/>
                  <a:gd name="T3" fmla="*/ 1203 h 18"/>
                  <a:gd name="T4" fmla="*/ 276 w 22"/>
                  <a:gd name="T5" fmla="*/ 1615 h 18"/>
                  <a:gd name="T6" fmla="*/ 677 w 22"/>
                  <a:gd name="T7" fmla="*/ 1713 h 18"/>
                  <a:gd name="T8" fmla="*/ 1170 w 22"/>
                  <a:gd name="T9" fmla="*/ 1805 h 18"/>
                  <a:gd name="T10" fmla="*/ 1358 w 22"/>
                  <a:gd name="T11" fmla="*/ 1713 h 18"/>
                  <a:gd name="T12" fmla="*/ 1634 w 22"/>
                  <a:gd name="T13" fmla="*/ 1393 h 18"/>
                  <a:gd name="T14" fmla="*/ 1731 w 22"/>
                  <a:gd name="T15" fmla="*/ 1013 h 18"/>
                  <a:gd name="T16" fmla="*/ 1850 w 22"/>
                  <a:gd name="T17" fmla="*/ 602 h 18"/>
                  <a:gd name="T18" fmla="*/ 1948 w 22"/>
                  <a:gd name="T19" fmla="*/ 291 h 18"/>
                  <a:gd name="T20" fmla="*/ 1634 w 22"/>
                  <a:gd name="T21" fmla="*/ 291 h 18"/>
                  <a:gd name="T22" fmla="*/ 1446 w 22"/>
                  <a:gd name="T23" fmla="*/ 291 h 18"/>
                  <a:gd name="T24" fmla="*/ 1170 w 22"/>
                  <a:gd name="T25" fmla="*/ 291 h 18"/>
                  <a:gd name="T26" fmla="*/ 677 w 22"/>
                  <a:gd name="T27" fmla="*/ 291 h 18"/>
                  <a:gd name="T28" fmla="*/ 768 w 22"/>
                  <a:gd name="T29" fmla="*/ 412 h 18"/>
                  <a:gd name="T30" fmla="*/ 492 w 22"/>
                  <a:gd name="T31" fmla="*/ 291 h 18"/>
                  <a:gd name="T32" fmla="*/ 590 w 22"/>
                  <a:gd name="T33" fmla="*/ 510 h 18"/>
                  <a:gd name="T34" fmla="*/ 88 w 22"/>
                  <a:gd name="T35" fmla="*/ 79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18"/>
                  <a:gd name="T56" fmla="*/ 22 w 2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18">
                    <a:moveTo>
                      <a:pt x="1" y="8"/>
                    </a:moveTo>
                    <a:cubicBezTo>
                      <a:pt x="0" y="9"/>
                      <a:pt x="1" y="11"/>
                      <a:pt x="1" y="12"/>
                    </a:cubicBezTo>
                    <a:cubicBezTo>
                      <a:pt x="2" y="13"/>
                      <a:pt x="2" y="15"/>
                      <a:pt x="3" y="16"/>
                    </a:cubicBezTo>
                    <a:cubicBezTo>
                      <a:pt x="4" y="17"/>
                      <a:pt x="6" y="17"/>
                      <a:pt x="7" y="17"/>
                    </a:cubicBezTo>
                    <a:cubicBezTo>
                      <a:pt x="8" y="18"/>
                      <a:pt x="10" y="18"/>
                      <a:pt x="12" y="18"/>
                    </a:cubicBezTo>
                    <a:cubicBezTo>
                      <a:pt x="11" y="17"/>
                      <a:pt x="14" y="16"/>
                      <a:pt x="14" y="17"/>
                    </a:cubicBezTo>
                    <a:cubicBezTo>
                      <a:pt x="14" y="16"/>
                      <a:pt x="17" y="14"/>
                      <a:pt x="17" y="14"/>
                    </a:cubicBezTo>
                    <a:cubicBezTo>
                      <a:pt x="18" y="13"/>
                      <a:pt x="19" y="10"/>
                      <a:pt x="18" y="10"/>
                    </a:cubicBezTo>
                    <a:cubicBezTo>
                      <a:pt x="19" y="9"/>
                      <a:pt x="20" y="7"/>
                      <a:pt x="19" y="6"/>
                    </a:cubicBezTo>
                    <a:cubicBezTo>
                      <a:pt x="22" y="7"/>
                      <a:pt x="20" y="3"/>
                      <a:pt x="20" y="3"/>
                    </a:cubicBezTo>
                    <a:cubicBezTo>
                      <a:pt x="19" y="1"/>
                      <a:pt x="15" y="0"/>
                      <a:pt x="17" y="3"/>
                    </a:cubicBezTo>
                    <a:cubicBezTo>
                      <a:pt x="17" y="2"/>
                      <a:pt x="14" y="1"/>
                      <a:pt x="15" y="3"/>
                    </a:cubicBezTo>
                    <a:cubicBezTo>
                      <a:pt x="15" y="1"/>
                      <a:pt x="12" y="2"/>
                      <a:pt x="12" y="3"/>
                    </a:cubicBezTo>
                    <a:cubicBezTo>
                      <a:pt x="11" y="2"/>
                      <a:pt x="8" y="2"/>
                      <a:pt x="7" y="3"/>
                    </a:cubicBezTo>
                    <a:cubicBezTo>
                      <a:pt x="8" y="3"/>
                      <a:pt x="8" y="3"/>
                      <a:pt x="8" y="4"/>
                    </a:cubicBezTo>
                    <a:cubicBezTo>
                      <a:pt x="7" y="4"/>
                      <a:pt x="6" y="3"/>
                      <a:pt x="5" y="3"/>
                    </a:cubicBezTo>
                    <a:cubicBezTo>
                      <a:pt x="4" y="3"/>
                      <a:pt x="5" y="5"/>
                      <a:pt x="6" y="5"/>
                    </a:cubicBezTo>
                    <a:cubicBezTo>
                      <a:pt x="4" y="5"/>
                      <a:pt x="2" y="7"/>
                      <a:pt x="1" y="8"/>
                    </a:cubicBezTo>
                  </a:path>
                </a:pathLst>
              </a:custGeom>
              <a:solidFill>
                <a:schemeClr val="accent1">
                  <a:lumMod val="40000"/>
                  <a:lumOff val="60000"/>
                </a:schemeClr>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44" name="Freeform 448"/>
              <p:cNvSpPr/>
              <p:nvPr/>
            </p:nvSpPr>
            <p:spPr bwMode="auto">
              <a:xfrm>
                <a:off x="2833" y="2442"/>
                <a:ext cx="22" cy="16"/>
              </a:xfrm>
              <a:custGeom>
                <a:avLst/>
                <a:gdLst>
                  <a:gd name="T0" fmla="*/ 594 w 7"/>
                  <a:gd name="T1" fmla="*/ 522 h 5"/>
                  <a:gd name="T2" fmla="*/ 682 w 7"/>
                  <a:gd name="T3" fmla="*/ 522 h 5"/>
                  <a:gd name="T4" fmla="*/ 493 w 7"/>
                  <a:gd name="T5" fmla="*/ 326 h 5"/>
                  <a:gd name="T6" fmla="*/ 277 w 7"/>
                  <a:gd name="T7" fmla="*/ 195 h 5"/>
                  <a:gd name="T8" fmla="*/ 189 w 7"/>
                  <a:gd name="T9" fmla="*/ 102 h 5"/>
                  <a:gd name="T10" fmla="*/ 88 w 7"/>
                  <a:gd name="T11" fmla="*/ 0 h 5"/>
                  <a:gd name="T12" fmla="*/ 88 w 7"/>
                  <a:gd name="T13" fmla="*/ 195 h 5"/>
                  <a:gd name="T14" fmla="*/ 594 w 7"/>
                  <a:gd name="T15" fmla="*/ 52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6" y="5"/>
                    </a:moveTo>
                    <a:cubicBezTo>
                      <a:pt x="6" y="5"/>
                      <a:pt x="7" y="5"/>
                      <a:pt x="7" y="5"/>
                    </a:cubicBezTo>
                    <a:cubicBezTo>
                      <a:pt x="7" y="4"/>
                      <a:pt x="5" y="3"/>
                      <a:pt x="5" y="3"/>
                    </a:cubicBezTo>
                    <a:cubicBezTo>
                      <a:pt x="5" y="3"/>
                      <a:pt x="4" y="2"/>
                      <a:pt x="3" y="2"/>
                    </a:cubicBezTo>
                    <a:cubicBezTo>
                      <a:pt x="4" y="2"/>
                      <a:pt x="3" y="1"/>
                      <a:pt x="2" y="1"/>
                    </a:cubicBezTo>
                    <a:cubicBezTo>
                      <a:pt x="2" y="1"/>
                      <a:pt x="1" y="0"/>
                      <a:pt x="1" y="0"/>
                    </a:cubicBezTo>
                    <a:cubicBezTo>
                      <a:pt x="0" y="1"/>
                      <a:pt x="0" y="2"/>
                      <a:pt x="1" y="2"/>
                    </a:cubicBezTo>
                    <a:cubicBezTo>
                      <a:pt x="2" y="3"/>
                      <a:pt x="5" y="3"/>
                      <a:pt x="6" y="5"/>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45" name="Freeform 449"/>
              <p:cNvSpPr/>
              <p:nvPr/>
            </p:nvSpPr>
            <p:spPr bwMode="auto">
              <a:xfrm>
                <a:off x="2833" y="2442"/>
                <a:ext cx="22" cy="16"/>
              </a:xfrm>
              <a:custGeom>
                <a:avLst/>
                <a:gdLst>
                  <a:gd name="T0" fmla="*/ 594 w 7"/>
                  <a:gd name="T1" fmla="*/ 522 h 5"/>
                  <a:gd name="T2" fmla="*/ 682 w 7"/>
                  <a:gd name="T3" fmla="*/ 522 h 5"/>
                  <a:gd name="T4" fmla="*/ 493 w 7"/>
                  <a:gd name="T5" fmla="*/ 326 h 5"/>
                  <a:gd name="T6" fmla="*/ 277 w 7"/>
                  <a:gd name="T7" fmla="*/ 195 h 5"/>
                  <a:gd name="T8" fmla="*/ 189 w 7"/>
                  <a:gd name="T9" fmla="*/ 102 h 5"/>
                  <a:gd name="T10" fmla="*/ 88 w 7"/>
                  <a:gd name="T11" fmla="*/ 0 h 5"/>
                  <a:gd name="T12" fmla="*/ 88 w 7"/>
                  <a:gd name="T13" fmla="*/ 195 h 5"/>
                  <a:gd name="T14" fmla="*/ 594 w 7"/>
                  <a:gd name="T15" fmla="*/ 52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6" y="5"/>
                    </a:moveTo>
                    <a:cubicBezTo>
                      <a:pt x="6" y="5"/>
                      <a:pt x="7" y="5"/>
                      <a:pt x="7" y="5"/>
                    </a:cubicBezTo>
                    <a:cubicBezTo>
                      <a:pt x="7" y="4"/>
                      <a:pt x="5" y="3"/>
                      <a:pt x="5" y="3"/>
                    </a:cubicBezTo>
                    <a:cubicBezTo>
                      <a:pt x="5" y="3"/>
                      <a:pt x="4" y="2"/>
                      <a:pt x="3" y="2"/>
                    </a:cubicBezTo>
                    <a:cubicBezTo>
                      <a:pt x="4" y="2"/>
                      <a:pt x="3" y="1"/>
                      <a:pt x="2" y="1"/>
                    </a:cubicBezTo>
                    <a:cubicBezTo>
                      <a:pt x="2" y="1"/>
                      <a:pt x="1" y="0"/>
                      <a:pt x="1" y="0"/>
                    </a:cubicBezTo>
                    <a:cubicBezTo>
                      <a:pt x="0" y="1"/>
                      <a:pt x="0" y="2"/>
                      <a:pt x="1" y="2"/>
                    </a:cubicBezTo>
                    <a:cubicBezTo>
                      <a:pt x="2" y="3"/>
                      <a:pt x="5" y="3"/>
                      <a:pt x="6" y="5"/>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48" name="Freeform 452"/>
              <p:cNvSpPr/>
              <p:nvPr/>
            </p:nvSpPr>
            <p:spPr bwMode="auto">
              <a:xfrm>
                <a:off x="2874" y="2461"/>
                <a:ext cx="6" cy="7"/>
              </a:xfrm>
              <a:custGeom>
                <a:avLst/>
                <a:gdLst>
                  <a:gd name="T0" fmla="*/ 162 w 2"/>
                  <a:gd name="T1" fmla="*/ 294 h 2"/>
                  <a:gd name="T2" fmla="*/ 0 w 2"/>
                  <a:gd name="T3" fmla="*/ 172 h 2"/>
                  <a:gd name="T4" fmla="*/ 162 w 2"/>
                  <a:gd name="T5" fmla="*/ 294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2"/>
                    </a:moveTo>
                    <a:cubicBezTo>
                      <a:pt x="2" y="1"/>
                      <a:pt x="1" y="0"/>
                      <a:pt x="0" y="1"/>
                    </a:cubicBezTo>
                    <a:cubicBezTo>
                      <a:pt x="1" y="1"/>
                      <a:pt x="1" y="1"/>
                      <a:pt x="2"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49" name="Freeform 453"/>
              <p:cNvSpPr/>
              <p:nvPr/>
            </p:nvSpPr>
            <p:spPr bwMode="auto">
              <a:xfrm>
                <a:off x="2874" y="2461"/>
                <a:ext cx="6" cy="7"/>
              </a:xfrm>
              <a:custGeom>
                <a:avLst/>
                <a:gdLst>
                  <a:gd name="T0" fmla="*/ 162 w 2"/>
                  <a:gd name="T1" fmla="*/ 294 h 2"/>
                  <a:gd name="T2" fmla="*/ 0 w 2"/>
                  <a:gd name="T3" fmla="*/ 172 h 2"/>
                  <a:gd name="T4" fmla="*/ 162 w 2"/>
                  <a:gd name="T5" fmla="*/ 294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2"/>
                    </a:moveTo>
                    <a:cubicBezTo>
                      <a:pt x="2" y="1"/>
                      <a:pt x="1" y="0"/>
                      <a:pt x="0" y="1"/>
                    </a:cubicBezTo>
                    <a:cubicBezTo>
                      <a:pt x="1" y="1"/>
                      <a:pt x="1" y="1"/>
                      <a:pt x="2"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50" name="Freeform 454"/>
              <p:cNvSpPr/>
              <p:nvPr/>
            </p:nvSpPr>
            <p:spPr bwMode="auto">
              <a:xfrm>
                <a:off x="2908" y="2533"/>
                <a:ext cx="7" cy="10"/>
              </a:xfrm>
              <a:custGeom>
                <a:avLst/>
                <a:gdLst>
                  <a:gd name="T0" fmla="*/ 294 w 2"/>
                  <a:gd name="T1" fmla="*/ 257 h 3"/>
                  <a:gd name="T2" fmla="*/ 172 w 2"/>
                  <a:gd name="T3" fmla="*/ 0 h 3"/>
                  <a:gd name="T4" fmla="*/ 0 w 2"/>
                  <a:gd name="T5" fmla="*/ 257 h 3"/>
                  <a:gd name="T6" fmla="*/ 294 w 2"/>
                  <a:gd name="T7" fmla="*/ 257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2"/>
                    </a:moveTo>
                    <a:cubicBezTo>
                      <a:pt x="2" y="1"/>
                      <a:pt x="2" y="0"/>
                      <a:pt x="1" y="0"/>
                    </a:cubicBezTo>
                    <a:cubicBezTo>
                      <a:pt x="1" y="0"/>
                      <a:pt x="0" y="1"/>
                      <a:pt x="0" y="2"/>
                    </a:cubicBezTo>
                    <a:cubicBezTo>
                      <a:pt x="0" y="3"/>
                      <a:pt x="2" y="3"/>
                      <a:pt x="2"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51" name="Freeform 455"/>
              <p:cNvSpPr/>
              <p:nvPr/>
            </p:nvSpPr>
            <p:spPr bwMode="auto">
              <a:xfrm>
                <a:off x="2908" y="2533"/>
                <a:ext cx="7" cy="10"/>
              </a:xfrm>
              <a:custGeom>
                <a:avLst/>
                <a:gdLst>
                  <a:gd name="T0" fmla="*/ 294 w 2"/>
                  <a:gd name="T1" fmla="*/ 257 h 3"/>
                  <a:gd name="T2" fmla="*/ 172 w 2"/>
                  <a:gd name="T3" fmla="*/ 0 h 3"/>
                  <a:gd name="T4" fmla="*/ 0 w 2"/>
                  <a:gd name="T5" fmla="*/ 257 h 3"/>
                  <a:gd name="T6" fmla="*/ 294 w 2"/>
                  <a:gd name="T7" fmla="*/ 257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2"/>
                    </a:moveTo>
                    <a:cubicBezTo>
                      <a:pt x="2" y="1"/>
                      <a:pt x="2" y="0"/>
                      <a:pt x="1" y="0"/>
                    </a:cubicBezTo>
                    <a:cubicBezTo>
                      <a:pt x="1" y="0"/>
                      <a:pt x="0" y="1"/>
                      <a:pt x="0" y="2"/>
                    </a:cubicBezTo>
                    <a:cubicBezTo>
                      <a:pt x="0" y="3"/>
                      <a:pt x="2" y="3"/>
                      <a:pt x="2"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52" name="Freeform 456"/>
              <p:cNvSpPr/>
              <p:nvPr/>
            </p:nvSpPr>
            <p:spPr bwMode="auto">
              <a:xfrm>
                <a:off x="2908" y="2524"/>
                <a:ext cx="7" cy="9"/>
              </a:xfrm>
              <a:custGeom>
                <a:avLst/>
                <a:gdLst>
                  <a:gd name="T0" fmla="*/ 0 w 2"/>
                  <a:gd name="T1" fmla="*/ 0 h 3"/>
                  <a:gd name="T2" fmla="*/ 294 w 2"/>
                  <a:gd name="T3" fmla="*/ 243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cubicBezTo>
                      <a:pt x="1" y="1"/>
                      <a:pt x="1" y="2"/>
                      <a:pt x="2" y="3"/>
                    </a:cubicBezTo>
                    <a:cubicBezTo>
                      <a:pt x="2" y="3"/>
                      <a:pt x="1"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53" name="Freeform 457"/>
              <p:cNvSpPr/>
              <p:nvPr/>
            </p:nvSpPr>
            <p:spPr bwMode="auto">
              <a:xfrm>
                <a:off x="2908" y="2524"/>
                <a:ext cx="7" cy="9"/>
              </a:xfrm>
              <a:custGeom>
                <a:avLst/>
                <a:gdLst>
                  <a:gd name="T0" fmla="*/ 0 w 2"/>
                  <a:gd name="T1" fmla="*/ 0 h 3"/>
                  <a:gd name="T2" fmla="*/ 294 w 2"/>
                  <a:gd name="T3" fmla="*/ 243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cubicBezTo>
                      <a:pt x="1" y="1"/>
                      <a:pt x="1" y="2"/>
                      <a:pt x="2" y="3"/>
                    </a:cubicBezTo>
                    <a:cubicBezTo>
                      <a:pt x="2" y="3"/>
                      <a:pt x="1"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54" name="Freeform 458"/>
              <p:cNvSpPr/>
              <p:nvPr/>
            </p:nvSpPr>
            <p:spPr bwMode="auto">
              <a:xfrm>
                <a:off x="2911" y="2477"/>
                <a:ext cx="4" cy="3"/>
              </a:xfrm>
              <a:custGeom>
                <a:avLst/>
                <a:gdLst>
                  <a:gd name="T0" fmla="*/ 256 w 1"/>
                  <a:gd name="T1" fmla="*/ 81 h 1"/>
                  <a:gd name="T2" fmla="*/ 0 w 1"/>
                  <a:gd name="T3" fmla="*/ 81 h 1"/>
                  <a:gd name="T4" fmla="*/ 256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0" y="1"/>
                    </a:cubicBezTo>
                    <a:cubicBezTo>
                      <a:pt x="1" y="1"/>
                      <a:pt x="1"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55" name="Freeform 459"/>
              <p:cNvSpPr/>
              <p:nvPr/>
            </p:nvSpPr>
            <p:spPr bwMode="auto">
              <a:xfrm>
                <a:off x="2911" y="2477"/>
                <a:ext cx="4" cy="3"/>
              </a:xfrm>
              <a:custGeom>
                <a:avLst/>
                <a:gdLst>
                  <a:gd name="T0" fmla="*/ 256 w 1"/>
                  <a:gd name="T1" fmla="*/ 81 h 1"/>
                  <a:gd name="T2" fmla="*/ 0 w 1"/>
                  <a:gd name="T3" fmla="*/ 81 h 1"/>
                  <a:gd name="T4" fmla="*/ 256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0" y="1"/>
                    </a:cubicBezTo>
                    <a:cubicBezTo>
                      <a:pt x="1" y="1"/>
                      <a:pt x="1"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56" name="Freeform 460"/>
              <p:cNvSpPr/>
              <p:nvPr/>
            </p:nvSpPr>
            <p:spPr bwMode="auto">
              <a:xfrm>
                <a:off x="2915" y="2518"/>
                <a:ext cx="6" cy="6"/>
              </a:xfrm>
              <a:custGeom>
                <a:avLst/>
                <a:gdLst>
                  <a:gd name="T0" fmla="*/ 162 w 2"/>
                  <a:gd name="T1" fmla="*/ 81 h 2"/>
                  <a:gd name="T2" fmla="*/ 0 w 2"/>
                  <a:gd name="T3" fmla="*/ 81 h 2"/>
                  <a:gd name="T4" fmla="*/ 162 w 2"/>
                  <a:gd name="T5" fmla="*/ 81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1"/>
                    </a:moveTo>
                    <a:cubicBezTo>
                      <a:pt x="2" y="0"/>
                      <a:pt x="0" y="1"/>
                      <a:pt x="0" y="1"/>
                    </a:cubicBezTo>
                    <a:cubicBezTo>
                      <a:pt x="1" y="2"/>
                      <a:pt x="2" y="2"/>
                      <a:pt x="2"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57" name="Freeform 461"/>
              <p:cNvSpPr/>
              <p:nvPr/>
            </p:nvSpPr>
            <p:spPr bwMode="auto">
              <a:xfrm>
                <a:off x="2915" y="2518"/>
                <a:ext cx="6" cy="6"/>
              </a:xfrm>
              <a:custGeom>
                <a:avLst/>
                <a:gdLst>
                  <a:gd name="T0" fmla="*/ 162 w 2"/>
                  <a:gd name="T1" fmla="*/ 81 h 2"/>
                  <a:gd name="T2" fmla="*/ 0 w 2"/>
                  <a:gd name="T3" fmla="*/ 81 h 2"/>
                  <a:gd name="T4" fmla="*/ 162 w 2"/>
                  <a:gd name="T5" fmla="*/ 81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1"/>
                    </a:moveTo>
                    <a:cubicBezTo>
                      <a:pt x="2" y="0"/>
                      <a:pt x="0" y="1"/>
                      <a:pt x="0" y="1"/>
                    </a:cubicBezTo>
                    <a:cubicBezTo>
                      <a:pt x="1" y="2"/>
                      <a:pt x="2" y="2"/>
                      <a:pt x="2"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60" name="Freeform 464"/>
              <p:cNvSpPr/>
              <p:nvPr/>
            </p:nvSpPr>
            <p:spPr bwMode="auto">
              <a:xfrm>
                <a:off x="2940" y="2580"/>
                <a:ext cx="12" cy="13"/>
              </a:xfrm>
              <a:custGeom>
                <a:avLst/>
                <a:gdLst>
                  <a:gd name="T0" fmla="*/ 324 w 4"/>
                  <a:gd name="T1" fmla="*/ 442 h 4"/>
                  <a:gd name="T2" fmla="*/ 81 w 4"/>
                  <a:gd name="T3" fmla="*/ 104 h 4"/>
                  <a:gd name="T4" fmla="*/ 324 w 4"/>
                  <a:gd name="T5" fmla="*/ 44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4"/>
                    </a:moveTo>
                    <a:cubicBezTo>
                      <a:pt x="4" y="3"/>
                      <a:pt x="2" y="0"/>
                      <a:pt x="1" y="1"/>
                    </a:cubicBezTo>
                    <a:cubicBezTo>
                      <a:pt x="0" y="2"/>
                      <a:pt x="3" y="3"/>
                      <a:pt x="4" y="4"/>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61" name="Freeform 465"/>
              <p:cNvSpPr/>
              <p:nvPr/>
            </p:nvSpPr>
            <p:spPr bwMode="auto">
              <a:xfrm>
                <a:off x="2940" y="2580"/>
                <a:ext cx="12" cy="13"/>
              </a:xfrm>
              <a:custGeom>
                <a:avLst/>
                <a:gdLst>
                  <a:gd name="T0" fmla="*/ 324 w 4"/>
                  <a:gd name="T1" fmla="*/ 442 h 4"/>
                  <a:gd name="T2" fmla="*/ 81 w 4"/>
                  <a:gd name="T3" fmla="*/ 104 h 4"/>
                  <a:gd name="T4" fmla="*/ 324 w 4"/>
                  <a:gd name="T5" fmla="*/ 44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4"/>
                    </a:moveTo>
                    <a:cubicBezTo>
                      <a:pt x="4" y="3"/>
                      <a:pt x="2" y="0"/>
                      <a:pt x="1" y="1"/>
                    </a:cubicBezTo>
                    <a:cubicBezTo>
                      <a:pt x="0" y="2"/>
                      <a:pt x="3" y="3"/>
                      <a:pt x="4" y="4"/>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62" name="Freeform 466"/>
              <p:cNvSpPr/>
              <p:nvPr/>
            </p:nvSpPr>
            <p:spPr bwMode="auto">
              <a:xfrm>
                <a:off x="2952" y="2596"/>
                <a:ext cx="10" cy="9"/>
              </a:xfrm>
              <a:custGeom>
                <a:avLst/>
                <a:gdLst>
                  <a:gd name="T0" fmla="*/ 110 w 3"/>
                  <a:gd name="T1" fmla="*/ 162 h 3"/>
                  <a:gd name="T2" fmla="*/ 367 w 3"/>
                  <a:gd name="T3" fmla="*/ 162 h 3"/>
                  <a:gd name="T4" fmla="*/ 110 w 3"/>
                  <a:gd name="T5" fmla="*/ 0 h 3"/>
                  <a:gd name="T6" fmla="*/ 110 w 3"/>
                  <a:gd name="T7" fmla="*/ 16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2"/>
                    </a:moveTo>
                    <a:cubicBezTo>
                      <a:pt x="1" y="3"/>
                      <a:pt x="2" y="3"/>
                      <a:pt x="3" y="2"/>
                    </a:cubicBezTo>
                    <a:cubicBezTo>
                      <a:pt x="3" y="1"/>
                      <a:pt x="2" y="0"/>
                      <a:pt x="1" y="0"/>
                    </a:cubicBezTo>
                    <a:cubicBezTo>
                      <a:pt x="0" y="1"/>
                      <a:pt x="1" y="1"/>
                      <a:pt x="1"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63" name="Freeform 467"/>
              <p:cNvSpPr/>
              <p:nvPr/>
            </p:nvSpPr>
            <p:spPr bwMode="auto">
              <a:xfrm>
                <a:off x="2952" y="2596"/>
                <a:ext cx="10" cy="9"/>
              </a:xfrm>
              <a:custGeom>
                <a:avLst/>
                <a:gdLst>
                  <a:gd name="T0" fmla="*/ 110 w 3"/>
                  <a:gd name="T1" fmla="*/ 162 h 3"/>
                  <a:gd name="T2" fmla="*/ 367 w 3"/>
                  <a:gd name="T3" fmla="*/ 162 h 3"/>
                  <a:gd name="T4" fmla="*/ 110 w 3"/>
                  <a:gd name="T5" fmla="*/ 0 h 3"/>
                  <a:gd name="T6" fmla="*/ 110 w 3"/>
                  <a:gd name="T7" fmla="*/ 16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2"/>
                    </a:moveTo>
                    <a:cubicBezTo>
                      <a:pt x="1" y="3"/>
                      <a:pt x="2" y="3"/>
                      <a:pt x="3" y="2"/>
                    </a:cubicBezTo>
                    <a:cubicBezTo>
                      <a:pt x="3" y="1"/>
                      <a:pt x="2" y="0"/>
                      <a:pt x="1" y="0"/>
                    </a:cubicBezTo>
                    <a:cubicBezTo>
                      <a:pt x="0" y="1"/>
                      <a:pt x="1" y="1"/>
                      <a:pt x="1"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64" name="Freeform 468"/>
              <p:cNvSpPr/>
              <p:nvPr/>
            </p:nvSpPr>
            <p:spPr bwMode="auto">
              <a:xfrm>
                <a:off x="2958" y="2602"/>
                <a:ext cx="10" cy="16"/>
              </a:xfrm>
              <a:custGeom>
                <a:avLst/>
                <a:gdLst>
                  <a:gd name="T0" fmla="*/ 367 w 3"/>
                  <a:gd name="T1" fmla="*/ 522 h 5"/>
                  <a:gd name="T2" fmla="*/ 367 w 3"/>
                  <a:gd name="T3" fmla="*/ 429 h 5"/>
                  <a:gd name="T4" fmla="*/ 367 w 3"/>
                  <a:gd name="T5" fmla="*/ 195 h 5"/>
                  <a:gd name="T6" fmla="*/ 110 w 3"/>
                  <a:gd name="T7" fmla="*/ 102 h 5"/>
                  <a:gd name="T8" fmla="*/ 367 w 3"/>
                  <a:gd name="T9" fmla="*/ 52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5"/>
                      <a:pt x="2" y="4"/>
                      <a:pt x="3" y="4"/>
                    </a:cubicBezTo>
                    <a:cubicBezTo>
                      <a:pt x="3" y="3"/>
                      <a:pt x="3" y="3"/>
                      <a:pt x="3" y="2"/>
                    </a:cubicBezTo>
                    <a:cubicBezTo>
                      <a:pt x="3" y="2"/>
                      <a:pt x="2" y="0"/>
                      <a:pt x="1" y="1"/>
                    </a:cubicBezTo>
                    <a:cubicBezTo>
                      <a:pt x="0" y="1"/>
                      <a:pt x="2" y="5"/>
                      <a:pt x="3" y="5"/>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65" name="Freeform 469"/>
              <p:cNvSpPr/>
              <p:nvPr/>
            </p:nvSpPr>
            <p:spPr bwMode="auto">
              <a:xfrm>
                <a:off x="2958" y="2602"/>
                <a:ext cx="10" cy="16"/>
              </a:xfrm>
              <a:custGeom>
                <a:avLst/>
                <a:gdLst>
                  <a:gd name="T0" fmla="*/ 367 w 3"/>
                  <a:gd name="T1" fmla="*/ 522 h 5"/>
                  <a:gd name="T2" fmla="*/ 367 w 3"/>
                  <a:gd name="T3" fmla="*/ 429 h 5"/>
                  <a:gd name="T4" fmla="*/ 367 w 3"/>
                  <a:gd name="T5" fmla="*/ 195 h 5"/>
                  <a:gd name="T6" fmla="*/ 110 w 3"/>
                  <a:gd name="T7" fmla="*/ 102 h 5"/>
                  <a:gd name="T8" fmla="*/ 367 w 3"/>
                  <a:gd name="T9" fmla="*/ 52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5"/>
                      <a:pt x="2" y="4"/>
                      <a:pt x="3" y="4"/>
                    </a:cubicBezTo>
                    <a:cubicBezTo>
                      <a:pt x="3" y="3"/>
                      <a:pt x="3" y="3"/>
                      <a:pt x="3" y="2"/>
                    </a:cubicBezTo>
                    <a:cubicBezTo>
                      <a:pt x="3" y="2"/>
                      <a:pt x="2" y="0"/>
                      <a:pt x="1" y="1"/>
                    </a:cubicBezTo>
                    <a:cubicBezTo>
                      <a:pt x="0" y="1"/>
                      <a:pt x="2" y="5"/>
                      <a:pt x="3" y="5"/>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66" name="Freeform 470"/>
              <p:cNvSpPr/>
              <p:nvPr/>
            </p:nvSpPr>
            <p:spPr bwMode="auto">
              <a:xfrm>
                <a:off x="2993" y="2464"/>
                <a:ext cx="12" cy="13"/>
              </a:xfrm>
              <a:custGeom>
                <a:avLst/>
                <a:gdLst>
                  <a:gd name="T0" fmla="*/ 324 w 4"/>
                  <a:gd name="T1" fmla="*/ 244 h 4"/>
                  <a:gd name="T2" fmla="*/ 81 w 4"/>
                  <a:gd name="T3" fmla="*/ 104 h 4"/>
                  <a:gd name="T4" fmla="*/ 162 w 4"/>
                  <a:gd name="T5" fmla="*/ 442 h 4"/>
                  <a:gd name="T6" fmla="*/ 324 w 4"/>
                  <a:gd name="T7" fmla="*/ 24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2"/>
                    </a:moveTo>
                    <a:cubicBezTo>
                      <a:pt x="4" y="0"/>
                      <a:pt x="1" y="0"/>
                      <a:pt x="1" y="1"/>
                    </a:cubicBezTo>
                    <a:cubicBezTo>
                      <a:pt x="0" y="2"/>
                      <a:pt x="1" y="4"/>
                      <a:pt x="2" y="4"/>
                    </a:cubicBezTo>
                    <a:cubicBezTo>
                      <a:pt x="3" y="4"/>
                      <a:pt x="4" y="2"/>
                      <a:pt x="4"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67" name="Freeform 471"/>
              <p:cNvSpPr/>
              <p:nvPr/>
            </p:nvSpPr>
            <p:spPr bwMode="auto">
              <a:xfrm>
                <a:off x="2993" y="2464"/>
                <a:ext cx="12" cy="13"/>
              </a:xfrm>
              <a:custGeom>
                <a:avLst/>
                <a:gdLst>
                  <a:gd name="T0" fmla="*/ 324 w 4"/>
                  <a:gd name="T1" fmla="*/ 244 h 4"/>
                  <a:gd name="T2" fmla="*/ 81 w 4"/>
                  <a:gd name="T3" fmla="*/ 104 h 4"/>
                  <a:gd name="T4" fmla="*/ 162 w 4"/>
                  <a:gd name="T5" fmla="*/ 442 h 4"/>
                  <a:gd name="T6" fmla="*/ 324 w 4"/>
                  <a:gd name="T7" fmla="*/ 24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2"/>
                    </a:moveTo>
                    <a:cubicBezTo>
                      <a:pt x="4" y="0"/>
                      <a:pt x="1" y="0"/>
                      <a:pt x="1" y="1"/>
                    </a:cubicBezTo>
                    <a:cubicBezTo>
                      <a:pt x="0" y="2"/>
                      <a:pt x="1" y="4"/>
                      <a:pt x="2" y="4"/>
                    </a:cubicBezTo>
                    <a:cubicBezTo>
                      <a:pt x="3" y="4"/>
                      <a:pt x="4" y="2"/>
                      <a:pt x="4"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68" name="Freeform 472"/>
              <p:cNvSpPr/>
              <p:nvPr/>
            </p:nvSpPr>
            <p:spPr bwMode="auto">
              <a:xfrm>
                <a:off x="3012" y="2671"/>
                <a:ext cx="9" cy="9"/>
              </a:xfrm>
              <a:custGeom>
                <a:avLst/>
                <a:gdLst>
                  <a:gd name="T0" fmla="*/ 243 w 3"/>
                  <a:gd name="T1" fmla="*/ 243 h 3"/>
                  <a:gd name="T2" fmla="*/ 0 w 3"/>
                  <a:gd name="T3" fmla="*/ 81 h 3"/>
                  <a:gd name="T4" fmla="*/ 243 w 3"/>
                  <a:gd name="T5" fmla="*/ 24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3"/>
                    </a:moveTo>
                    <a:cubicBezTo>
                      <a:pt x="3" y="2"/>
                      <a:pt x="1" y="0"/>
                      <a:pt x="0" y="1"/>
                    </a:cubicBezTo>
                    <a:cubicBezTo>
                      <a:pt x="1" y="2"/>
                      <a:pt x="1" y="3"/>
                      <a:pt x="3"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69" name="Freeform 473"/>
              <p:cNvSpPr/>
              <p:nvPr/>
            </p:nvSpPr>
            <p:spPr bwMode="auto">
              <a:xfrm>
                <a:off x="3012" y="2671"/>
                <a:ext cx="9" cy="9"/>
              </a:xfrm>
              <a:custGeom>
                <a:avLst/>
                <a:gdLst>
                  <a:gd name="T0" fmla="*/ 243 w 3"/>
                  <a:gd name="T1" fmla="*/ 243 h 3"/>
                  <a:gd name="T2" fmla="*/ 0 w 3"/>
                  <a:gd name="T3" fmla="*/ 81 h 3"/>
                  <a:gd name="T4" fmla="*/ 243 w 3"/>
                  <a:gd name="T5" fmla="*/ 24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3"/>
                    </a:moveTo>
                    <a:cubicBezTo>
                      <a:pt x="3" y="2"/>
                      <a:pt x="1" y="0"/>
                      <a:pt x="0" y="1"/>
                    </a:cubicBezTo>
                    <a:cubicBezTo>
                      <a:pt x="1" y="2"/>
                      <a:pt x="1" y="3"/>
                      <a:pt x="3"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70" name="Freeform 474"/>
              <p:cNvSpPr/>
              <p:nvPr/>
            </p:nvSpPr>
            <p:spPr bwMode="auto">
              <a:xfrm>
                <a:off x="3012" y="2477"/>
                <a:ext cx="15" cy="12"/>
              </a:xfrm>
              <a:custGeom>
                <a:avLst/>
                <a:gdLst>
                  <a:gd name="T0" fmla="*/ 324 w 5"/>
                  <a:gd name="T1" fmla="*/ 162 h 4"/>
                  <a:gd name="T2" fmla="*/ 0 w 5"/>
                  <a:gd name="T3" fmla="*/ 0 h 4"/>
                  <a:gd name="T4" fmla="*/ 162 w 5"/>
                  <a:gd name="T5" fmla="*/ 162 h 4"/>
                  <a:gd name="T6" fmla="*/ 405 w 5"/>
                  <a:gd name="T7" fmla="*/ 324 h 4"/>
                  <a:gd name="T8" fmla="*/ 324 w 5"/>
                  <a:gd name="T9" fmla="*/ 16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3" y="1"/>
                      <a:pt x="2" y="1"/>
                      <a:pt x="0" y="0"/>
                    </a:cubicBezTo>
                    <a:cubicBezTo>
                      <a:pt x="0" y="2"/>
                      <a:pt x="1" y="2"/>
                      <a:pt x="2" y="2"/>
                    </a:cubicBezTo>
                    <a:cubicBezTo>
                      <a:pt x="3" y="2"/>
                      <a:pt x="4" y="3"/>
                      <a:pt x="5" y="4"/>
                    </a:cubicBezTo>
                    <a:cubicBezTo>
                      <a:pt x="5" y="3"/>
                      <a:pt x="5" y="2"/>
                      <a:pt x="4"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71" name="Freeform 475"/>
              <p:cNvSpPr/>
              <p:nvPr/>
            </p:nvSpPr>
            <p:spPr bwMode="auto">
              <a:xfrm>
                <a:off x="3012" y="2477"/>
                <a:ext cx="15" cy="12"/>
              </a:xfrm>
              <a:custGeom>
                <a:avLst/>
                <a:gdLst>
                  <a:gd name="T0" fmla="*/ 324 w 5"/>
                  <a:gd name="T1" fmla="*/ 162 h 4"/>
                  <a:gd name="T2" fmla="*/ 0 w 5"/>
                  <a:gd name="T3" fmla="*/ 0 h 4"/>
                  <a:gd name="T4" fmla="*/ 162 w 5"/>
                  <a:gd name="T5" fmla="*/ 162 h 4"/>
                  <a:gd name="T6" fmla="*/ 405 w 5"/>
                  <a:gd name="T7" fmla="*/ 324 h 4"/>
                  <a:gd name="T8" fmla="*/ 324 w 5"/>
                  <a:gd name="T9" fmla="*/ 16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3" y="1"/>
                      <a:pt x="2" y="1"/>
                      <a:pt x="0" y="0"/>
                    </a:cubicBezTo>
                    <a:cubicBezTo>
                      <a:pt x="0" y="2"/>
                      <a:pt x="1" y="2"/>
                      <a:pt x="2" y="2"/>
                    </a:cubicBezTo>
                    <a:cubicBezTo>
                      <a:pt x="3" y="2"/>
                      <a:pt x="4" y="3"/>
                      <a:pt x="5" y="4"/>
                    </a:cubicBezTo>
                    <a:cubicBezTo>
                      <a:pt x="5" y="3"/>
                      <a:pt x="5" y="2"/>
                      <a:pt x="4" y="2"/>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72" name="Freeform 476"/>
              <p:cNvSpPr/>
              <p:nvPr/>
            </p:nvSpPr>
            <p:spPr bwMode="auto">
              <a:xfrm>
                <a:off x="3018" y="2486"/>
                <a:ext cx="6" cy="13"/>
              </a:xfrm>
              <a:custGeom>
                <a:avLst/>
                <a:gdLst>
                  <a:gd name="T0" fmla="*/ 162 w 2"/>
                  <a:gd name="T1" fmla="*/ 104 h 4"/>
                  <a:gd name="T2" fmla="*/ 0 w 2"/>
                  <a:gd name="T3" fmla="*/ 0 h 4"/>
                  <a:gd name="T4" fmla="*/ 162 w 2"/>
                  <a:gd name="T5" fmla="*/ 442 h 4"/>
                  <a:gd name="T6" fmla="*/ 162 w 2"/>
                  <a:gd name="T7" fmla="*/ 104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1"/>
                    </a:moveTo>
                    <a:cubicBezTo>
                      <a:pt x="2" y="1"/>
                      <a:pt x="1" y="0"/>
                      <a:pt x="0" y="0"/>
                    </a:cubicBezTo>
                    <a:cubicBezTo>
                      <a:pt x="0" y="1"/>
                      <a:pt x="0" y="3"/>
                      <a:pt x="2" y="4"/>
                    </a:cubicBezTo>
                    <a:cubicBezTo>
                      <a:pt x="2" y="3"/>
                      <a:pt x="2" y="2"/>
                      <a:pt x="2"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73" name="Freeform 477"/>
              <p:cNvSpPr/>
              <p:nvPr/>
            </p:nvSpPr>
            <p:spPr bwMode="auto">
              <a:xfrm>
                <a:off x="3018" y="2486"/>
                <a:ext cx="6" cy="13"/>
              </a:xfrm>
              <a:custGeom>
                <a:avLst/>
                <a:gdLst>
                  <a:gd name="T0" fmla="*/ 162 w 2"/>
                  <a:gd name="T1" fmla="*/ 104 h 4"/>
                  <a:gd name="T2" fmla="*/ 0 w 2"/>
                  <a:gd name="T3" fmla="*/ 0 h 4"/>
                  <a:gd name="T4" fmla="*/ 162 w 2"/>
                  <a:gd name="T5" fmla="*/ 442 h 4"/>
                  <a:gd name="T6" fmla="*/ 162 w 2"/>
                  <a:gd name="T7" fmla="*/ 104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1"/>
                    </a:moveTo>
                    <a:cubicBezTo>
                      <a:pt x="2" y="1"/>
                      <a:pt x="1" y="0"/>
                      <a:pt x="0" y="0"/>
                    </a:cubicBezTo>
                    <a:cubicBezTo>
                      <a:pt x="0" y="1"/>
                      <a:pt x="0" y="3"/>
                      <a:pt x="2" y="4"/>
                    </a:cubicBezTo>
                    <a:cubicBezTo>
                      <a:pt x="2" y="3"/>
                      <a:pt x="2" y="2"/>
                      <a:pt x="2"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74" name="Freeform 478"/>
              <p:cNvSpPr/>
              <p:nvPr/>
            </p:nvSpPr>
            <p:spPr bwMode="auto">
              <a:xfrm>
                <a:off x="3024" y="2493"/>
                <a:ext cx="19" cy="12"/>
              </a:xfrm>
              <a:custGeom>
                <a:avLst/>
                <a:gdLst>
                  <a:gd name="T0" fmla="*/ 602 w 6"/>
                  <a:gd name="T1" fmla="*/ 243 h 4"/>
                  <a:gd name="T2" fmla="*/ 320 w 6"/>
                  <a:gd name="T3" fmla="*/ 81 h 4"/>
                  <a:gd name="T4" fmla="*/ 101 w 6"/>
                  <a:gd name="T5" fmla="*/ 0 h 4"/>
                  <a:gd name="T6" fmla="*/ 101 w 6"/>
                  <a:gd name="T7" fmla="*/ 243 h 4"/>
                  <a:gd name="T8" fmla="*/ 602 w 6"/>
                  <a:gd name="T9" fmla="*/ 324 h 4"/>
                  <a:gd name="T10" fmla="*/ 602 w 6"/>
                  <a:gd name="T11" fmla="*/ 243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6" y="3"/>
                    </a:moveTo>
                    <a:cubicBezTo>
                      <a:pt x="5" y="2"/>
                      <a:pt x="4" y="1"/>
                      <a:pt x="3" y="1"/>
                    </a:cubicBezTo>
                    <a:cubicBezTo>
                      <a:pt x="2" y="1"/>
                      <a:pt x="1" y="0"/>
                      <a:pt x="1" y="0"/>
                    </a:cubicBezTo>
                    <a:cubicBezTo>
                      <a:pt x="1" y="0"/>
                      <a:pt x="0" y="2"/>
                      <a:pt x="1" y="3"/>
                    </a:cubicBezTo>
                    <a:cubicBezTo>
                      <a:pt x="2" y="4"/>
                      <a:pt x="4" y="3"/>
                      <a:pt x="6" y="4"/>
                    </a:cubicBezTo>
                    <a:cubicBezTo>
                      <a:pt x="6" y="4"/>
                      <a:pt x="6" y="3"/>
                      <a:pt x="6"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75" name="Freeform 479"/>
              <p:cNvSpPr/>
              <p:nvPr/>
            </p:nvSpPr>
            <p:spPr bwMode="auto">
              <a:xfrm>
                <a:off x="3024" y="2493"/>
                <a:ext cx="19" cy="12"/>
              </a:xfrm>
              <a:custGeom>
                <a:avLst/>
                <a:gdLst>
                  <a:gd name="T0" fmla="*/ 602 w 6"/>
                  <a:gd name="T1" fmla="*/ 243 h 4"/>
                  <a:gd name="T2" fmla="*/ 320 w 6"/>
                  <a:gd name="T3" fmla="*/ 81 h 4"/>
                  <a:gd name="T4" fmla="*/ 101 w 6"/>
                  <a:gd name="T5" fmla="*/ 0 h 4"/>
                  <a:gd name="T6" fmla="*/ 101 w 6"/>
                  <a:gd name="T7" fmla="*/ 243 h 4"/>
                  <a:gd name="T8" fmla="*/ 602 w 6"/>
                  <a:gd name="T9" fmla="*/ 324 h 4"/>
                  <a:gd name="T10" fmla="*/ 602 w 6"/>
                  <a:gd name="T11" fmla="*/ 243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6" y="3"/>
                    </a:moveTo>
                    <a:cubicBezTo>
                      <a:pt x="5" y="2"/>
                      <a:pt x="4" y="1"/>
                      <a:pt x="3" y="1"/>
                    </a:cubicBezTo>
                    <a:cubicBezTo>
                      <a:pt x="2" y="1"/>
                      <a:pt x="1" y="0"/>
                      <a:pt x="1" y="0"/>
                    </a:cubicBezTo>
                    <a:cubicBezTo>
                      <a:pt x="1" y="0"/>
                      <a:pt x="0" y="2"/>
                      <a:pt x="1" y="3"/>
                    </a:cubicBezTo>
                    <a:cubicBezTo>
                      <a:pt x="2" y="4"/>
                      <a:pt x="4" y="3"/>
                      <a:pt x="6" y="4"/>
                    </a:cubicBezTo>
                    <a:cubicBezTo>
                      <a:pt x="6" y="4"/>
                      <a:pt x="6" y="3"/>
                      <a:pt x="6"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76" name="Freeform 480"/>
              <p:cNvSpPr/>
              <p:nvPr/>
            </p:nvSpPr>
            <p:spPr bwMode="auto">
              <a:xfrm>
                <a:off x="3030" y="2489"/>
                <a:ext cx="16" cy="13"/>
              </a:xfrm>
              <a:custGeom>
                <a:avLst/>
                <a:gdLst>
                  <a:gd name="T0" fmla="*/ 522 w 5"/>
                  <a:gd name="T1" fmla="*/ 338 h 4"/>
                  <a:gd name="T2" fmla="*/ 0 w 5"/>
                  <a:gd name="T3" fmla="*/ 244 h 4"/>
                  <a:gd name="T4" fmla="*/ 522 w 5"/>
                  <a:gd name="T5" fmla="*/ 338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5" y="3"/>
                    </a:moveTo>
                    <a:cubicBezTo>
                      <a:pt x="4" y="2"/>
                      <a:pt x="0" y="0"/>
                      <a:pt x="0" y="2"/>
                    </a:cubicBezTo>
                    <a:cubicBezTo>
                      <a:pt x="2" y="1"/>
                      <a:pt x="3" y="4"/>
                      <a:pt x="5"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77" name="Freeform 481"/>
              <p:cNvSpPr/>
              <p:nvPr/>
            </p:nvSpPr>
            <p:spPr bwMode="auto">
              <a:xfrm>
                <a:off x="3030" y="2489"/>
                <a:ext cx="16" cy="13"/>
              </a:xfrm>
              <a:custGeom>
                <a:avLst/>
                <a:gdLst>
                  <a:gd name="T0" fmla="*/ 522 w 5"/>
                  <a:gd name="T1" fmla="*/ 338 h 4"/>
                  <a:gd name="T2" fmla="*/ 0 w 5"/>
                  <a:gd name="T3" fmla="*/ 244 h 4"/>
                  <a:gd name="T4" fmla="*/ 522 w 5"/>
                  <a:gd name="T5" fmla="*/ 338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5" y="3"/>
                    </a:moveTo>
                    <a:cubicBezTo>
                      <a:pt x="4" y="2"/>
                      <a:pt x="0" y="0"/>
                      <a:pt x="0" y="2"/>
                    </a:cubicBezTo>
                    <a:cubicBezTo>
                      <a:pt x="2" y="1"/>
                      <a:pt x="3" y="4"/>
                      <a:pt x="5"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78" name="Freeform 482"/>
              <p:cNvSpPr/>
              <p:nvPr/>
            </p:nvSpPr>
            <p:spPr bwMode="auto">
              <a:xfrm>
                <a:off x="3043" y="2505"/>
                <a:ext cx="6" cy="3"/>
              </a:xfrm>
              <a:custGeom>
                <a:avLst/>
                <a:gdLst>
                  <a:gd name="T0" fmla="*/ 162 w 2"/>
                  <a:gd name="T1" fmla="*/ 81 h 1"/>
                  <a:gd name="T2" fmla="*/ 81 w 2"/>
                  <a:gd name="T3" fmla="*/ 0 h 1"/>
                  <a:gd name="T4" fmla="*/ 81 w 2"/>
                  <a:gd name="T5" fmla="*/ 81 h 1"/>
                  <a:gd name="T6" fmla="*/ 162 w 2"/>
                  <a:gd name="T7" fmla="*/ 81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1"/>
                    </a:moveTo>
                    <a:cubicBezTo>
                      <a:pt x="2" y="0"/>
                      <a:pt x="1" y="0"/>
                      <a:pt x="1" y="0"/>
                    </a:cubicBezTo>
                    <a:cubicBezTo>
                      <a:pt x="0" y="0"/>
                      <a:pt x="0" y="1"/>
                      <a:pt x="1" y="1"/>
                    </a:cubicBezTo>
                    <a:cubicBezTo>
                      <a:pt x="1" y="1"/>
                      <a:pt x="2" y="1"/>
                      <a:pt x="2"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79" name="Freeform 483"/>
              <p:cNvSpPr/>
              <p:nvPr/>
            </p:nvSpPr>
            <p:spPr bwMode="auto">
              <a:xfrm>
                <a:off x="3043" y="2505"/>
                <a:ext cx="6" cy="3"/>
              </a:xfrm>
              <a:custGeom>
                <a:avLst/>
                <a:gdLst>
                  <a:gd name="T0" fmla="*/ 162 w 2"/>
                  <a:gd name="T1" fmla="*/ 81 h 1"/>
                  <a:gd name="T2" fmla="*/ 81 w 2"/>
                  <a:gd name="T3" fmla="*/ 0 h 1"/>
                  <a:gd name="T4" fmla="*/ 81 w 2"/>
                  <a:gd name="T5" fmla="*/ 81 h 1"/>
                  <a:gd name="T6" fmla="*/ 162 w 2"/>
                  <a:gd name="T7" fmla="*/ 81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1"/>
                    </a:moveTo>
                    <a:cubicBezTo>
                      <a:pt x="2" y="0"/>
                      <a:pt x="1" y="0"/>
                      <a:pt x="1" y="0"/>
                    </a:cubicBezTo>
                    <a:cubicBezTo>
                      <a:pt x="0" y="0"/>
                      <a:pt x="0" y="1"/>
                      <a:pt x="1" y="1"/>
                    </a:cubicBezTo>
                    <a:cubicBezTo>
                      <a:pt x="1" y="1"/>
                      <a:pt x="2" y="1"/>
                      <a:pt x="2"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80" name="Freeform 484"/>
              <p:cNvSpPr/>
              <p:nvPr/>
            </p:nvSpPr>
            <p:spPr bwMode="auto">
              <a:xfrm>
                <a:off x="3049" y="2493"/>
                <a:ext cx="3" cy="3"/>
              </a:xfrm>
              <a:custGeom>
                <a:avLst/>
                <a:gdLst>
                  <a:gd name="T0" fmla="*/ 81 w 1"/>
                  <a:gd name="T1" fmla="*/ 81 h 1"/>
                  <a:gd name="T2" fmla="*/ 0 w 1"/>
                  <a:gd name="T3" fmla="*/ 0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0" y="1"/>
                      <a:pt x="0"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81" name="Freeform 485"/>
              <p:cNvSpPr/>
              <p:nvPr/>
            </p:nvSpPr>
            <p:spPr bwMode="auto">
              <a:xfrm>
                <a:off x="3049" y="2493"/>
                <a:ext cx="3" cy="3"/>
              </a:xfrm>
              <a:custGeom>
                <a:avLst/>
                <a:gdLst>
                  <a:gd name="T0" fmla="*/ 81 w 1"/>
                  <a:gd name="T1" fmla="*/ 81 h 1"/>
                  <a:gd name="T2" fmla="*/ 0 w 1"/>
                  <a:gd name="T3" fmla="*/ 0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0" y="1"/>
                      <a:pt x="0"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82" name="Freeform 486"/>
              <p:cNvSpPr/>
              <p:nvPr/>
            </p:nvSpPr>
            <p:spPr bwMode="auto">
              <a:xfrm>
                <a:off x="3049" y="2499"/>
                <a:ext cx="6" cy="6"/>
              </a:xfrm>
              <a:custGeom>
                <a:avLst/>
                <a:gdLst>
                  <a:gd name="T0" fmla="*/ 162 w 2"/>
                  <a:gd name="T1" fmla="*/ 81 h 2"/>
                  <a:gd name="T2" fmla="*/ 0 w 2"/>
                  <a:gd name="T3" fmla="*/ 81 h 2"/>
                  <a:gd name="T4" fmla="*/ 81 w 2"/>
                  <a:gd name="T5" fmla="*/ 162 h 2"/>
                  <a:gd name="T6" fmla="*/ 162 w 2"/>
                  <a:gd name="T7" fmla="*/ 81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1"/>
                    </a:moveTo>
                    <a:cubicBezTo>
                      <a:pt x="2" y="1"/>
                      <a:pt x="1" y="0"/>
                      <a:pt x="0" y="1"/>
                    </a:cubicBezTo>
                    <a:cubicBezTo>
                      <a:pt x="0" y="1"/>
                      <a:pt x="1" y="2"/>
                      <a:pt x="1" y="2"/>
                    </a:cubicBezTo>
                    <a:cubicBezTo>
                      <a:pt x="1" y="2"/>
                      <a:pt x="2" y="2"/>
                      <a:pt x="2"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83" name="Freeform 487"/>
              <p:cNvSpPr/>
              <p:nvPr/>
            </p:nvSpPr>
            <p:spPr bwMode="auto">
              <a:xfrm>
                <a:off x="3049" y="2499"/>
                <a:ext cx="6" cy="6"/>
              </a:xfrm>
              <a:custGeom>
                <a:avLst/>
                <a:gdLst>
                  <a:gd name="T0" fmla="*/ 162 w 2"/>
                  <a:gd name="T1" fmla="*/ 81 h 2"/>
                  <a:gd name="T2" fmla="*/ 0 w 2"/>
                  <a:gd name="T3" fmla="*/ 81 h 2"/>
                  <a:gd name="T4" fmla="*/ 81 w 2"/>
                  <a:gd name="T5" fmla="*/ 162 h 2"/>
                  <a:gd name="T6" fmla="*/ 162 w 2"/>
                  <a:gd name="T7" fmla="*/ 81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1"/>
                    </a:moveTo>
                    <a:cubicBezTo>
                      <a:pt x="2" y="1"/>
                      <a:pt x="1" y="0"/>
                      <a:pt x="0" y="1"/>
                    </a:cubicBezTo>
                    <a:cubicBezTo>
                      <a:pt x="0" y="1"/>
                      <a:pt x="1" y="2"/>
                      <a:pt x="1" y="2"/>
                    </a:cubicBezTo>
                    <a:cubicBezTo>
                      <a:pt x="1" y="2"/>
                      <a:pt x="2" y="2"/>
                      <a:pt x="2"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84" name="Freeform 488"/>
              <p:cNvSpPr/>
              <p:nvPr/>
            </p:nvSpPr>
            <p:spPr bwMode="auto">
              <a:xfrm>
                <a:off x="3052" y="2499"/>
                <a:ext cx="3" cy="3"/>
              </a:xfrm>
              <a:custGeom>
                <a:avLst/>
                <a:gdLst>
                  <a:gd name="T0" fmla="*/ 81 w 1"/>
                  <a:gd name="T1" fmla="*/ 81 h 1"/>
                  <a:gd name="T2" fmla="*/ 0 w 1"/>
                  <a:gd name="T3" fmla="*/ 0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1"/>
                      <a:pt x="0" y="0"/>
                    </a:cubicBezTo>
                    <a:cubicBezTo>
                      <a:pt x="0" y="1"/>
                      <a:pt x="1"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85" name="Freeform 489"/>
              <p:cNvSpPr/>
              <p:nvPr/>
            </p:nvSpPr>
            <p:spPr bwMode="auto">
              <a:xfrm>
                <a:off x="3052" y="2499"/>
                <a:ext cx="3" cy="3"/>
              </a:xfrm>
              <a:custGeom>
                <a:avLst/>
                <a:gdLst>
                  <a:gd name="T0" fmla="*/ 81 w 1"/>
                  <a:gd name="T1" fmla="*/ 81 h 1"/>
                  <a:gd name="T2" fmla="*/ 0 w 1"/>
                  <a:gd name="T3" fmla="*/ 0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1"/>
                      <a:pt x="0" y="0"/>
                    </a:cubicBezTo>
                    <a:cubicBezTo>
                      <a:pt x="0" y="1"/>
                      <a:pt x="1"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86" name="Freeform 490"/>
              <p:cNvSpPr/>
              <p:nvPr/>
            </p:nvSpPr>
            <p:spPr bwMode="auto">
              <a:xfrm>
                <a:off x="3052" y="2530"/>
                <a:ext cx="10" cy="6"/>
              </a:xfrm>
              <a:custGeom>
                <a:avLst/>
                <a:gdLst>
                  <a:gd name="T0" fmla="*/ 367 w 3"/>
                  <a:gd name="T1" fmla="*/ 0 h 2"/>
                  <a:gd name="T2" fmla="*/ 110 w 3"/>
                  <a:gd name="T3" fmla="*/ 81 h 2"/>
                  <a:gd name="T4" fmla="*/ 367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0"/>
                    </a:moveTo>
                    <a:cubicBezTo>
                      <a:pt x="2" y="0"/>
                      <a:pt x="0" y="0"/>
                      <a:pt x="1" y="1"/>
                    </a:cubicBezTo>
                    <a:cubicBezTo>
                      <a:pt x="1" y="2"/>
                      <a:pt x="3" y="1"/>
                      <a:pt x="3"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87" name="Freeform 491"/>
              <p:cNvSpPr/>
              <p:nvPr/>
            </p:nvSpPr>
            <p:spPr bwMode="auto">
              <a:xfrm>
                <a:off x="3052" y="2530"/>
                <a:ext cx="10" cy="6"/>
              </a:xfrm>
              <a:custGeom>
                <a:avLst/>
                <a:gdLst>
                  <a:gd name="T0" fmla="*/ 367 w 3"/>
                  <a:gd name="T1" fmla="*/ 0 h 2"/>
                  <a:gd name="T2" fmla="*/ 110 w 3"/>
                  <a:gd name="T3" fmla="*/ 81 h 2"/>
                  <a:gd name="T4" fmla="*/ 367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0"/>
                    </a:moveTo>
                    <a:cubicBezTo>
                      <a:pt x="2" y="0"/>
                      <a:pt x="0" y="0"/>
                      <a:pt x="1" y="1"/>
                    </a:cubicBezTo>
                    <a:cubicBezTo>
                      <a:pt x="1" y="2"/>
                      <a:pt x="3" y="1"/>
                      <a:pt x="3"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88" name="Freeform 492"/>
              <p:cNvSpPr/>
              <p:nvPr/>
            </p:nvSpPr>
            <p:spPr bwMode="auto">
              <a:xfrm>
                <a:off x="3062" y="2502"/>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0"/>
                    </a:cubicBezTo>
                    <a:cubicBezTo>
                      <a:pt x="0" y="0"/>
                      <a:pt x="0"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89" name="Freeform 493"/>
              <p:cNvSpPr/>
              <p:nvPr/>
            </p:nvSpPr>
            <p:spPr bwMode="auto">
              <a:xfrm>
                <a:off x="3062" y="2502"/>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0"/>
                    </a:cubicBezTo>
                    <a:cubicBezTo>
                      <a:pt x="0" y="0"/>
                      <a:pt x="0"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90" name="Freeform 494"/>
              <p:cNvSpPr/>
              <p:nvPr/>
            </p:nvSpPr>
            <p:spPr bwMode="auto">
              <a:xfrm>
                <a:off x="3065" y="2496"/>
                <a:ext cx="3" cy="3"/>
              </a:xfrm>
              <a:custGeom>
                <a:avLst/>
                <a:gdLst>
                  <a:gd name="T0" fmla="*/ 81 w 1"/>
                  <a:gd name="T1" fmla="*/ 81 h 1"/>
                  <a:gd name="T2" fmla="*/ 0 w 1"/>
                  <a:gd name="T3" fmla="*/ 0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0" y="0"/>
                    </a:cubicBezTo>
                    <a:cubicBezTo>
                      <a:pt x="0" y="0"/>
                      <a:pt x="0"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91" name="Freeform 495"/>
              <p:cNvSpPr/>
              <p:nvPr/>
            </p:nvSpPr>
            <p:spPr bwMode="auto">
              <a:xfrm>
                <a:off x="3065" y="2496"/>
                <a:ext cx="3" cy="3"/>
              </a:xfrm>
              <a:custGeom>
                <a:avLst/>
                <a:gdLst>
                  <a:gd name="T0" fmla="*/ 81 w 1"/>
                  <a:gd name="T1" fmla="*/ 81 h 1"/>
                  <a:gd name="T2" fmla="*/ 0 w 1"/>
                  <a:gd name="T3" fmla="*/ 0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0" y="0"/>
                    </a:cubicBezTo>
                    <a:cubicBezTo>
                      <a:pt x="0" y="0"/>
                      <a:pt x="0"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92" name="Freeform 496"/>
              <p:cNvSpPr/>
              <p:nvPr/>
            </p:nvSpPr>
            <p:spPr bwMode="auto">
              <a:xfrm>
                <a:off x="3065" y="2499"/>
                <a:ext cx="3" cy="3"/>
              </a:xfrm>
              <a:custGeom>
                <a:avLst/>
                <a:gdLst>
                  <a:gd name="T0" fmla="*/ 81 w 1"/>
                  <a:gd name="T1" fmla="*/ 81 h 1"/>
                  <a:gd name="T2" fmla="*/ 0 w 1"/>
                  <a:gd name="T3" fmla="*/ 0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1"/>
                      <a:pt x="0" y="1"/>
                      <a:pt x="0" y="0"/>
                    </a:cubicBezTo>
                    <a:cubicBezTo>
                      <a:pt x="0" y="1"/>
                      <a:pt x="0"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93" name="Freeform 497"/>
              <p:cNvSpPr/>
              <p:nvPr/>
            </p:nvSpPr>
            <p:spPr bwMode="auto">
              <a:xfrm>
                <a:off x="3065" y="2499"/>
                <a:ext cx="3" cy="3"/>
              </a:xfrm>
              <a:custGeom>
                <a:avLst/>
                <a:gdLst>
                  <a:gd name="T0" fmla="*/ 81 w 1"/>
                  <a:gd name="T1" fmla="*/ 81 h 1"/>
                  <a:gd name="T2" fmla="*/ 0 w 1"/>
                  <a:gd name="T3" fmla="*/ 0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1"/>
                      <a:pt x="0" y="1"/>
                      <a:pt x="0" y="0"/>
                    </a:cubicBezTo>
                    <a:cubicBezTo>
                      <a:pt x="0" y="1"/>
                      <a:pt x="0"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94" name="Freeform 498"/>
              <p:cNvSpPr/>
              <p:nvPr/>
            </p:nvSpPr>
            <p:spPr bwMode="auto">
              <a:xfrm>
                <a:off x="3068" y="2489"/>
                <a:ext cx="6" cy="10"/>
              </a:xfrm>
              <a:custGeom>
                <a:avLst/>
                <a:gdLst>
                  <a:gd name="T0" fmla="*/ 162 w 2"/>
                  <a:gd name="T1" fmla="*/ 110 h 3"/>
                  <a:gd name="T2" fmla="*/ 0 w 2"/>
                  <a:gd name="T3" fmla="*/ 257 h 3"/>
                  <a:gd name="T4" fmla="*/ 162 w 2"/>
                  <a:gd name="T5" fmla="*/ 11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2" y="1"/>
                    </a:moveTo>
                    <a:cubicBezTo>
                      <a:pt x="1" y="0"/>
                      <a:pt x="0" y="1"/>
                      <a:pt x="0" y="2"/>
                    </a:cubicBezTo>
                    <a:cubicBezTo>
                      <a:pt x="0" y="3"/>
                      <a:pt x="2" y="2"/>
                      <a:pt x="2"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95" name="Freeform 499"/>
              <p:cNvSpPr/>
              <p:nvPr/>
            </p:nvSpPr>
            <p:spPr bwMode="auto">
              <a:xfrm>
                <a:off x="3068" y="2489"/>
                <a:ext cx="6" cy="10"/>
              </a:xfrm>
              <a:custGeom>
                <a:avLst/>
                <a:gdLst>
                  <a:gd name="T0" fmla="*/ 162 w 2"/>
                  <a:gd name="T1" fmla="*/ 110 h 3"/>
                  <a:gd name="T2" fmla="*/ 0 w 2"/>
                  <a:gd name="T3" fmla="*/ 257 h 3"/>
                  <a:gd name="T4" fmla="*/ 162 w 2"/>
                  <a:gd name="T5" fmla="*/ 11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2" y="1"/>
                    </a:moveTo>
                    <a:cubicBezTo>
                      <a:pt x="1" y="0"/>
                      <a:pt x="0" y="1"/>
                      <a:pt x="0" y="2"/>
                    </a:cubicBezTo>
                    <a:cubicBezTo>
                      <a:pt x="0" y="3"/>
                      <a:pt x="2" y="2"/>
                      <a:pt x="2"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96" name="Freeform 500"/>
              <p:cNvSpPr/>
              <p:nvPr/>
            </p:nvSpPr>
            <p:spPr bwMode="auto">
              <a:xfrm>
                <a:off x="3071" y="2499"/>
                <a:ext cx="3" cy="3"/>
              </a:xfrm>
              <a:custGeom>
                <a:avLst/>
                <a:gdLst>
                  <a:gd name="T0" fmla="*/ 81 w 1"/>
                  <a:gd name="T1" fmla="*/ 81 h 1"/>
                  <a:gd name="T2" fmla="*/ 0 w 1"/>
                  <a:gd name="T3" fmla="*/ 0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0" y="0"/>
                    </a:cubicBezTo>
                    <a:cubicBezTo>
                      <a:pt x="0" y="0"/>
                      <a:pt x="1"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97" name="Freeform 501"/>
              <p:cNvSpPr/>
              <p:nvPr/>
            </p:nvSpPr>
            <p:spPr bwMode="auto">
              <a:xfrm>
                <a:off x="3071" y="2499"/>
                <a:ext cx="3" cy="3"/>
              </a:xfrm>
              <a:custGeom>
                <a:avLst/>
                <a:gdLst>
                  <a:gd name="T0" fmla="*/ 81 w 1"/>
                  <a:gd name="T1" fmla="*/ 81 h 1"/>
                  <a:gd name="T2" fmla="*/ 0 w 1"/>
                  <a:gd name="T3" fmla="*/ 0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0" y="0"/>
                    </a:cubicBezTo>
                    <a:cubicBezTo>
                      <a:pt x="0" y="0"/>
                      <a:pt x="1"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98" name="Freeform 502"/>
              <p:cNvSpPr/>
              <p:nvPr/>
            </p:nvSpPr>
            <p:spPr bwMode="auto">
              <a:xfrm>
                <a:off x="3074" y="2505"/>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0" y="0"/>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499" name="Freeform 503"/>
              <p:cNvSpPr/>
              <p:nvPr/>
            </p:nvSpPr>
            <p:spPr bwMode="auto">
              <a:xfrm>
                <a:off x="3074" y="2505"/>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0" y="0"/>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00" name="Freeform 504"/>
              <p:cNvSpPr/>
              <p:nvPr/>
            </p:nvSpPr>
            <p:spPr bwMode="auto">
              <a:xfrm>
                <a:off x="3074" y="2486"/>
                <a:ext cx="13" cy="16"/>
              </a:xfrm>
              <a:custGeom>
                <a:avLst/>
                <a:gdLst>
                  <a:gd name="T0" fmla="*/ 442 w 4"/>
                  <a:gd name="T1" fmla="*/ 326 h 5"/>
                  <a:gd name="T2" fmla="*/ 104 w 4"/>
                  <a:gd name="T3" fmla="*/ 326 h 5"/>
                  <a:gd name="T4" fmla="*/ 338 w 4"/>
                  <a:gd name="T5" fmla="*/ 429 h 5"/>
                  <a:gd name="T6" fmla="*/ 442 w 4"/>
                  <a:gd name="T7" fmla="*/ 326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3"/>
                    </a:moveTo>
                    <a:cubicBezTo>
                      <a:pt x="3" y="0"/>
                      <a:pt x="0" y="3"/>
                      <a:pt x="1" y="3"/>
                    </a:cubicBezTo>
                    <a:cubicBezTo>
                      <a:pt x="2" y="3"/>
                      <a:pt x="2" y="3"/>
                      <a:pt x="3" y="4"/>
                    </a:cubicBezTo>
                    <a:cubicBezTo>
                      <a:pt x="3" y="5"/>
                      <a:pt x="4" y="3"/>
                      <a:pt x="4"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01" name="Freeform 505"/>
              <p:cNvSpPr/>
              <p:nvPr/>
            </p:nvSpPr>
            <p:spPr bwMode="auto">
              <a:xfrm>
                <a:off x="3074" y="2486"/>
                <a:ext cx="13" cy="16"/>
              </a:xfrm>
              <a:custGeom>
                <a:avLst/>
                <a:gdLst>
                  <a:gd name="T0" fmla="*/ 442 w 4"/>
                  <a:gd name="T1" fmla="*/ 326 h 5"/>
                  <a:gd name="T2" fmla="*/ 104 w 4"/>
                  <a:gd name="T3" fmla="*/ 326 h 5"/>
                  <a:gd name="T4" fmla="*/ 338 w 4"/>
                  <a:gd name="T5" fmla="*/ 429 h 5"/>
                  <a:gd name="T6" fmla="*/ 442 w 4"/>
                  <a:gd name="T7" fmla="*/ 326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3"/>
                    </a:moveTo>
                    <a:cubicBezTo>
                      <a:pt x="3" y="0"/>
                      <a:pt x="0" y="3"/>
                      <a:pt x="1" y="3"/>
                    </a:cubicBezTo>
                    <a:cubicBezTo>
                      <a:pt x="2" y="3"/>
                      <a:pt x="2" y="3"/>
                      <a:pt x="3" y="4"/>
                    </a:cubicBezTo>
                    <a:cubicBezTo>
                      <a:pt x="3" y="5"/>
                      <a:pt x="4" y="3"/>
                      <a:pt x="4"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02" name="Freeform 506"/>
              <p:cNvSpPr/>
              <p:nvPr/>
            </p:nvSpPr>
            <p:spPr bwMode="auto">
              <a:xfrm>
                <a:off x="3074" y="2502"/>
                <a:ext cx="3" cy="3"/>
              </a:xfrm>
              <a:custGeom>
                <a:avLst/>
                <a:gdLst>
                  <a:gd name="T0" fmla="*/ 81 w 1"/>
                  <a:gd name="T1" fmla="*/ 81 h 1"/>
                  <a:gd name="T2" fmla="*/ 0 w 1"/>
                  <a:gd name="T3" fmla="*/ 0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0" y="0"/>
                    </a:cubicBezTo>
                    <a:cubicBezTo>
                      <a:pt x="1" y="0"/>
                      <a:pt x="1" y="0"/>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03" name="Freeform 507"/>
              <p:cNvSpPr/>
              <p:nvPr/>
            </p:nvSpPr>
            <p:spPr bwMode="auto">
              <a:xfrm>
                <a:off x="3074" y="2502"/>
                <a:ext cx="3" cy="3"/>
              </a:xfrm>
              <a:custGeom>
                <a:avLst/>
                <a:gdLst>
                  <a:gd name="T0" fmla="*/ 81 w 1"/>
                  <a:gd name="T1" fmla="*/ 81 h 1"/>
                  <a:gd name="T2" fmla="*/ 0 w 1"/>
                  <a:gd name="T3" fmla="*/ 0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0" y="0"/>
                    </a:cubicBezTo>
                    <a:cubicBezTo>
                      <a:pt x="1" y="0"/>
                      <a:pt x="1" y="0"/>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04" name="Freeform 508"/>
              <p:cNvSpPr/>
              <p:nvPr/>
            </p:nvSpPr>
            <p:spPr bwMode="auto">
              <a:xfrm>
                <a:off x="3074" y="2533"/>
                <a:ext cx="13" cy="10"/>
              </a:xfrm>
              <a:custGeom>
                <a:avLst/>
                <a:gdLst>
                  <a:gd name="T0" fmla="*/ 338 w 4"/>
                  <a:gd name="T1" fmla="*/ 0 h 3"/>
                  <a:gd name="T2" fmla="*/ 104 w 4"/>
                  <a:gd name="T3" fmla="*/ 110 h 3"/>
                  <a:gd name="T4" fmla="*/ 244 w 4"/>
                  <a:gd name="T5" fmla="*/ 367 h 3"/>
                  <a:gd name="T6" fmla="*/ 338 w 4"/>
                  <a:gd name="T7" fmla="*/ 367 h 3"/>
                  <a:gd name="T8" fmla="*/ 3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1" y="1"/>
                    </a:cubicBezTo>
                    <a:cubicBezTo>
                      <a:pt x="0" y="1"/>
                      <a:pt x="2" y="3"/>
                      <a:pt x="2" y="3"/>
                    </a:cubicBezTo>
                    <a:cubicBezTo>
                      <a:pt x="2" y="2"/>
                      <a:pt x="2" y="2"/>
                      <a:pt x="3" y="3"/>
                    </a:cubicBezTo>
                    <a:cubicBezTo>
                      <a:pt x="3" y="2"/>
                      <a:pt x="4" y="1"/>
                      <a:pt x="3"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05" name="Freeform 509"/>
              <p:cNvSpPr/>
              <p:nvPr/>
            </p:nvSpPr>
            <p:spPr bwMode="auto">
              <a:xfrm>
                <a:off x="3074" y="2533"/>
                <a:ext cx="13" cy="10"/>
              </a:xfrm>
              <a:custGeom>
                <a:avLst/>
                <a:gdLst>
                  <a:gd name="T0" fmla="*/ 338 w 4"/>
                  <a:gd name="T1" fmla="*/ 0 h 3"/>
                  <a:gd name="T2" fmla="*/ 104 w 4"/>
                  <a:gd name="T3" fmla="*/ 110 h 3"/>
                  <a:gd name="T4" fmla="*/ 244 w 4"/>
                  <a:gd name="T5" fmla="*/ 367 h 3"/>
                  <a:gd name="T6" fmla="*/ 338 w 4"/>
                  <a:gd name="T7" fmla="*/ 367 h 3"/>
                  <a:gd name="T8" fmla="*/ 3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1" y="1"/>
                    </a:cubicBezTo>
                    <a:cubicBezTo>
                      <a:pt x="0" y="1"/>
                      <a:pt x="2" y="3"/>
                      <a:pt x="2" y="3"/>
                    </a:cubicBezTo>
                    <a:cubicBezTo>
                      <a:pt x="2" y="2"/>
                      <a:pt x="2" y="2"/>
                      <a:pt x="3" y="3"/>
                    </a:cubicBezTo>
                    <a:cubicBezTo>
                      <a:pt x="3" y="2"/>
                      <a:pt x="4" y="1"/>
                      <a:pt x="3"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06" name="Freeform 510"/>
              <p:cNvSpPr/>
              <p:nvPr/>
            </p:nvSpPr>
            <p:spPr bwMode="auto">
              <a:xfrm>
                <a:off x="3080" y="2521"/>
                <a:ext cx="4" cy="1"/>
              </a:xfrm>
              <a:custGeom>
                <a:avLst/>
                <a:gdLst>
                  <a:gd name="T0" fmla="*/ 0 w 1"/>
                  <a:gd name="T1" fmla="*/ 0 h 1"/>
                  <a:gd name="T2" fmla="*/ 256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cubicBezTo>
                      <a:pt x="1"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07" name="Freeform 511"/>
              <p:cNvSpPr/>
              <p:nvPr/>
            </p:nvSpPr>
            <p:spPr bwMode="auto">
              <a:xfrm>
                <a:off x="3080" y="2521"/>
                <a:ext cx="4" cy="1"/>
              </a:xfrm>
              <a:custGeom>
                <a:avLst/>
                <a:gdLst>
                  <a:gd name="T0" fmla="*/ 0 w 1"/>
                  <a:gd name="T1" fmla="*/ 0 h 1"/>
                  <a:gd name="T2" fmla="*/ 256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cubicBezTo>
                      <a:pt x="1"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08" name="Freeform 512"/>
              <p:cNvSpPr/>
              <p:nvPr/>
            </p:nvSpPr>
            <p:spPr bwMode="auto">
              <a:xfrm>
                <a:off x="3080" y="2524"/>
                <a:ext cx="16" cy="9"/>
              </a:xfrm>
              <a:custGeom>
                <a:avLst/>
                <a:gdLst>
                  <a:gd name="T0" fmla="*/ 102 w 5"/>
                  <a:gd name="T1" fmla="*/ 0 h 3"/>
                  <a:gd name="T2" fmla="*/ 102 w 5"/>
                  <a:gd name="T3" fmla="*/ 162 h 3"/>
                  <a:gd name="T4" fmla="*/ 326 w 5"/>
                  <a:gd name="T5" fmla="*/ 162 h 3"/>
                  <a:gd name="T6" fmla="*/ 522 w 5"/>
                  <a:gd name="T7" fmla="*/ 243 h 3"/>
                  <a:gd name="T8" fmla="*/ 10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1" y="0"/>
                    </a:moveTo>
                    <a:cubicBezTo>
                      <a:pt x="1" y="1"/>
                      <a:pt x="0" y="3"/>
                      <a:pt x="1" y="2"/>
                    </a:cubicBezTo>
                    <a:cubicBezTo>
                      <a:pt x="2" y="2"/>
                      <a:pt x="2" y="2"/>
                      <a:pt x="3" y="2"/>
                    </a:cubicBezTo>
                    <a:cubicBezTo>
                      <a:pt x="4" y="3"/>
                      <a:pt x="5" y="3"/>
                      <a:pt x="5" y="3"/>
                    </a:cubicBezTo>
                    <a:cubicBezTo>
                      <a:pt x="5" y="2"/>
                      <a:pt x="2"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09" name="Freeform 513"/>
              <p:cNvSpPr/>
              <p:nvPr/>
            </p:nvSpPr>
            <p:spPr bwMode="auto">
              <a:xfrm>
                <a:off x="3080" y="2524"/>
                <a:ext cx="16" cy="9"/>
              </a:xfrm>
              <a:custGeom>
                <a:avLst/>
                <a:gdLst>
                  <a:gd name="T0" fmla="*/ 102 w 5"/>
                  <a:gd name="T1" fmla="*/ 0 h 3"/>
                  <a:gd name="T2" fmla="*/ 102 w 5"/>
                  <a:gd name="T3" fmla="*/ 162 h 3"/>
                  <a:gd name="T4" fmla="*/ 326 w 5"/>
                  <a:gd name="T5" fmla="*/ 162 h 3"/>
                  <a:gd name="T6" fmla="*/ 522 w 5"/>
                  <a:gd name="T7" fmla="*/ 243 h 3"/>
                  <a:gd name="T8" fmla="*/ 10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1" y="0"/>
                    </a:moveTo>
                    <a:cubicBezTo>
                      <a:pt x="1" y="1"/>
                      <a:pt x="0" y="3"/>
                      <a:pt x="1" y="2"/>
                    </a:cubicBezTo>
                    <a:cubicBezTo>
                      <a:pt x="2" y="2"/>
                      <a:pt x="2" y="2"/>
                      <a:pt x="3" y="2"/>
                    </a:cubicBezTo>
                    <a:cubicBezTo>
                      <a:pt x="4" y="3"/>
                      <a:pt x="5" y="3"/>
                      <a:pt x="5" y="3"/>
                    </a:cubicBezTo>
                    <a:cubicBezTo>
                      <a:pt x="5" y="2"/>
                      <a:pt x="2"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10" name="Freeform 514"/>
              <p:cNvSpPr/>
              <p:nvPr/>
            </p:nvSpPr>
            <p:spPr bwMode="auto">
              <a:xfrm>
                <a:off x="3084" y="2502"/>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0" y="0"/>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11" name="Freeform 515"/>
              <p:cNvSpPr/>
              <p:nvPr/>
            </p:nvSpPr>
            <p:spPr bwMode="auto">
              <a:xfrm>
                <a:off x="3084" y="2502"/>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0" y="0"/>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12" name="Freeform 516"/>
              <p:cNvSpPr/>
              <p:nvPr/>
            </p:nvSpPr>
            <p:spPr bwMode="auto">
              <a:xfrm>
                <a:off x="3084" y="2518"/>
                <a:ext cx="6" cy="6"/>
              </a:xfrm>
              <a:custGeom>
                <a:avLst/>
                <a:gdLst>
                  <a:gd name="T0" fmla="*/ 0 w 2"/>
                  <a:gd name="T1" fmla="*/ 0 h 2"/>
                  <a:gd name="T2" fmla="*/ 162 w 2"/>
                  <a:gd name="T3" fmla="*/ 162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0" y="1"/>
                      <a:pt x="1" y="1"/>
                      <a:pt x="2" y="2"/>
                    </a:cubicBezTo>
                    <a:cubicBezTo>
                      <a:pt x="1" y="1"/>
                      <a:pt x="1" y="1"/>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13" name="Freeform 517"/>
              <p:cNvSpPr/>
              <p:nvPr/>
            </p:nvSpPr>
            <p:spPr bwMode="auto">
              <a:xfrm>
                <a:off x="3084" y="2518"/>
                <a:ext cx="6" cy="6"/>
              </a:xfrm>
              <a:custGeom>
                <a:avLst/>
                <a:gdLst>
                  <a:gd name="T0" fmla="*/ 0 w 2"/>
                  <a:gd name="T1" fmla="*/ 0 h 2"/>
                  <a:gd name="T2" fmla="*/ 162 w 2"/>
                  <a:gd name="T3" fmla="*/ 162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0" y="1"/>
                      <a:pt x="1" y="1"/>
                      <a:pt x="2" y="2"/>
                    </a:cubicBezTo>
                    <a:cubicBezTo>
                      <a:pt x="1" y="1"/>
                      <a:pt x="1" y="1"/>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14" name="Freeform 518"/>
              <p:cNvSpPr/>
              <p:nvPr/>
            </p:nvSpPr>
            <p:spPr bwMode="auto">
              <a:xfrm>
                <a:off x="3087" y="2686"/>
                <a:ext cx="3" cy="1"/>
              </a:xfrm>
              <a:custGeom>
                <a:avLst/>
                <a:gdLst>
                  <a:gd name="T0" fmla="*/ 0 w 1"/>
                  <a:gd name="T1" fmla="*/ 0 h 1"/>
                  <a:gd name="T2" fmla="*/ 8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cubicBezTo>
                      <a:pt x="0"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15" name="Freeform 519"/>
              <p:cNvSpPr/>
              <p:nvPr/>
            </p:nvSpPr>
            <p:spPr bwMode="auto">
              <a:xfrm>
                <a:off x="3087" y="2686"/>
                <a:ext cx="3" cy="1"/>
              </a:xfrm>
              <a:custGeom>
                <a:avLst/>
                <a:gdLst>
                  <a:gd name="T0" fmla="*/ 0 w 1"/>
                  <a:gd name="T1" fmla="*/ 0 h 1"/>
                  <a:gd name="T2" fmla="*/ 8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cubicBezTo>
                      <a:pt x="0"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16" name="Freeform 520"/>
              <p:cNvSpPr/>
              <p:nvPr/>
            </p:nvSpPr>
            <p:spPr bwMode="auto">
              <a:xfrm>
                <a:off x="3096" y="2708"/>
                <a:ext cx="3" cy="3"/>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1" y="1"/>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17" name="Freeform 521"/>
              <p:cNvSpPr/>
              <p:nvPr/>
            </p:nvSpPr>
            <p:spPr bwMode="auto">
              <a:xfrm>
                <a:off x="3096" y="2708"/>
                <a:ext cx="3" cy="3"/>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1" y="1"/>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22" name="Freeform 526"/>
              <p:cNvSpPr/>
              <p:nvPr/>
            </p:nvSpPr>
            <p:spPr bwMode="auto">
              <a:xfrm>
                <a:off x="3115" y="2439"/>
                <a:ext cx="3" cy="3"/>
              </a:xfrm>
              <a:custGeom>
                <a:avLst/>
                <a:gdLst>
                  <a:gd name="T0" fmla="*/ 0 w 1"/>
                  <a:gd name="T1" fmla="*/ 81 h 1"/>
                  <a:gd name="T2" fmla="*/ 0 w 1"/>
                  <a:gd name="T3" fmla="*/ 0 h 1"/>
                  <a:gd name="T4" fmla="*/ 0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0"/>
                      <a:pt x="0" y="0"/>
                    </a:cubicBezTo>
                    <a:cubicBezTo>
                      <a:pt x="0" y="0"/>
                      <a:pt x="0" y="1"/>
                      <a:pt x="0"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23" name="Freeform 527"/>
              <p:cNvSpPr/>
              <p:nvPr/>
            </p:nvSpPr>
            <p:spPr bwMode="auto">
              <a:xfrm>
                <a:off x="3115" y="2439"/>
                <a:ext cx="3" cy="3"/>
              </a:xfrm>
              <a:custGeom>
                <a:avLst/>
                <a:gdLst>
                  <a:gd name="T0" fmla="*/ 0 w 1"/>
                  <a:gd name="T1" fmla="*/ 81 h 1"/>
                  <a:gd name="T2" fmla="*/ 0 w 1"/>
                  <a:gd name="T3" fmla="*/ 0 h 1"/>
                  <a:gd name="T4" fmla="*/ 0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0"/>
                      <a:pt x="0" y="0"/>
                    </a:cubicBezTo>
                    <a:cubicBezTo>
                      <a:pt x="0" y="0"/>
                      <a:pt x="0" y="1"/>
                      <a:pt x="0"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24" name="Freeform 528"/>
              <p:cNvSpPr/>
              <p:nvPr/>
            </p:nvSpPr>
            <p:spPr bwMode="auto">
              <a:xfrm>
                <a:off x="3146" y="2605"/>
                <a:ext cx="3" cy="3"/>
              </a:xfrm>
              <a:custGeom>
                <a:avLst/>
                <a:gdLst>
                  <a:gd name="T0" fmla="*/ 81 w 1"/>
                  <a:gd name="T1" fmla="*/ 0 h 1"/>
                  <a:gd name="T2" fmla="*/ 0 w 1"/>
                  <a:gd name="T3" fmla="*/ 0 h 1"/>
                  <a:gd name="T4" fmla="*/ 81 w 1"/>
                  <a:gd name="T5" fmla="*/ 81 h 1"/>
                  <a:gd name="T6" fmla="*/ 8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0" y="0"/>
                      <a:pt x="0" y="0"/>
                      <a:pt x="0" y="0"/>
                    </a:cubicBezTo>
                    <a:cubicBezTo>
                      <a:pt x="0" y="1"/>
                      <a:pt x="1" y="1"/>
                      <a:pt x="1" y="1"/>
                    </a:cubicBezTo>
                    <a:cubicBezTo>
                      <a:pt x="1" y="1"/>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25" name="Freeform 529"/>
              <p:cNvSpPr/>
              <p:nvPr/>
            </p:nvSpPr>
            <p:spPr bwMode="auto">
              <a:xfrm>
                <a:off x="3146" y="2605"/>
                <a:ext cx="3" cy="3"/>
              </a:xfrm>
              <a:custGeom>
                <a:avLst/>
                <a:gdLst>
                  <a:gd name="T0" fmla="*/ 81 w 1"/>
                  <a:gd name="T1" fmla="*/ 0 h 1"/>
                  <a:gd name="T2" fmla="*/ 0 w 1"/>
                  <a:gd name="T3" fmla="*/ 0 h 1"/>
                  <a:gd name="T4" fmla="*/ 81 w 1"/>
                  <a:gd name="T5" fmla="*/ 81 h 1"/>
                  <a:gd name="T6" fmla="*/ 8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0" y="0"/>
                      <a:pt x="0" y="0"/>
                      <a:pt x="0" y="0"/>
                    </a:cubicBezTo>
                    <a:cubicBezTo>
                      <a:pt x="0" y="1"/>
                      <a:pt x="1" y="1"/>
                      <a:pt x="1" y="1"/>
                    </a:cubicBezTo>
                    <a:cubicBezTo>
                      <a:pt x="1" y="1"/>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26" name="Freeform 530"/>
              <p:cNvSpPr/>
              <p:nvPr/>
            </p:nvSpPr>
            <p:spPr bwMode="auto">
              <a:xfrm>
                <a:off x="3155" y="2602"/>
                <a:ext cx="1" cy="3"/>
              </a:xfrm>
              <a:custGeom>
                <a:avLst/>
                <a:gdLst>
                  <a:gd name="T0" fmla="*/ 0 w 1"/>
                  <a:gd name="T1" fmla="*/ 81 h 1"/>
                  <a:gd name="T2" fmla="*/ 0 w 1"/>
                  <a:gd name="T3" fmla="*/ 0 h 1"/>
                  <a:gd name="T4" fmla="*/ 0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0" y="0"/>
                    </a:cubicBezTo>
                    <a:cubicBezTo>
                      <a:pt x="0" y="1"/>
                      <a:pt x="0" y="1"/>
                      <a:pt x="0"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27" name="Freeform 531"/>
              <p:cNvSpPr/>
              <p:nvPr/>
            </p:nvSpPr>
            <p:spPr bwMode="auto">
              <a:xfrm>
                <a:off x="3155" y="2602"/>
                <a:ext cx="1" cy="3"/>
              </a:xfrm>
              <a:custGeom>
                <a:avLst/>
                <a:gdLst>
                  <a:gd name="T0" fmla="*/ 0 w 1"/>
                  <a:gd name="T1" fmla="*/ 81 h 1"/>
                  <a:gd name="T2" fmla="*/ 0 w 1"/>
                  <a:gd name="T3" fmla="*/ 0 h 1"/>
                  <a:gd name="T4" fmla="*/ 0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0" y="0"/>
                    </a:cubicBezTo>
                    <a:cubicBezTo>
                      <a:pt x="0" y="1"/>
                      <a:pt x="0" y="1"/>
                      <a:pt x="0"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28" name="Freeform 532"/>
              <p:cNvSpPr/>
              <p:nvPr/>
            </p:nvSpPr>
            <p:spPr bwMode="auto">
              <a:xfrm>
                <a:off x="3162" y="2602"/>
                <a:ext cx="6" cy="3"/>
              </a:xfrm>
              <a:custGeom>
                <a:avLst/>
                <a:gdLst>
                  <a:gd name="T0" fmla="*/ 162 w 2"/>
                  <a:gd name="T1" fmla="*/ 0 h 1"/>
                  <a:gd name="T2" fmla="*/ 0 w 2"/>
                  <a:gd name="T3" fmla="*/ 81 h 1"/>
                  <a:gd name="T4" fmla="*/ 16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1" y="1"/>
                      <a:pt x="0" y="1"/>
                    </a:cubicBezTo>
                    <a:cubicBezTo>
                      <a:pt x="1" y="1"/>
                      <a:pt x="2" y="1"/>
                      <a:pt x="2"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29" name="Freeform 533"/>
              <p:cNvSpPr/>
              <p:nvPr/>
            </p:nvSpPr>
            <p:spPr bwMode="auto">
              <a:xfrm>
                <a:off x="3162" y="2602"/>
                <a:ext cx="6" cy="3"/>
              </a:xfrm>
              <a:custGeom>
                <a:avLst/>
                <a:gdLst>
                  <a:gd name="T0" fmla="*/ 162 w 2"/>
                  <a:gd name="T1" fmla="*/ 0 h 1"/>
                  <a:gd name="T2" fmla="*/ 0 w 2"/>
                  <a:gd name="T3" fmla="*/ 81 h 1"/>
                  <a:gd name="T4" fmla="*/ 16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1" y="1"/>
                      <a:pt x="0" y="1"/>
                    </a:cubicBezTo>
                    <a:cubicBezTo>
                      <a:pt x="1" y="1"/>
                      <a:pt x="2" y="1"/>
                      <a:pt x="2"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32" name="Freeform 536"/>
              <p:cNvSpPr/>
              <p:nvPr/>
            </p:nvSpPr>
            <p:spPr bwMode="auto">
              <a:xfrm>
                <a:off x="3177" y="2402"/>
                <a:ext cx="13" cy="19"/>
              </a:xfrm>
              <a:custGeom>
                <a:avLst/>
                <a:gdLst>
                  <a:gd name="T0" fmla="*/ 104 w 4"/>
                  <a:gd name="T1" fmla="*/ 412 h 6"/>
                  <a:gd name="T2" fmla="*/ 338 w 4"/>
                  <a:gd name="T3" fmla="*/ 510 h 6"/>
                  <a:gd name="T4" fmla="*/ 244 w 4"/>
                  <a:gd name="T5" fmla="*/ 602 h 6"/>
                  <a:gd name="T6" fmla="*/ 442 w 4"/>
                  <a:gd name="T7" fmla="*/ 320 h 6"/>
                  <a:gd name="T8" fmla="*/ 104 w 4"/>
                  <a:gd name="T9" fmla="*/ 412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4"/>
                    </a:moveTo>
                    <a:cubicBezTo>
                      <a:pt x="2" y="4"/>
                      <a:pt x="2" y="5"/>
                      <a:pt x="3" y="5"/>
                    </a:cubicBezTo>
                    <a:cubicBezTo>
                      <a:pt x="2" y="5"/>
                      <a:pt x="2" y="5"/>
                      <a:pt x="2" y="6"/>
                    </a:cubicBezTo>
                    <a:cubicBezTo>
                      <a:pt x="4" y="6"/>
                      <a:pt x="4" y="4"/>
                      <a:pt x="4" y="3"/>
                    </a:cubicBezTo>
                    <a:cubicBezTo>
                      <a:pt x="2" y="0"/>
                      <a:pt x="0" y="2"/>
                      <a:pt x="1" y="4"/>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33" name="Freeform 537"/>
              <p:cNvSpPr/>
              <p:nvPr/>
            </p:nvSpPr>
            <p:spPr bwMode="auto">
              <a:xfrm>
                <a:off x="3177" y="2402"/>
                <a:ext cx="13" cy="19"/>
              </a:xfrm>
              <a:custGeom>
                <a:avLst/>
                <a:gdLst>
                  <a:gd name="T0" fmla="*/ 104 w 4"/>
                  <a:gd name="T1" fmla="*/ 412 h 6"/>
                  <a:gd name="T2" fmla="*/ 338 w 4"/>
                  <a:gd name="T3" fmla="*/ 510 h 6"/>
                  <a:gd name="T4" fmla="*/ 244 w 4"/>
                  <a:gd name="T5" fmla="*/ 602 h 6"/>
                  <a:gd name="T6" fmla="*/ 442 w 4"/>
                  <a:gd name="T7" fmla="*/ 320 h 6"/>
                  <a:gd name="T8" fmla="*/ 104 w 4"/>
                  <a:gd name="T9" fmla="*/ 412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4"/>
                    </a:moveTo>
                    <a:cubicBezTo>
                      <a:pt x="2" y="4"/>
                      <a:pt x="2" y="5"/>
                      <a:pt x="3" y="5"/>
                    </a:cubicBezTo>
                    <a:cubicBezTo>
                      <a:pt x="2" y="5"/>
                      <a:pt x="2" y="5"/>
                      <a:pt x="2" y="6"/>
                    </a:cubicBezTo>
                    <a:cubicBezTo>
                      <a:pt x="4" y="6"/>
                      <a:pt x="4" y="4"/>
                      <a:pt x="4" y="3"/>
                    </a:cubicBezTo>
                    <a:cubicBezTo>
                      <a:pt x="2" y="0"/>
                      <a:pt x="0" y="2"/>
                      <a:pt x="1" y="4"/>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34" name="Freeform 538"/>
              <p:cNvSpPr/>
              <p:nvPr/>
            </p:nvSpPr>
            <p:spPr bwMode="auto">
              <a:xfrm>
                <a:off x="3306" y="2715"/>
                <a:ext cx="40" cy="12"/>
              </a:xfrm>
              <a:custGeom>
                <a:avLst/>
                <a:gdLst>
                  <a:gd name="T0" fmla="*/ 265 w 13"/>
                  <a:gd name="T1" fmla="*/ 81 h 4"/>
                  <a:gd name="T2" fmla="*/ 86 w 13"/>
                  <a:gd name="T3" fmla="*/ 243 h 4"/>
                  <a:gd name="T4" fmla="*/ 437 w 13"/>
                  <a:gd name="T5" fmla="*/ 243 h 4"/>
                  <a:gd name="T6" fmla="*/ 815 w 13"/>
                  <a:gd name="T7" fmla="*/ 243 h 4"/>
                  <a:gd name="T8" fmla="*/ 994 w 13"/>
                  <a:gd name="T9" fmla="*/ 243 h 4"/>
                  <a:gd name="T10" fmla="*/ 1163 w 13"/>
                  <a:gd name="T11" fmla="*/ 162 h 4"/>
                  <a:gd name="T12" fmla="*/ 898 w 13"/>
                  <a:gd name="T13" fmla="*/ 81 h 4"/>
                  <a:gd name="T14" fmla="*/ 265 w 13"/>
                  <a:gd name="T15" fmla="*/ 81 h 4"/>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4"/>
                  <a:gd name="T26" fmla="*/ 13 w 1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4">
                    <a:moveTo>
                      <a:pt x="3" y="1"/>
                    </a:moveTo>
                    <a:cubicBezTo>
                      <a:pt x="2" y="1"/>
                      <a:pt x="0" y="2"/>
                      <a:pt x="1" y="3"/>
                    </a:cubicBezTo>
                    <a:cubicBezTo>
                      <a:pt x="2" y="4"/>
                      <a:pt x="4" y="4"/>
                      <a:pt x="5" y="3"/>
                    </a:cubicBezTo>
                    <a:cubicBezTo>
                      <a:pt x="6" y="4"/>
                      <a:pt x="8" y="4"/>
                      <a:pt x="9" y="3"/>
                    </a:cubicBezTo>
                    <a:cubicBezTo>
                      <a:pt x="10" y="3"/>
                      <a:pt x="11" y="3"/>
                      <a:pt x="11" y="3"/>
                    </a:cubicBezTo>
                    <a:cubicBezTo>
                      <a:pt x="11" y="2"/>
                      <a:pt x="13" y="2"/>
                      <a:pt x="13" y="2"/>
                    </a:cubicBezTo>
                    <a:cubicBezTo>
                      <a:pt x="13" y="0"/>
                      <a:pt x="11" y="0"/>
                      <a:pt x="10" y="1"/>
                    </a:cubicBezTo>
                    <a:cubicBezTo>
                      <a:pt x="7" y="1"/>
                      <a:pt x="5" y="0"/>
                      <a:pt x="3"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35" name="Freeform 539"/>
              <p:cNvSpPr/>
              <p:nvPr/>
            </p:nvSpPr>
            <p:spPr bwMode="auto">
              <a:xfrm>
                <a:off x="3306" y="2715"/>
                <a:ext cx="40" cy="12"/>
              </a:xfrm>
              <a:custGeom>
                <a:avLst/>
                <a:gdLst>
                  <a:gd name="T0" fmla="*/ 265 w 13"/>
                  <a:gd name="T1" fmla="*/ 81 h 4"/>
                  <a:gd name="T2" fmla="*/ 86 w 13"/>
                  <a:gd name="T3" fmla="*/ 243 h 4"/>
                  <a:gd name="T4" fmla="*/ 437 w 13"/>
                  <a:gd name="T5" fmla="*/ 243 h 4"/>
                  <a:gd name="T6" fmla="*/ 815 w 13"/>
                  <a:gd name="T7" fmla="*/ 243 h 4"/>
                  <a:gd name="T8" fmla="*/ 994 w 13"/>
                  <a:gd name="T9" fmla="*/ 243 h 4"/>
                  <a:gd name="T10" fmla="*/ 1163 w 13"/>
                  <a:gd name="T11" fmla="*/ 162 h 4"/>
                  <a:gd name="T12" fmla="*/ 898 w 13"/>
                  <a:gd name="T13" fmla="*/ 81 h 4"/>
                  <a:gd name="T14" fmla="*/ 265 w 13"/>
                  <a:gd name="T15" fmla="*/ 81 h 4"/>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4"/>
                  <a:gd name="T26" fmla="*/ 13 w 1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4">
                    <a:moveTo>
                      <a:pt x="3" y="1"/>
                    </a:moveTo>
                    <a:cubicBezTo>
                      <a:pt x="2" y="1"/>
                      <a:pt x="0" y="2"/>
                      <a:pt x="1" y="3"/>
                    </a:cubicBezTo>
                    <a:cubicBezTo>
                      <a:pt x="2" y="4"/>
                      <a:pt x="4" y="4"/>
                      <a:pt x="5" y="3"/>
                    </a:cubicBezTo>
                    <a:cubicBezTo>
                      <a:pt x="6" y="4"/>
                      <a:pt x="8" y="4"/>
                      <a:pt x="9" y="3"/>
                    </a:cubicBezTo>
                    <a:cubicBezTo>
                      <a:pt x="10" y="3"/>
                      <a:pt x="11" y="3"/>
                      <a:pt x="11" y="3"/>
                    </a:cubicBezTo>
                    <a:cubicBezTo>
                      <a:pt x="11" y="2"/>
                      <a:pt x="13" y="2"/>
                      <a:pt x="13" y="2"/>
                    </a:cubicBezTo>
                    <a:cubicBezTo>
                      <a:pt x="13" y="0"/>
                      <a:pt x="11" y="0"/>
                      <a:pt x="10" y="1"/>
                    </a:cubicBezTo>
                    <a:cubicBezTo>
                      <a:pt x="7" y="1"/>
                      <a:pt x="5" y="0"/>
                      <a:pt x="3"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38" name="Freeform 542"/>
              <p:cNvSpPr/>
              <p:nvPr/>
            </p:nvSpPr>
            <p:spPr bwMode="auto">
              <a:xfrm>
                <a:off x="3377" y="2715"/>
                <a:ext cx="13" cy="6"/>
              </a:xfrm>
              <a:custGeom>
                <a:avLst/>
                <a:gdLst>
                  <a:gd name="T0" fmla="*/ 104 w 4"/>
                  <a:gd name="T1" fmla="*/ 0 h 2"/>
                  <a:gd name="T2" fmla="*/ 104 w 4"/>
                  <a:gd name="T3" fmla="*/ 162 h 2"/>
                  <a:gd name="T4" fmla="*/ 442 w 4"/>
                  <a:gd name="T5" fmla="*/ 81 h 2"/>
                  <a:gd name="T6" fmla="*/ 104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0"/>
                    </a:moveTo>
                    <a:cubicBezTo>
                      <a:pt x="1" y="0"/>
                      <a:pt x="0" y="1"/>
                      <a:pt x="1" y="2"/>
                    </a:cubicBezTo>
                    <a:cubicBezTo>
                      <a:pt x="2" y="1"/>
                      <a:pt x="3" y="1"/>
                      <a:pt x="4" y="1"/>
                    </a:cubicBezTo>
                    <a:cubicBezTo>
                      <a:pt x="3" y="0"/>
                      <a:pt x="2"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39" name="Freeform 543"/>
              <p:cNvSpPr/>
              <p:nvPr/>
            </p:nvSpPr>
            <p:spPr bwMode="auto">
              <a:xfrm>
                <a:off x="3377" y="2715"/>
                <a:ext cx="13" cy="6"/>
              </a:xfrm>
              <a:custGeom>
                <a:avLst/>
                <a:gdLst>
                  <a:gd name="T0" fmla="*/ 104 w 4"/>
                  <a:gd name="T1" fmla="*/ 0 h 2"/>
                  <a:gd name="T2" fmla="*/ 104 w 4"/>
                  <a:gd name="T3" fmla="*/ 162 h 2"/>
                  <a:gd name="T4" fmla="*/ 442 w 4"/>
                  <a:gd name="T5" fmla="*/ 81 h 2"/>
                  <a:gd name="T6" fmla="*/ 104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0"/>
                    </a:moveTo>
                    <a:cubicBezTo>
                      <a:pt x="1" y="0"/>
                      <a:pt x="0" y="1"/>
                      <a:pt x="1" y="2"/>
                    </a:cubicBezTo>
                    <a:cubicBezTo>
                      <a:pt x="2" y="1"/>
                      <a:pt x="3" y="1"/>
                      <a:pt x="4" y="1"/>
                    </a:cubicBezTo>
                    <a:cubicBezTo>
                      <a:pt x="3" y="0"/>
                      <a:pt x="2"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40" name="Freeform 544"/>
              <p:cNvSpPr/>
              <p:nvPr/>
            </p:nvSpPr>
            <p:spPr bwMode="auto">
              <a:xfrm>
                <a:off x="3384" y="2768"/>
                <a:ext cx="3" cy="3"/>
              </a:xfrm>
              <a:custGeom>
                <a:avLst/>
                <a:gdLst>
                  <a:gd name="T0" fmla="*/ 81 w 1"/>
                  <a:gd name="T1" fmla="*/ 81 h 1"/>
                  <a:gd name="T2" fmla="*/ 81 w 1"/>
                  <a:gd name="T3" fmla="*/ 0 h 1"/>
                  <a:gd name="T4" fmla="*/ 0 w 1"/>
                  <a:gd name="T5" fmla="*/ 0 h 1"/>
                  <a:gd name="T6" fmla="*/ 81 w 1"/>
                  <a:gd name="T7" fmla="*/ 8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1" y="0"/>
                      <a:pt x="1" y="0"/>
                      <a:pt x="1" y="0"/>
                    </a:cubicBezTo>
                    <a:cubicBezTo>
                      <a:pt x="1" y="0"/>
                      <a:pt x="0" y="0"/>
                      <a:pt x="0" y="0"/>
                    </a:cubicBezTo>
                    <a:cubicBezTo>
                      <a:pt x="0" y="0"/>
                      <a:pt x="1"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41" name="Freeform 545"/>
              <p:cNvSpPr/>
              <p:nvPr/>
            </p:nvSpPr>
            <p:spPr bwMode="auto">
              <a:xfrm>
                <a:off x="3384" y="2768"/>
                <a:ext cx="3" cy="3"/>
              </a:xfrm>
              <a:custGeom>
                <a:avLst/>
                <a:gdLst>
                  <a:gd name="T0" fmla="*/ 81 w 1"/>
                  <a:gd name="T1" fmla="*/ 81 h 1"/>
                  <a:gd name="T2" fmla="*/ 81 w 1"/>
                  <a:gd name="T3" fmla="*/ 0 h 1"/>
                  <a:gd name="T4" fmla="*/ 0 w 1"/>
                  <a:gd name="T5" fmla="*/ 0 h 1"/>
                  <a:gd name="T6" fmla="*/ 81 w 1"/>
                  <a:gd name="T7" fmla="*/ 8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1" y="0"/>
                      <a:pt x="1" y="0"/>
                      <a:pt x="1" y="0"/>
                    </a:cubicBezTo>
                    <a:cubicBezTo>
                      <a:pt x="1" y="0"/>
                      <a:pt x="0" y="0"/>
                      <a:pt x="0" y="0"/>
                    </a:cubicBezTo>
                    <a:cubicBezTo>
                      <a:pt x="0" y="0"/>
                      <a:pt x="1"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46" name="Freeform 550"/>
              <p:cNvSpPr/>
              <p:nvPr/>
            </p:nvSpPr>
            <p:spPr bwMode="auto">
              <a:xfrm>
                <a:off x="3440" y="2749"/>
                <a:ext cx="6" cy="9"/>
              </a:xfrm>
              <a:custGeom>
                <a:avLst/>
                <a:gdLst>
                  <a:gd name="T0" fmla="*/ 81 w 2"/>
                  <a:gd name="T1" fmla="*/ 243 h 3"/>
                  <a:gd name="T2" fmla="*/ 162 w 2"/>
                  <a:gd name="T3" fmla="*/ 81 h 3"/>
                  <a:gd name="T4" fmla="*/ 81 w 2"/>
                  <a:gd name="T5" fmla="*/ 243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3"/>
                    </a:moveTo>
                    <a:cubicBezTo>
                      <a:pt x="1" y="2"/>
                      <a:pt x="2" y="2"/>
                      <a:pt x="2" y="1"/>
                    </a:cubicBezTo>
                    <a:cubicBezTo>
                      <a:pt x="0" y="0"/>
                      <a:pt x="0" y="2"/>
                      <a:pt x="1"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47" name="Freeform 551"/>
              <p:cNvSpPr/>
              <p:nvPr/>
            </p:nvSpPr>
            <p:spPr bwMode="auto">
              <a:xfrm>
                <a:off x="3440" y="2749"/>
                <a:ext cx="6" cy="9"/>
              </a:xfrm>
              <a:custGeom>
                <a:avLst/>
                <a:gdLst>
                  <a:gd name="T0" fmla="*/ 81 w 2"/>
                  <a:gd name="T1" fmla="*/ 243 h 3"/>
                  <a:gd name="T2" fmla="*/ 162 w 2"/>
                  <a:gd name="T3" fmla="*/ 81 h 3"/>
                  <a:gd name="T4" fmla="*/ 81 w 2"/>
                  <a:gd name="T5" fmla="*/ 243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3"/>
                    </a:moveTo>
                    <a:cubicBezTo>
                      <a:pt x="1" y="2"/>
                      <a:pt x="2" y="2"/>
                      <a:pt x="2" y="1"/>
                    </a:cubicBezTo>
                    <a:cubicBezTo>
                      <a:pt x="0" y="0"/>
                      <a:pt x="0" y="2"/>
                      <a:pt x="1" y="3"/>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50" name="Freeform 554"/>
              <p:cNvSpPr/>
              <p:nvPr/>
            </p:nvSpPr>
            <p:spPr bwMode="auto">
              <a:xfrm>
                <a:off x="3484" y="2752"/>
                <a:ext cx="3" cy="3"/>
              </a:xfrm>
              <a:custGeom>
                <a:avLst/>
                <a:gdLst>
                  <a:gd name="T0" fmla="*/ 81 w 1"/>
                  <a:gd name="T1" fmla="*/ 0 h 1"/>
                  <a:gd name="T2" fmla="*/ 0 w 1"/>
                  <a:gd name="T3" fmla="*/ 81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1" y="1"/>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51" name="Freeform 555"/>
              <p:cNvSpPr/>
              <p:nvPr/>
            </p:nvSpPr>
            <p:spPr bwMode="auto">
              <a:xfrm>
                <a:off x="3484" y="2752"/>
                <a:ext cx="3" cy="3"/>
              </a:xfrm>
              <a:custGeom>
                <a:avLst/>
                <a:gdLst>
                  <a:gd name="T0" fmla="*/ 81 w 1"/>
                  <a:gd name="T1" fmla="*/ 0 h 1"/>
                  <a:gd name="T2" fmla="*/ 0 w 1"/>
                  <a:gd name="T3" fmla="*/ 81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1" y="1"/>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52" name="Freeform 558"/>
              <p:cNvSpPr/>
              <p:nvPr/>
            </p:nvSpPr>
            <p:spPr bwMode="auto">
              <a:xfrm>
                <a:off x="3493" y="2758"/>
                <a:ext cx="10" cy="10"/>
              </a:xfrm>
              <a:custGeom>
                <a:avLst/>
                <a:gdLst>
                  <a:gd name="T0" fmla="*/ 110 w 3"/>
                  <a:gd name="T1" fmla="*/ 0 h 3"/>
                  <a:gd name="T2" fmla="*/ 110 w 3"/>
                  <a:gd name="T3" fmla="*/ 367 h 3"/>
                  <a:gd name="T4" fmla="*/ 11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0" y="1"/>
                      <a:pt x="0" y="2"/>
                      <a:pt x="1" y="3"/>
                    </a:cubicBezTo>
                    <a:cubicBezTo>
                      <a:pt x="1" y="2"/>
                      <a:pt x="3" y="1"/>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53" name="Freeform 559"/>
              <p:cNvSpPr/>
              <p:nvPr/>
            </p:nvSpPr>
            <p:spPr bwMode="auto">
              <a:xfrm>
                <a:off x="3493" y="2758"/>
                <a:ext cx="10" cy="10"/>
              </a:xfrm>
              <a:custGeom>
                <a:avLst/>
                <a:gdLst>
                  <a:gd name="T0" fmla="*/ 110 w 3"/>
                  <a:gd name="T1" fmla="*/ 0 h 3"/>
                  <a:gd name="T2" fmla="*/ 110 w 3"/>
                  <a:gd name="T3" fmla="*/ 367 h 3"/>
                  <a:gd name="T4" fmla="*/ 11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0" y="1"/>
                      <a:pt x="0" y="2"/>
                      <a:pt x="1" y="3"/>
                    </a:cubicBezTo>
                    <a:cubicBezTo>
                      <a:pt x="1" y="2"/>
                      <a:pt x="3" y="1"/>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54" name="Freeform 560"/>
              <p:cNvSpPr/>
              <p:nvPr/>
            </p:nvSpPr>
            <p:spPr bwMode="auto">
              <a:xfrm>
                <a:off x="3499" y="2765"/>
                <a:ext cx="4" cy="6"/>
              </a:xfrm>
              <a:custGeom>
                <a:avLst/>
                <a:gdLst>
                  <a:gd name="T0" fmla="*/ 0 w 1"/>
                  <a:gd name="T1" fmla="*/ 0 h 2"/>
                  <a:gd name="T2" fmla="*/ 0 w 1"/>
                  <a:gd name="T3" fmla="*/ 81 h 2"/>
                  <a:gd name="T4" fmla="*/ 256 w 1"/>
                  <a:gd name="T5" fmla="*/ 0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cubicBezTo>
                      <a:pt x="1" y="0"/>
                      <a:pt x="1" y="1"/>
                      <a:pt x="0" y="1"/>
                    </a:cubicBezTo>
                    <a:cubicBezTo>
                      <a:pt x="1" y="2"/>
                      <a:pt x="1" y="1"/>
                      <a:pt x="1" y="0"/>
                    </a:cubicBezTo>
                    <a:cubicBezTo>
                      <a:pt x="1" y="0"/>
                      <a:pt x="1"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55" name="Freeform 561"/>
              <p:cNvSpPr/>
              <p:nvPr/>
            </p:nvSpPr>
            <p:spPr bwMode="auto">
              <a:xfrm>
                <a:off x="3499" y="2765"/>
                <a:ext cx="4" cy="6"/>
              </a:xfrm>
              <a:custGeom>
                <a:avLst/>
                <a:gdLst>
                  <a:gd name="T0" fmla="*/ 0 w 1"/>
                  <a:gd name="T1" fmla="*/ 0 h 2"/>
                  <a:gd name="T2" fmla="*/ 0 w 1"/>
                  <a:gd name="T3" fmla="*/ 81 h 2"/>
                  <a:gd name="T4" fmla="*/ 256 w 1"/>
                  <a:gd name="T5" fmla="*/ 0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cubicBezTo>
                      <a:pt x="1" y="0"/>
                      <a:pt x="1" y="1"/>
                      <a:pt x="0" y="1"/>
                    </a:cubicBezTo>
                    <a:cubicBezTo>
                      <a:pt x="1" y="2"/>
                      <a:pt x="1" y="1"/>
                      <a:pt x="1" y="0"/>
                    </a:cubicBezTo>
                    <a:cubicBezTo>
                      <a:pt x="1" y="0"/>
                      <a:pt x="1"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58" name="Freeform 564"/>
              <p:cNvSpPr/>
              <p:nvPr/>
            </p:nvSpPr>
            <p:spPr bwMode="auto">
              <a:xfrm>
                <a:off x="3524" y="2683"/>
                <a:ext cx="7" cy="22"/>
              </a:xfrm>
              <a:custGeom>
                <a:avLst/>
                <a:gdLst>
                  <a:gd name="T0" fmla="*/ 294 w 2"/>
                  <a:gd name="T1" fmla="*/ 0 h 7"/>
                  <a:gd name="T2" fmla="*/ 172 w 2"/>
                  <a:gd name="T3" fmla="*/ 682 h 7"/>
                  <a:gd name="T4" fmla="*/ 294 w 2"/>
                  <a:gd name="T5" fmla="*/ 0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2" y="0"/>
                    </a:moveTo>
                    <a:cubicBezTo>
                      <a:pt x="0" y="1"/>
                      <a:pt x="1" y="6"/>
                      <a:pt x="1" y="7"/>
                    </a:cubicBezTo>
                    <a:cubicBezTo>
                      <a:pt x="2" y="5"/>
                      <a:pt x="2" y="2"/>
                      <a:pt x="2"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59" name="Freeform 565"/>
              <p:cNvSpPr/>
              <p:nvPr/>
            </p:nvSpPr>
            <p:spPr bwMode="auto">
              <a:xfrm>
                <a:off x="3524" y="2683"/>
                <a:ext cx="7" cy="22"/>
              </a:xfrm>
              <a:custGeom>
                <a:avLst/>
                <a:gdLst>
                  <a:gd name="T0" fmla="*/ 294 w 2"/>
                  <a:gd name="T1" fmla="*/ 0 h 7"/>
                  <a:gd name="T2" fmla="*/ 172 w 2"/>
                  <a:gd name="T3" fmla="*/ 682 h 7"/>
                  <a:gd name="T4" fmla="*/ 294 w 2"/>
                  <a:gd name="T5" fmla="*/ 0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2" y="0"/>
                    </a:moveTo>
                    <a:cubicBezTo>
                      <a:pt x="0" y="1"/>
                      <a:pt x="1" y="6"/>
                      <a:pt x="1" y="7"/>
                    </a:cubicBezTo>
                    <a:cubicBezTo>
                      <a:pt x="2" y="5"/>
                      <a:pt x="2" y="2"/>
                      <a:pt x="2"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60" name="Freeform 566"/>
              <p:cNvSpPr/>
              <p:nvPr/>
            </p:nvSpPr>
            <p:spPr bwMode="auto">
              <a:xfrm>
                <a:off x="3531" y="2721"/>
                <a:ext cx="3" cy="3"/>
              </a:xfrm>
              <a:custGeom>
                <a:avLst/>
                <a:gdLst>
                  <a:gd name="T0" fmla="*/ 81 w 1"/>
                  <a:gd name="T1" fmla="*/ 0 h 1"/>
                  <a:gd name="T2" fmla="*/ 81 w 1"/>
                  <a:gd name="T3" fmla="*/ 81 h 1"/>
                  <a:gd name="T4" fmla="*/ 81 w 1"/>
                  <a:gd name="T5" fmla="*/ 0 h 1"/>
                  <a:gd name="T6" fmla="*/ 8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0" y="0"/>
                      <a:pt x="0" y="0"/>
                      <a:pt x="1" y="1"/>
                    </a:cubicBezTo>
                    <a:cubicBezTo>
                      <a:pt x="1" y="0"/>
                      <a:pt x="1" y="0"/>
                      <a:pt x="1" y="0"/>
                    </a:cubicBezTo>
                    <a:cubicBezTo>
                      <a:pt x="1" y="0"/>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61" name="Freeform 567"/>
              <p:cNvSpPr/>
              <p:nvPr/>
            </p:nvSpPr>
            <p:spPr bwMode="auto">
              <a:xfrm>
                <a:off x="3531" y="2721"/>
                <a:ext cx="3" cy="3"/>
              </a:xfrm>
              <a:custGeom>
                <a:avLst/>
                <a:gdLst>
                  <a:gd name="T0" fmla="*/ 81 w 1"/>
                  <a:gd name="T1" fmla="*/ 0 h 1"/>
                  <a:gd name="T2" fmla="*/ 81 w 1"/>
                  <a:gd name="T3" fmla="*/ 81 h 1"/>
                  <a:gd name="T4" fmla="*/ 81 w 1"/>
                  <a:gd name="T5" fmla="*/ 0 h 1"/>
                  <a:gd name="T6" fmla="*/ 8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0" y="0"/>
                      <a:pt x="0" y="0"/>
                      <a:pt x="1" y="1"/>
                    </a:cubicBezTo>
                    <a:cubicBezTo>
                      <a:pt x="1" y="0"/>
                      <a:pt x="1" y="0"/>
                      <a:pt x="1" y="0"/>
                    </a:cubicBezTo>
                    <a:cubicBezTo>
                      <a:pt x="1" y="0"/>
                      <a:pt x="1" y="0"/>
                      <a:pt x="1"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62" name="Freeform 568"/>
              <p:cNvSpPr/>
              <p:nvPr/>
            </p:nvSpPr>
            <p:spPr bwMode="auto">
              <a:xfrm>
                <a:off x="3537" y="2727"/>
                <a:ext cx="6" cy="1"/>
              </a:xfrm>
              <a:custGeom>
                <a:avLst/>
                <a:gdLst>
                  <a:gd name="T0" fmla="*/ 0 w 2"/>
                  <a:gd name="T1" fmla="*/ 0 h 1"/>
                  <a:gd name="T2" fmla="*/ 162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0" y="0"/>
                      <a:pt x="1" y="0"/>
                      <a:pt x="2" y="0"/>
                    </a:cubicBezTo>
                    <a:cubicBezTo>
                      <a:pt x="1" y="0"/>
                      <a:pt x="1"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63" name="Freeform 569"/>
              <p:cNvSpPr/>
              <p:nvPr/>
            </p:nvSpPr>
            <p:spPr bwMode="auto">
              <a:xfrm>
                <a:off x="3537" y="2727"/>
                <a:ext cx="6" cy="1"/>
              </a:xfrm>
              <a:custGeom>
                <a:avLst/>
                <a:gdLst>
                  <a:gd name="T0" fmla="*/ 0 w 2"/>
                  <a:gd name="T1" fmla="*/ 0 h 1"/>
                  <a:gd name="T2" fmla="*/ 162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0" y="0"/>
                      <a:pt x="1" y="0"/>
                      <a:pt x="2" y="0"/>
                    </a:cubicBezTo>
                    <a:cubicBezTo>
                      <a:pt x="1" y="0"/>
                      <a:pt x="1"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64" name="Freeform 570"/>
              <p:cNvSpPr/>
              <p:nvPr/>
            </p:nvSpPr>
            <p:spPr bwMode="auto">
              <a:xfrm>
                <a:off x="3550" y="2821"/>
                <a:ext cx="3" cy="1"/>
              </a:xfrm>
              <a:custGeom>
                <a:avLst/>
                <a:gdLst>
                  <a:gd name="T0" fmla="*/ 0 w 1"/>
                  <a:gd name="T1" fmla="*/ 0 h 1"/>
                  <a:gd name="T2" fmla="*/ 8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cubicBezTo>
                      <a:pt x="0"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65" name="Freeform 571"/>
              <p:cNvSpPr/>
              <p:nvPr/>
            </p:nvSpPr>
            <p:spPr bwMode="auto">
              <a:xfrm>
                <a:off x="3550" y="2821"/>
                <a:ext cx="3" cy="1"/>
              </a:xfrm>
              <a:custGeom>
                <a:avLst/>
                <a:gdLst>
                  <a:gd name="T0" fmla="*/ 0 w 1"/>
                  <a:gd name="T1" fmla="*/ 0 h 1"/>
                  <a:gd name="T2" fmla="*/ 8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cubicBezTo>
                      <a:pt x="0" y="0"/>
                      <a:pt x="0" y="0"/>
                      <a:pt x="0"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66" name="Freeform 572"/>
              <p:cNvSpPr/>
              <p:nvPr/>
            </p:nvSpPr>
            <p:spPr bwMode="auto">
              <a:xfrm>
                <a:off x="3556" y="2815"/>
                <a:ext cx="6" cy="6"/>
              </a:xfrm>
              <a:custGeom>
                <a:avLst/>
                <a:gdLst>
                  <a:gd name="T0" fmla="*/ 0 w 2"/>
                  <a:gd name="T1" fmla="*/ 81 h 2"/>
                  <a:gd name="T2" fmla="*/ 0 w 2"/>
                  <a:gd name="T3" fmla="*/ 162 h 2"/>
                  <a:gd name="T4" fmla="*/ 162 w 2"/>
                  <a:gd name="T5" fmla="*/ 81 h 2"/>
                  <a:gd name="T6" fmla="*/ 162 w 2"/>
                  <a:gd name="T7" fmla="*/ 81 h 2"/>
                  <a:gd name="T8" fmla="*/ 0 w 2"/>
                  <a:gd name="T9" fmla="*/ 8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1"/>
                    </a:moveTo>
                    <a:cubicBezTo>
                      <a:pt x="0" y="1"/>
                      <a:pt x="0" y="1"/>
                      <a:pt x="0" y="2"/>
                    </a:cubicBezTo>
                    <a:cubicBezTo>
                      <a:pt x="0" y="2"/>
                      <a:pt x="1" y="2"/>
                      <a:pt x="2" y="1"/>
                    </a:cubicBezTo>
                    <a:cubicBezTo>
                      <a:pt x="2" y="1"/>
                      <a:pt x="2" y="1"/>
                      <a:pt x="2" y="1"/>
                    </a:cubicBezTo>
                    <a:cubicBezTo>
                      <a:pt x="1" y="0"/>
                      <a:pt x="0" y="1"/>
                      <a:pt x="0"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67" name="Freeform 573"/>
              <p:cNvSpPr/>
              <p:nvPr/>
            </p:nvSpPr>
            <p:spPr bwMode="auto">
              <a:xfrm>
                <a:off x="3556" y="2815"/>
                <a:ext cx="6" cy="6"/>
              </a:xfrm>
              <a:custGeom>
                <a:avLst/>
                <a:gdLst>
                  <a:gd name="T0" fmla="*/ 0 w 2"/>
                  <a:gd name="T1" fmla="*/ 81 h 2"/>
                  <a:gd name="T2" fmla="*/ 0 w 2"/>
                  <a:gd name="T3" fmla="*/ 162 h 2"/>
                  <a:gd name="T4" fmla="*/ 162 w 2"/>
                  <a:gd name="T5" fmla="*/ 81 h 2"/>
                  <a:gd name="T6" fmla="*/ 162 w 2"/>
                  <a:gd name="T7" fmla="*/ 81 h 2"/>
                  <a:gd name="T8" fmla="*/ 0 w 2"/>
                  <a:gd name="T9" fmla="*/ 8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1"/>
                    </a:moveTo>
                    <a:cubicBezTo>
                      <a:pt x="0" y="1"/>
                      <a:pt x="0" y="1"/>
                      <a:pt x="0" y="2"/>
                    </a:cubicBezTo>
                    <a:cubicBezTo>
                      <a:pt x="0" y="2"/>
                      <a:pt x="1" y="2"/>
                      <a:pt x="2" y="1"/>
                    </a:cubicBezTo>
                    <a:cubicBezTo>
                      <a:pt x="2" y="1"/>
                      <a:pt x="2" y="1"/>
                      <a:pt x="2" y="1"/>
                    </a:cubicBezTo>
                    <a:cubicBezTo>
                      <a:pt x="1" y="0"/>
                      <a:pt x="0" y="1"/>
                      <a:pt x="0"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68" name="Freeform 574"/>
              <p:cNvSpPr/>
              <p:nvPr/>
            </p:nvSpPr>
            <p:spPr bwMode="auto">
              <a:xfrm>
                <a:off x="3565" y="2665"/>
                <a:ext cx="10" cy="12"/>
              </a:xfrm>
              <a:custGeom>
                <a:avLst/>
                <a:gdLst>
                  <a:gd name="T0" fmla="*/ 257 w 3"/>
                  <a:gd name="T1" fmla="*/ 0 h 4"/>
                  <a:gd name="T2" fmla="*/ 257 w 3"/>
                  <a:gd name="T3" fmla="*/ 243 h 4"/>
                  <a:gd name="T4" fmla="*/ 257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2" y="0"/>
                    </a:moveTo>
                    <a:cubicBezTo>
                      <a:pt x="0" y="1"/>
                      <a:pt x="2" y="4"/>
                      <a:pt x="2" y="3"/>
                    </a:cubicBezTo>
                    <a:cubicBezTo>
                      <a:pt x="3" y="3"/>
                      <a:pt x="3" y="1"/>
                      <a:pt x="2"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69" name="Freeform 575"/>
              <p:cNvSpPr/>
              <p:nvPr/>
            </p:nvSpPr>
            <p:spPr bwMode="auto">
              <a:xfrm>
                <a:off x="3565" y="2665"/>
                <a:ext cx="10" cy="12"/>
              </a:xfrm>
              <a:custGeom>
                <a:avLst/>
                <a:gdLst>
                  <a:gd name="T0" fmla="*/ 257 w 3"/>
                  <a:gd name="T1" fmla="*/ 0 h 4"/>
                  <a:gd name="T2" fmla="*/ 257 w 3"/>
                  <a:gd name="T3" fmla="*/ 243 h 4"/>
                  <a:gd name="T4" fmla="*/ 257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2" y="0"/>
                    </a:moveTo>
                    <a:cubicBezTo>
                      <a:pt x="0" y="1"/>
                      <a:pt x="2" y="4"/>
                      <a:pt x="2" y="3"/>
                    </a:cubicBezTo>
                    <a:cubicBezTo>
                      <a:pt x="3" y="3"/>
                      <a:pt x="3" y="1"/>
                      <a:pt x="2"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70" name="Freeform 576"/>
              <p:cNvSpPr/>
              <p:nvPr/>
            </p:nvSpPr>
            <p:spPr bwMode="auto">
              <a:xfrm>
                <a:off x="3568" y="2533"/>
                <a:ext cx="7" cy="3"/>
              </a:xfrm>
              <a:custGeom>
                <a:avLst/>
                <a:gdLst>
                  <a:gd name="T0" fmla="*/ 294 w 2"/>
                  <a:gd name="T1" fmla="*/ 0 h 1"/>
                  <a:gd name="T2" fmla="*/ 0 w 2"/>
                  <a:gd name="T3" fmla="*/ 81 h 1"/>
                  <a:gd name="T4" fmla="*/ 294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2" y="0"/>
                      <a:pt x="0" y="0"/>
                      <a:pt x="0" y="1"/>
                    </a:cubicBezTo>
                    <a:cubicBezTo>
                      <a:pt x="1" y="1"/>
                      <a:pt x="2" y="1"/>
                      <a:pt x="2"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71" name="Freeform 577"/>
              <p:cNvSpPr/>
              <p:nvPr/>
            </p:nvSpPr>
            <p:spPr bwMode="auto">
              <a:xfrm>
                <a:off x="3568" y="2533"/>
                <a:ext cx="7" cy="3"/>
              </a:xfrm>
              <a:custGeom>
                <a:avLst/>
                <a:gdLst>
                  <a:gd name="T0" fmla="*/ 294 w 2"/>
                  <a:gd name="T1" fmla="*/ 0 h 1"/>
                  <a:gd name="T2" fmla="*/ 0 w 2"/>
                  <a:gd name="T3" fmla="*/ 81 h 1"/>
                  <a:gd name="T4" fmla="*/ 294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2" y="0"/>
                      <a:pt x="0" y="0"/>
                      <a:pt x="0" y="1"/>
                    </a:cubicBezTo>
                    <a:cubicBezTo>
                      <a:pt x="1" y="1"/>
                      <a:pt x="2" y="1"/>
                      <a:pt x="2" y="0"/>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572" name="Freeform 578"/>
              <p:cNvSpPr/>
              <p:nvPr/>
            </p:nvSpPr>
            <p:spPr bwMode="auto">
              <a:xfrm>
                <a:off x="3575" y="2530"/>
                <a:ext cx="3" cy="3"/>
              </a:xfrm>
              <a:custGeom>
                <a:avLst/>
                <a:gdLst>
                  <a:gd name="T0" fmla="*/ 81 w 1"/>
                  <a:gd name="T1" fmla="*/ 81 h 1"/>
                  <a:gd name="T2" fmla="*/ 0 w 1"/>
                  <a:gd name="T3" fmla="*/ 81 h 1"/>
                  <a:gd name="T4" fmla="*/ 81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0" y="0"/>
                      <a:pt x="0" y="1"/>
                    </a:cubicBezTo>
                    <a:cubicBezTo>
                      <a:pt x="0" y="1"/>
                      <a:pt x="1" y="1"/>
                      <a:pt x="1" y="1"/>
                    </a:cubicBezTo>
                  </a:path>
                </a:pathLst>
              </a:custGeom>
              <a:grp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grpSp>
        <p:grpSp>
          <p:nvGrpSpPr>
            <p:cNvPr id="156" name="Group 117"/>
            <p:cNvGrpSpPr/>
            <p:nvPr/>
          </p:nvGrpSpPr>
          <p:grpSpPr bwMode="auto">
            <a:xfrm>
              <a:off x="4178572" y="1127127"/>
              <a:ext cx="3461247" cy="3302005"/>
              <a:chOff x="2633" y="710"/>
              <a:chExt cx="2181" cy="2080"/>
            </a:xfrm>
          </p:grpSpPr>
          <p:sp>
            <p:nvSpPr>
              <p:cNvPr id="179" name="Freeform 172"/>
              <p:cNvSpPr/>
              <p:nvPr/>
            </p:nvSpPr>
            <p:spPr bwMode="auto">
              <a:xfrm>
                <a:off x="3521" y="2177"/>
                <a:ext cx="1" cy="6"/>
              </a:xfrm>
              <a:custGeom>
                <a:avLst/>
                <a:gdLst>
                  <a:gd name="T0" fmla="*/ 0 w 1"/>
                  <a:gd name="T1" fmla="*/ 162 h 2"/>
                  <a:gd name="T2" fmla="*/ 0 w 1"/>
                  <a:gd name="T3" fmla="*/ 0 h 2"/>
                  <a:gd name="T4" fmla="*/ 0 w 1"/>
                  <a:gd name="T5" fmla="*/ 16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0" y="1"/>
                      <a:pt x="0" y="1"/>
                      <a:pt x="0" y="0"/>
                    </a:cubicBezTo>
                    <a:cubicBezTo>
                      <a:pt x="0" y="1"/>
                      <a:pt x="0" y="1"/>
                      <a:pt x="0" y="2"/>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80" name="Freeform 173"/>
              <p:cNvSpPr/>
              <p:nvPr/>
            </p:nvSpPr>
            <p:spPr bwMode="auto">
              <a:xfrm>
                <a:off x="3540" y="1983"/>
                <a:ext cx="3" cy="3"/>
              </a:xfrm>
              <a:custGeom>
                <a:avLst/>
                <a:gdLst>
                  <a:gd name="T0" fmla="*/ 0 w 1"/>
                  <a:gd name="T1" fmla="*/ 81 h 1"/>
                  <a:gd name="T2" fmla="*/ 81 w 1"/>
                  <a:gd name="T3" fmla="*/ 81 h 1"/>
                  <a:gd name="T4" fmla="*/ 0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1"/>
                    </a:cubicBezTo>
                    <a:cubicBezTo>
                      <a:pt x="1" y="1"/>
                      <a:pt x="0" y="0"/>
                      <a:pt x="0" y="1"/>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81" name="Freeform 174"/>
              <p:cNvSpPr/>
              <p:nvPr/>
            </p:nvSpPr>
            <p:spPr bwMode="auto">
              <a:xfrm>
                <a:off x="3540" y="1983"/>
                <a:ext cx="3" cy="3"/>
              </a:xfrm>
              <a:custGeom>
                <a:avLst/>
                <a:gdLst>
                  <a:gd name="T0" fmla="*/ 0 w 1"/>
                  <a:gd name="T1" fmla="*/ 81 h 1"/>
                  <a:gd name="T2" fmla="*/ 81 w 1"/>
                  <a:gd name="T3" fmla="*/ 81 h 1"/>
                  <a:gd name="T4" fmla="*/ 0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1"/>
                    </a:cubicBezTo>
                    <a:cubicBezTo>
                      <a:pt x="1" y="1"/>
                      <a:pt x="0" y="0"/>
                      <a:pt x="0" y="1"/>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82" name="Freeform 175"/>
              <p:cNvSpPr/>
              <p:nvPr/>
            </p:nvSpPr>
            <p:spPr bwMode="auto">
              <a:xfrm>
                <a:off x="3509" y="2371"/>
                <a:ext cx="15" cy="9"/>
              </a:xfrm>
              <a:custGeom>
                <a:avLst/>
                <a:gdLst>
                  <a:gd name="T0" fmla="*/ 81 w 5"/>
                  <a:gd name="T1" fmla="*/ 243 h 3"/>
                  <a:gd name="T2" fmla="*/ 324 w 5"/>
                  <a:gd name="T3" fmla="*/ 81 h 3"/>
                  <a:gd name="T4" fmla="*/ 162 w 5"/>
                  <a:gd name="T5" fmla="*/ 81 h 3"/>
                  <a:gd name="T6" fmla="*/ 81 w 5"/>
                  <a:gd name="T7" fmla="*/ 243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1" y="3"/>
                    </a:moveTo>
                    <a:cubicBezTo>
                      <a:pt x="1" y="3"/>
                      <a:pt x="5" y="1"/>
                      <a:pt x="4" y="1"/>
                    </a:cubicBezTo>
                    <a:cubicBezTo>
                      <a:pt x="4" y="0"/>
                      <a:pt x="3" y="1"/>
                      <a:pt x="2" y="1"/>
                    </a:cubicBezTo>
                    <a:cubicBezTo>
                      <a:pt x="1" y="2"/>
                      <a:pt x="0" y="2"/>
                      <a:pt x="1" y="3"/>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83" name="Freeform 176"/>
              <p:cNvSpPr/>
              <p:nvPr/>
            </p:nvSpPr>
            <p:spPr bwMode="auto">
              <a:xfrm>
                <a:off x="3509" y="2371"/>
                <a:ext cx="15" cy="9"/>
              </a:xfrm>
              <a:custGeom>
                <a:avLst/>
                <a:gdLst>
                  <a:gd name="T0" fmla="*/ 81 w 5"/>
                  <a:gd name="T1" fmla="*/ 243 h 3"/>
                  <a:gd name="T2" fmla="*/ 324 w 5"/>
                  <a:gd name="T3" fmla="*/ 81 h 3"/>
                  <a:gd name="T4" fmla="*/ 162 w 5"/>
                  <a:gd name="T5" fmla="*/ 81 h 3"/>
                  <a:gd name="T6" fmla="*/ 81 w 5"/>
                  <a:gd name="T7" fmla="*/ 243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1" y="3"/>
                    </a:moveTo>
                    <a:cubicBezTo>
                      <a:pt x="1" y="3"/>
                      <a:pt x="5" y="1"/>
                      <a:pt x="4" y="1"/>
                    </a:cubicBezTo>
                    <a:cubicBezTo>
                      <a:pt x="4" y="0"/>
                      <a:pt x="3" y="1"/>
                      <a:pt x="2" y="1"/>
                    </a:cubicBezTo>
                    <a:cubicBezTo>
                      <a:pt x="1" y="2"/>
                      <a:pt x="0" y="2"/>
                      <a:pt x="1" y="3"/>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84" name="Freeform 177"/>
              <p:cNvSpPr/>
              <p:nvPr/>
            </p:nvSpPr>
            <p:spPr bwMode="auto">
              <a:xfrm>
                <a:off x="3556" y="1983"/>
                <a:ext cx="3" cy="6"/>
              </a:xfrm>
              <a:custGeom>
                <a:avLst/>
                <a:gdLst>
                  <a:gd name="T0" fmla="*/ 0 w 1"/>
                  <a:gd name="T1" fmla="*/ 162 h 2"/>
                  <a:gd name="T2" fmla="*/ 0 w 1"/>
                  <a:gd name="T3" fmla="*/ 0 h 2"/>
                  <a:gd name="T4" fmla="*/ 0 w 1"/>
                  <a:gd name="T5" fmla="*/ 16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0" y="1"/>
                      <a:pt x="1" y="1"/>
                      <a:pt x="0" y="0"/>
                    </a:cubicBezTo>
                    <a:cubicBezTo>
                      <a:pt x="0" y="0"/>
                      <a:pt x="0" y="1"/>
                      <a:pt x="0" y="2"/>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85" name="Freeform 178"/>
              <p:cNvSpPr/>
              <p:nvPr/>
            </p:nvSpPr>
            <p:spPr bwMode="auto">
              <a:xfrm>
                <a:off x="3556" y="1983"/>
                <a:ext cx="3" cy="6"/>
              </a:xfrm>
              <a:custGeom>
                <a:avLst/>
                <a:gdLst>
                  <a:gd name="T0" fmla="*/ 0 w 1"/>
                  <a:gd name="T1" fmla="*/ 162 h 2"/>
                  <a:gd name="T2" fmla="*/ 0 w 1"/>
                  <a:gd name="T3" fmla="*/ 0 h 2"/>
                  <a:gd name="T4" fmla="*/ 0 w 1"/>
                  <a:gd name="T5" fmla="*/ 16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0" y="1"/>
                      <a:pt x="1" y="1"/>
                      <a:pt x="0" y="0"/>
                    </a:cubicBezTo>
                    <a:cubicBezTo>
                      <a:pt x="0" y="0"/>
                      <a:pt x="0" y="1"/>
                      <a:pt x="0" y="2"/>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86" name="Freeform 179"/>
              <p:cNvSpPr/>
              <p:nvPr/>
            </p:nvSpPr>
            <p:spPr bwMode="auto">
              <a:xfrm>
                <a:off x="3540" y="2352"/>
                <a:ext cx="19" cy="6"/>
              </a:xfrm>
              <a:custGeom>
                <a:avLst/>
                <a:gdLst>
                  <a:gd name="T0" fmla="*/ 320 w 6"/>
                  <a:gd name="T1" fmla="*/ 162 h 2"/>
                  <a:gd name="T2" fmla="*/ 101 w 6"/>
                  <a:gd name="T3" fmla="*/ 0 h 2"/>
                  <a:gd name="T4" fmla="*/ 0 w 6"/>
                  <a:gd name="T5" fmla="*/ 81 h 2"/>
                  <a:gd name="T6" fmla="*/ 320 w 6"/>
                  <a:gd name="T7" fmla="*/ 162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3" y="2"/>
                    </a:moveTo>
                    <a:cubicBezTo>
                      <a:pt x="6" y="1"/>
                      <a:pt x="2" y="0"/>
                      <a:pt x="1" y="0"/>
                    </a:cubicBezTo>
                    <a:cubicBezTo>
                      <a:pt x="0" y="0"/>
                      <a:pt x="0" y="1"/>
                      <a:pt x="0" y="1"/>
                    </a:cubicBezTo>
                    <a:cubicBezTo>
                      <a:pt x="1" y="1"/>
                      <a:pt x="3" y="1"/>
                      <a:pt x="3" y="2"/>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87" name="Freeform 180"/>
              <p:cNvSpPr/>
              <p:nvPr/>
            </p:nvSpPr>
            <p:spPr bwMode="auto">
              <a:xfrm>
                <a:off x="3540" y="2352"/>
                <a:ext cx="19" cy="6"/>
              </a:xfrm>
              <a:custGeom>
                <a:avLst/>
                <a:gdLst>
                  <a:gd name="T0" fmla="*/ 320 w 6"/>
                  <a:gd name="T1" fmla="*/ 162 h 2"/>
                  <a:gd name="T2" fmla="*/ 101 w 6"/>
                  <a:gd name="T3" fmla="*/ 0 h 2"/>
                  <a:gd name="T4" fmla="*/ 0 w 6"/>
                  <a:gd name="T5" fmla="*/ 81 h 2"/>
                  <a:gd name="T6" fmla="*/ 320 w 6"/>
                  <a:gd name="T7" fmla="*/ 162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3" y="2"/>
                    </a:moveTo>
                    <a:cubicBezTo>
                      <a:pt x="6" y="1"/>
                      <a:pt x="2" y="0"/>
                      <a:pt x="1" y="0"/>
                    </a:cubicBezTo>
                    <a:cubicBezTo>
                      <a:pt x="0" y="0"/>
                      <a:pt x="0" y="1"/>
                      <a:pt x="0" y="1"/>
                    </a:cubicBezTo>
                    <a:cubicBezTo>
                      <a:pt x="1" y="1"/>
                      <a:pt x="3" y="1"/>
                      <a:pt x="3" y="2"/>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88" name="Freeform 187"/>
              <p:cNvSpPr/>
              <p:nvPr/>
            </p:nvSpPr>
            <p:spPr bwMode="auto">
              <a:xfrm>
                <a:off x="3562" y="2092"/>
                <a:ext cx="6" cy="16"/>
              </a:xfrm>
              <a:custGeom>
                <a:avLst/>
                <a:gdLst>
                  <a:gd name="T0" fmla="*/ 0 w 2"/>
                  <a:gd name="T1" fmla="*/ 102 h 5"/>
                  <a:gd name="T2" fmla="*/ 162 w 2"/>
                  <a:gd name="T3" fmla="*/ 522 h 5"/>
                  <a:gd name="T4" fmla="*/ 0 w 2"/>
                  <a:gd name="T5" fmla="*/ 102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0" y="1"/>
                    </a:moveTo>
                    <a:cubicBezTo>
                      <a:pt x="0" y="2"/>
                      <a:pt x="1" y="4"/>
                      <a:pt x="2" y="5"/>
                    </a:cubicBezTo>
                    <a:cubicBezTo>
                      <a:pt x="2" y="3"/>
                      <a:pt x="2" y="0"/>
                      <a:pt x="0" y="1"/>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89" name="Freeform 188"/>
              <p:cNvSpPr/>
              <p:nvPr/>
            </p:nvSpPr>
            <p:spPr bwMode="auto">
              <a:xfrm>
                <a:off x="3562" y="2092"/>
                <a:ext cx="6" cy="16"/>
              </a:xfrm>
              <a:custGeom>
                <a:avLst/>
                <a:gdLst>
                  <a:gd name="T0" fmla="*/ 0 w 2"/>
                  <a:gd name="T1" fmla="*/ 102 h 5"/>
                  <a:gd name="T2" fmla="*/ 162 w 2"/>
                  <a:gd name="T3" fmla="*/ 522 h 5"/>
                  <a:gd name="T4" fmla="*/ 0 w 2"/>
                  <a:gd name="T5" fmla="*/ 102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0" y="1"/>
                    </a:moveTo>
                    <a:cubicBezTo>
                      <a:pt x="0" y="2"/>
                      <a:pt x="1" y="4"/>
                      <a:pt x="2" y="5"/>
                    </a:cubicBezTo>
                    <a:cubicBezTo>
                      <a:pt x="2" y="3"/>
                      <a:pt x="2" y="0"/>
                      <a:pt x="0" y="1"/>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90" name="Freeform 189"/>
              <p:cNvSpPr/>
              <p:nvPr/>
            </p:nvSpPr>
            <p:spPr bwMode="auto">
              <a:xfrm>
                <a:off x="3565" y="2120"/>
                <a:ext cx="10" cy="7"/>
              </a:xfrm>
              <a:custGeom>
                <a:avLst/>
                <a:gdLst>
                  <a:gd name="T0" fmla="*/ 367 w 3"/>
                  <a:gd name="T1" fmla="*/ 294 h 2"/>
                  <a:gd name="T2" fmla="*/ 0 w 3"/>
                  <a:gd name="T3" fmla="*/ 0 h 2"/>
                  <a:gd name="T4" fmla="*/ 367 w 3"/>
                  <a:gd name="T5" fmla="*/ 294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2"/>
                    </a:moveTo>
                    <a:cubicBezTo>
                      <a:pt x="2" y="1"/>
                      <a:pt x="1" y="0"/>
                      <a:pt x="0" y="0"/>
                    </a:cubicBezTo>
                    <a:cubicBezTo>
                      <a:pt x="1" y="1"/>
                      <a:pt x="2" y="1"/>
                      <a:pt x="3" y="2"/>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91" name="Freeform 190"/>
              <p:cNvSpPr/>
              <p:nvPr/>
            </p:nvSpPr>
            <p:spPr bwMode="auto">
              <a:xfrm>
                <a:off x="3565" y="2120"/>
                <a:ext cx="10" cy="7"/>
              </a:xfrm>
              <a:custGeom>
                <a:avLst/>
                <a:gdLst>
                  <a:gd name="T0" fmla="*/ 367 w 3"/>
                  <a:gd name="T1" fmla="*/ 294 h 2"/>
                  <a:gd name="T2" fmla="*/ 0 w 3"/>
                  <a:gd name="T3" fmla="*/ 0 h 2"/>
                  <a:gd name="T4" fmla="*/ 367 w 3"/>
                  <a:gd name="T5" fmla="*/ 294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2"/>
                    </a:moveTo>
                    <a:cubicBezTo>
                      <a:pt x="2" y="1"/>
                      <a:pt x="1" y="0"/>
                      <a:pt x="0" y="0"/>
                    </a:cubicBezTo>
                    <a:cubicBezTo>
                      <a:pt x="1" y="1"/>
                      <a:pt x="2" y="1"/>
                      <a:pt x="3" y="2"/>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92" name="Freeform 191"/>
              <p:cNvSpPr/>
              <p:nvPr/>
            </p:nvSpPr>
            <p:spPr bwMode="auto">
              <a:xfrm>
                <a:off x="3562" y="2136"/>
                <a:ext cx="13" cy="16"/>
              </a:xfrm>
              <a:custGeom>
                <a:avLst/>
                <a:gdLst>
                  <a:gd name="T0" fmla="*/ 104 w 4"/>
                  <a:gd name="T1" fmla="*/ 102 h 5"/>
                  <a:gd name="T2" fmla="*/ 442 w 4"/>
                  <a:gd name="T3" fmla="*/ 195 h 5"/>
                  <a:gd name="T4" fmla="*/ 104 w 4"/>
                  <a:gd name="T5" fmla="*/ 102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1" y="1"/>
                    </a:moveTo>
                    <a:cubicBezTo>
                      <a:pt x="0" y="3"/>
                      <a:pt x="3" y="5"/>
                      <a:pt x="4" y="2"/>
                    </a:cubicBezTo>
                    <a:cubicBezTo>
                      <a:pt x="4" y="1"/>
                      <a:pt x="1" y="0"/>
                      <a:pt x="1" y="1"/>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93" name="Freeform 192"/>
              <p:cNvSpPr/>
              <p:nvPr/>
            </p:nvSpPr>
            <p:spPr bwMode="auto">
              <a:xfrm>
                <a:off x="3562" y="2136"/>
                <a:ext cx="13" cy="16"/>
              </a:xfrm>
              <a:custGeom>
                <a:avLst/>
                <a:gdLst>
                  <a:gd name="T0" fmla="*/ 104 w 4"/>
                  <a:gd name="T1" fmla="*/ 102 h 5"/>
                  <a:gd name="T2" fmla="*/ 442 w 4"/>
                  <a:gd name="T3" fmla="*/ 195 h 5"/>
                  <a:gd name="T4" fmla="*/ 104 w 4"/>
                  <a:gd name="T5" fmla="*/ 102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1" y="1"/>
                    </a:moveTo>
                    <a:cubicBezTo>
                      <a:pt x="0" y="3"/>
                      <a:pt x="3" y="5"/>
                      <a:pt x="4" y="2"/>
                    </a:cubicBezTo>
                    <a:cubicBezTo>
                      <a:pt x="4" y="1"/>
                      <a:pt x="1" y="0"/>
                      <a:pt x="1" y="1"/>
                    </a:cubicBezTo>
                  </a:path>
                </a:pathLst>
              </a:custGeom>
              <a:solidFill>
                <a:srgbClr val="D0CBC1"/>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94" name="Freeform 193"/>
              <p:cNvSpPr/>
              <p:nvPr/>
            </p:nvSpPr>
            <p:spPr bwMode="auto">
              <a:xfrm>
                <a:off x="3571" y="2102"/>
                <a:ext cx="4" cy="3"/>
              </a:xfrm>
              <a:custGeom>
                <a:avLst/>
                <a:gdLst>
                  <a:gd name="T0" fmla="*/ 256 w 1"/>
                  <a:gd name="T1" fmla="*/ 81 h 1"/>
                  <a:gd name="T2" fmla="*/ 0 w 1"/>
                  <a:gd name="T3" fmla="*/ 81 h 1"/>
                  <a:gd name="T4" fmla="*/ 256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0" y="1"/>
                      <a:pt x="1" y="1"/>
                      <a:pt x="1" y="1"/>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95" name="Freeform 194"/>
              <p:cNvSpPr/>
              <p:nvPr/>
            </p:nvSpPr>
            <p:spPr bwMode="auto">
              <a:xfrm>
                <a:off x="3571" y="2102"/>
                <a:ext cx="4" cy="3"/>
              </a:xfrm>
              <a:custGeom>
                <a:avLst/>
                <a:gdLst>
                  <a:gd name="T0" fmla="*/ 256 w 1"/>
                  <a:gd name="T1" fmla="*/ 81 h 1"/>
                  <a:gd name="T2" fmla="*/ 0 w 1"/>
                  <a:gd name="T3" fmla="*/ 81 h 1"/>
                  <a:gd name="T4" fmla="*/ 256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0" y="1"/>
                      <a:pt x="1" y="1"/>
                      <a:pt x="1" y="1"/>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98" name="Freeform 197"/>
              <p:cNvSpPr/>
              <p:nvPr/>
            </p:nvSpPr>
            <p:spPr bwMode="auto">
              <a:xfrm>
                <a:off x="3568" y="2161"/>
                <a:ext cx="7" cy="19"/>
              </a:xfrm>
              <a:custGeom>
                <a:avLst/>
                <a:gdLst>
                  <a:gd name="T0" fmla="*/ 172 w 2"/>
                  <a:gd name="T1" fmla="*/ 190 h 6"/>
                  <a:gd name="T2" fmla="*/ 172 w 2"/>
                  <a:gd name="T3" fmla="*/ 602 h 6"/>
                  <a:gd name="T4" fmla="*/ 294 w 2"/>
                  <a:gd name="T5" fmla="*/ 101 h 6"/>
                  <a:gd name="T6" fmla="*/ 172 w 2"/>
                  <a:gd name="T7" fmla="*/ 19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1" y="2"/>
                    </a:moveTo>
                    <a:cubicBezTo>
                      <a:pt x="0" y="3"/>
                      <a:pt x="0" y="5"/>
                      <a:pt x="1" y="6"/>
                    </a:cubicBezTo>
                    <a:cubicBezTo>
                      <a:pt x="1" y="4"/>
                      <a:pt x="1" y="3"/>
                      <a:pt x="2" y="1"/>
                    </a:cubicBezTo>
                    <a:cubicBezTo>
                      <a:pt x="2" y="0"/>
                      <a:pt x="0" y="1"/>
                      <a:pt x="1" y="2"/>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99" name="Freeform 198"/>
              <p:cNvSpPr/>
              <p:nvPr/>
            </p:nvSpPr>
            <p:spPr bwMode="auto">
              <a:xfrm>
                <a:off x="3568" y="2161"/>
                <a:ext cx="7" cy="19"/>
              </a:xfrm>
              <a:custGeom>
                <a:avLst/>
                <a:gdLst>
                  <a:gd name="T0" fmla="*/ 172 w 2"/>
                  <a:gd name="T1" fmla="*/ 190 h 6"/>
                  <a:gd name="T2" fmla="*/ 172 w 2"/>
                  <a:gd name="T3" fmla="*/ 602 h 6"/>
                  <a:gd name="T4" fmla="*/ 294 w 2"/>
                  <a:gd name="T5" fmla="*/ 101 h 6"/>
                  <a:gd name="T6" fmla="*/ 172 w 2"/>
                  <a:gd name="T7" fmla="*/ 19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1" y="2"/>
                    </a:moveTo>
                    <a:cubicBezTo>
                      <a:pt x="0" y="3"/>
                      <a:pt x="0" y="5"/>
                      <a:pt x="1" y="6"/>
                    </a:cubicBezTo>
                    <a:cubicBezTo>
                      <a:pt x="1" y="4"/>
                      <a:pt x="1" y="3"/>
                      <a:pt x="2" y="1"/>
                    </a:cubicBezTo>
                    <a:cubicBezTo>
                      <a:pt x="2" y="0"/>
                      <a:pt x="0" y="1"/>
                      <a:pt x="1" y="2"/>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00" name="Freeform 199"/>
              <p:cNvSpPr/>
              <p:nvPr/>
            </p:nvSpPr>
            <p:spPr bwMode="auto">
              <a:xfrm>
                <a:off x="3578" y="2108"/>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0"/>
                      <a:pt x="0" y="0"/>
                      <a:pt x="0"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01" name="Freeform 200"/>
              <p:cNvSpPr/>
              <p:nvPr/>
            </p:nvSpPr>
            <p:spPr bwMode="auto">
              <a:xfrm>
                <a:off x="3578" y="2108"/>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0"/>
                      <a:pt x="0" y="0"/>
                      <a:pt x="0"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02" name="Freeform 201"/>
              <p:cNvSpPr/>
              <p:nvPr/>
            </p:nvSpPr>
            <p:spPr bwMode="auto">
              <a:xfrm>
                <a:off x="3578" y="2167"/>
                <a:ext cx="3"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0"/>
                      <a:pt x="0" y="0"/>
                    </a:cubicBezTo>
                    <a:cubicBezTo>
                      <a:pt x="0" y="0"/>
                      <a:pt x="0" y="0"/>
                      <a:pt x="0"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03" name="Freeform 202"/>
              <p:cNvSpPr/>
              <p:nvPr/>
            </p:nvSpPr>
            <p:spPr bwMode="auto">
              <a:xfrm>
                <a:off x="3578" y="2167"/>
                <a:ext cx="3"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0"/>
                      <a:pt x="0" y="0"/>
                    </a:cubicBezTo>
                    <a:cubicBezTo>
                      <a:pt x="0" y="0"/>
                      <a:pt x="0" y="0"/>
                      <a:pt x="0"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04" name="Freeform 203"/>
              <p:cNvSpPr/>
              <p:nvPr/>
            </p:nvSpPr>
            <p:spPr bwMode="auto">
              <a:xfrm>
                <a:off x="3562" y="2333"/>
                <a:ext cx="16" cy="9"/>
              </a:xfrm>
              <a:custGeom>
                <a:avLst/>
                <a:gdLst>
                  <a:gd name="T0" fmla="*/ 102 w 5"/>
                  <a:gd name="T1" fmla="*/ 81 h 3"/>
                  <a:gd name="T2" fmla="*/ 326 w 5"/>
                  <a:gd name="T3" fmla="*/ 162 h 3"/>
                  <a:gd name="T4" fmla="*/ 522 w 5"/>
                  <a:gd name="T5" fmla="*/ 0 h 3"/>
                  <a:gd name="T6" fmla="*/ 326 w 5"/>
                  <a:gd name="T7" fmla="*/ 0 h 3"/>
                  <a:gd name="T8" fmla="*/ 0 w 5"/>
                  <a:gd name="T9" fmla="*/ 81 h 3"/>
                  <a:gd name="T10" fmla="*/ 102 w 5"/>
                  <a:gd name="T11" fmla="*/ 81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1" y="1"/>
                    </a:moveTo>
                    <a:cubicBezTo>
                      <a:pt x="1" y="2"/>
                      <a:pt x="2" y="3"/>
                      <a:pt x="3" y="2"/>
                    </a:cubicBezTo>
                    <a:cubicBezTo>
                      <a:pt x="4" y="2"/>
                      <a:pt x="4" y="1"/>
                      <a:pt x="5" y="0"/>
                    </a:cubicBezTo>
                    <a:cubicBezTo>
                      <a:pt x="4" y="0"/>
                      <a:pt x="3" y="0"/>
                      <a:pt x="3" y="0"/>
                    </a:cubicBezTo>
                    <a:cubicBezTo>
                      <a:pt x="2" y="0"/>
                      <a:pt x="1" y="0"/>
                      <a:pt x="0" y="1"/>
                    </a:cubicBezTo>
                    <a:cubicBezTo>
                      <a:pt x="1" y="1"/>
                      <a:pt x="1" y="1"/>
                      <a:pt x="1" y="1"/>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05" name="Freeform 204"/>
              <p:cNvSpPr/>
              <p:nvPr/>
            </p:nvSpPr>
            <p:spPr bwMode="auto">
              <a:xfrm>
                <a:off x="3562" y="2333"/>
                <a:ext cx="16" cy="9"/>
              </a:xfrm>
              <a:custGeom>
                <a:avLst/>
                <a:gdLst>
                  <a:gd name="T0" fmla="*/ 102 w 5"/>
                  <a:gd name="T1" fmla="*/ 81 h 3"/>
                  <a:gd name="T2" fmla="*/ 326 w 5"/>
                  <a:gd name="T3" fmla="*/ 162 h 3"/>
                  <a:gd name="T4" fmla="*/ 522 w 5"/>
                  <a:gd name="T5" fmla="*/ 0 h 3"/>
                  <a:gd name="T6" fmla="*/ 326 w 5"/>
                  <a:gd name="T7" fmla="*/ 0 h 3"/>
                  <a:gd name="T8" fmla="*/ 0 w 5"/>
                  <a:gd name="T9" fmla="*/ 81 h 3"/>
                  <a:gd name="T10" fmla="*/ 102 w 5"/>
                  <a:gd name="T11" fmla="*/ 81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1" y="1"/>
                    </a:moveTo>
                    <a:cubicBezTo>
                      <a:pt x="1" y="2"/>
                      <a:pt x="2" y="3"/>
                      <a:pt x="3" y="2"/>
                    </a:cubicBezTo>
                    <a:cubicBezTo>
                      <a:pt x="4" y="2"/>
                      <a:pt x="4" y="1"/>
                      <a:pt x="5" y="0"/>
                    </a:cubicBezTo>
                    <a:cubicBezTo>
                      <a:pt x="4" y="0"/>
                      <a:pt x="3" y="0"/>
                      <a:pt x="3" y="0"/>
                    </a:cubicBezTo>
                    <a:cubicBezTo>
                      <a:pt x="2" y="0"/>
                      <a:pt x="1" y="0"/>
                      <a:pt x="0" y="1"/>
                    </a:cubicBezTo>
                    <a:cubicBezTo>
                      <a:pt x="1" y="1"/>
                      <a:pt x="1" y="1"/>
                      <a:pt x="1" y="1"/>
                    </a:cubicBezTo>
                  </a:path>
                </a:pathLst>
              </a:custGeom>
              <a:solidFill>
                <a:schemeClr val="bg1">
                  <a:lumMod val="75000"/>
                </a:schemeClr>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06" name="Freeform 207"/>
              <p:cNvSpPr/>
              <p:nvPr/>
            </p:nvSpPr>
            <p:spPr bwMode="auto">
              <a:xfrm>
                <a:off x="3581" y="2170"/>
                <a:ext cx="9" cy="7"/>
              </a:xfrm>
              <a:custGeom>
                <a:avLst/>
                <a:gdLst>
                  <a:gd name="T0" fmla="*/ 81 w 3"/>
                  <a:gd name="T1" fmla="*/ 0 h 2"/>
                  <a:gd name="T2" fmla="*/ 0 w 3"/>
                  <a:gd name="T3" fmla="*/ 0 h 2"/>
                  <a:gd name="T4" fmla="*/ 162 w 3"/>
                  <a:gd name="T5" fmla="*/ 294 h 2"/>
                  <a:gd name="T6" fmla="*/ 81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0"/>
                    </a:moveTo>
                    <a:cubicBezTo>
                      <a:pt x="1" y="0"/>
                      <a:pt x="1" y="0"/>
                      <a:pt x="0" y="0"/>
                    </a:cubicBezTo>
                    <a:cubicBezTo>
                      <a:pt x="1" y="1"/>
                      <a:pt x="2" y="1"/>
                      <a:pt x="2" y="2"/>
                    </a:cubicBezTo>
                    <a:cubicBezTo>
                      <a:pt x="3" y="1"/>
                      <a:pt x="3" y="0"/>
                      <a:pt x="1"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07" name="Freeform 208"/>
              <p:cNvSpPr/>
              <p:nvPr/>
            </p:nvSpPr>
            <p:spPr bwMode="auto">
              <a:xfrm>
                <a:off x="3581" y="2170"/>
                <a:ext cx="9" cy="7"/>
              </a:xfrm>
              <a:custGeom>
                <a:avLst/>
                <a:gdLst>
                  <a:gd name="T0" fmla="*/ 81 w 3"/>
                  <a:gd name="T1" fmla="*/ 0 h 2"/>
                  <a:gd name="T2" fmla="*/ 0 w 3"/>
                  <a:gd name="T3" fmla="*/ 0 h 2"/>
                  <a:gd name="T4" fmla="*/ 162 w 3"/>
                  <a:gd name="T5" fmla="*/ 294 h 2"/>
                  <a:gd name="T6" fmla="*/ 81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0"/>
                    </a:moveTo>
                    <a:cubicBezTo>
                      <a:pt x="1" y="0"/>
                      <a:pt x="1" y="0"/>
                      <a:pt x="0" y="0"/>
                    </a:cubicBezTo>
                    <a:cubicBezTo>
                      <a:pt x="1" y="1"/>
                      <a:pt x="2" y="1"/>
                      <a:pt x="2" y="2"/>
                    </a:cubicBezTo>
                    <a:cubicBezTo>
                      <a:pt x="3" y="1"/>
                      <a:pt x="3" y="0"/>
                      <a:pt x="1"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10" name="Freeform 211"/>
              <p:cNvSpPr/>
              <p:nvPr/>
            </p:nvSpPr>
            <p:spPr bwMode="auto">
              <a:xfrm>
                <a:off x="3584" y="2220"/>
                <a:ext cx="9" cy="10"/>
              </a:xfrm>
              <a:custGeom>
                <a:avLst/>
                <a:gdLst>
                  <a:gd name="T0" fmla="*/ 81 w 3"/>
                  <a:gd name="T1" fmla="*/ 367 h 3"/>
                  <a:gd name="T2" fmla="*/ 162 w 3"/>
                  <a:gd name="T3" fmla="*/ 0 h 3"/>
                  <a:gd name="T4" fmla="*/ 81 w 3"/>
                  <a:gd name="T5" fmla="*/ 36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3"/>
                    </a:moveTo>
                    <a:cubicBezTo>
                      <a:pt x="1" y="2"/>
                      <a:pt x="3" y="0"/>
                      <a:pt x="2" y="0"/>
                    </a:cubicBezTo>
                    <a:cubicBezTo>
                      <a:pt x="1" y="0"/>
                      <a:pt x="0" y="2"/>
                      <a:pt x="1" y="3"/>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11" name="Freeform 212"/>
              <p:cNvSpPr/>
              <p:nvPr/>
            </p:nvSpPr>
            <p:spPr bwMode="auto">
              <a:xfrm>
                <a:off x="3584" y="2220"/>
                <a:ext cx="9" cy="10"/>
              </a:xfrm>
              <a:custGeom>
                <a:avLst/>
                <a:gdLst>
                  <a:gd name="T0" fmla="*/ 81 w 3"/>
                  <a:gd name="T1" fmla="*/ 367 h 3"/>
                  <a:gd name="T2" fmla="*/ 162 w 3"/>
                  <a:gd name="T3" fmla="*/ 0 h 3"/>
                  <a:gd name="T4" fmla="*/ 81 w 3"/>
                  <a:gd name="T5" fmla="*/ 36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3"/>
                    </a:moveTo>
                    <a:cubicBezTo>
                      <a:pt x="1" y="2"/>
                      <a:pt x="3" y="0"/>
                      <a:pt x="2" y="0"/>
                    </a:cubicBezTo>
                    <a:cubicBezTo>
                      <a:pt x="1" y="0"/>
                      <a:pt x="0" y="2"/>
                      <a:pt x="1" y="3"/>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12" name="Freeform 213"/>
              <p:cNvSpPr/>
              <p:nvPr/>
            </p:nvSpPr>
            <p:spPr bwMode="auto">
              <a:xfrm>
                <a:off x="3593" y="2152"/>
                <a:ext cx="16" cy="12"/>
              </a:xfrm>
              <a:custGeom>
                <a:avLst/>
                <a:gdLst>
                  <a:gd name="T0" fmla="*/ 522 w 5"/>
                  <a:gd name="T1" fmla="*/ 324 h 4"/>
                  <a:gd name="T2" fmla="*/ 102 w 5"/>
                  <a:gd name="T3" fmla="*/ 0 h 4"/>
                  <a:gd name="T4" fmla="*/ 522 w 5"/>
                  <a:gd name="T5" fmla="*/ 324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5" y="4"/>
                    </a:moveTo>
                    <a:cubicBezTo>
                      <a:pt x="4" y="3"/>
                      <a:pt x="3" y="1"/>
                      <a:pt x="1" y="0"/>
                    </a:cubicBezTo>
                    <a:cubicBezTo>
                      <a:pt x="0" y="1"/>
                      <a:pt x="4" y="4"/>
                      <a:pt x="5" y="4"/>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13" name="Freeform 214"/>
              <p:cNvSpPr/>
              <p:nvPr/>
            </p:nvSpPr>
            <p:spPr bwMode="auto">
              <a:xfrm>
                <a:off x="3593" y="2152"/>
                <a:ext cx="16" cy="12"/>
              </a:xfrm>
              <a:custGeom>
                <a:avLst/>
                <a:gdLst>
                  <a:gd name="T0" fmla="*/ 522 w 5"/>
                  <a:gd name="T1" fmla="*/ 324 h 4"/>
                  <a:gd name="T2" fmla="*/ 102 w 5"/>
                  <a:gd name="T3" fmla="*/ 0 h 4"/>
                  <a:gd name="T4" fmla="*/ 522 w 5"/>
                  <a:gd name="T5" fmla="*/ 324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5" y="4"/>
                    </a:moveTo>
                    <a:cubicBezTo>
                      <a:pt x="4" y="3"/>
                      <a:pt x="3" y="1"/>
                      <a:pt x="1" y="0"/>
                    </a:cubicBezTo>
                    <a:cubicBezTo>
                      <a:pt x="0" y="1"/>
                      <a:pt x="4" y="4"/>
                      <a:pt x="5" y="4"/>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14" name="Freeform 215"/>
              <p:cNvSpPr/>
              <p:nvPr/>
            </p:nvSpPr>
            <p:spPr bwMode="auto">
              <a:xfrm>
                <a:off x="3603" y="2167"/>
                <a:ext cx="28" cy="28"/>
              </a:xfrm>
              <a:custGeom>
                <a:avLst/>
                <a:gdLst>
                  <a:gd name="T0" fmla="*/ 0 w 9"/>
                  <a:gd name="T1" fmla="*/ 572 h 9"/>
                  <a:gd name="T2" fmla="*/ 0 w 9"/>
                  <a:gd name="T3" fmla="*/ 572 h 9"/>
                  <a:gd name="T4" fmla="*/ 358 w 9"/>
                  <a:gd name="T5" fmla="*/ 485 h 9"/>
                  <a:gd name="T6" fmla="*/ 485 w 9"/>
                  <a:gd name="T7" fmla="*/ 660 h 9"/>
                  <a:gd name="T8" fmla="*/ 756 w 9"/>
                  <a:gd name="T9" fmla="*/ 843 h 9"/>
                  <a:gd name="T10" fmla="*/ 485 w 9"/>
                  <a:gd name="T11" fmla="*/ 271 h 9"/>
                  <a:gd name="T12" fmla="*/ 271 w 9"/>
                  <a:gd name="T13" fmla="*/ 184 h 9"/>
                  <a:gd name="T14" fmla="*/ 0 w 9"/>
                  <a:gd name="T15" fmla="*/ 0 h 9"/>
                  <a:gd name="T16" fmla="*/ 87 w 9"/>
                  <a:gd name="T17" fmla="*/ 271 h 9"/>
                  <a:gd name="T18" fmla="*/ 0 w 9"/>
                  <a:gd name="T19" fmla="*/ 57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9"/>
                  <a:gd name="T32" fmla="*/ 9 w 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9">
                    <a:moveTo>
                      <a:pt x="0" y="6"/>
                    </a:moveTo>
                    <a:cubicBezTo>
                      <a:pt x="0" y="6"/>
                      <a:pt x="0" y="6"/>
                      <a:pt x="0" y="6"/>
                    </a:cubicBezTo>
                    <a:cubicBezTo>
                      <a:pt x="1" y="6"/>
                      <a:pt x="2" y="3"/>
                      <a:pt x="4" y="5"/>
                    </a:cubicBezTo>
                    <a:cubicBezTo>
                      <a:pt x="4" y="5"/>
                      <a:pt x="5" y="6"/>
                      <a:pt x="5" y="7"/>
                    </a:cubicBezTo>
                    <a:cubicBezTo>
                      <a:pt x="6" y="8"/>
                      <a:pt x="7" y="8"/>
                      <a:pt x="8" y="9"/>
                    </a:cubicBezTo>
                    <a:cubicBezTo>
                      <a:pt x="9" y="6"/>
                      <a:pt x="6" y="5"/>
                      <a:pt x="5" y="3"/>
                    </a:cubicBezTo>
                    <a:cubicBezTo>
                      <a:pt x="4" y="3"/>
                      <a:pt x="4" y="2"/>
                      <a:pt x="3" y="2"/>
                    </a:cubicBezTo>
                    <a:cubicBezTo>
                      <a:pt x="3" y="1"/>
                      <a:pt x="1" y="0"/>
                      <a:pt x="0" y="0"/>
                    </a:cubicBezTo>
                    <a:cubicBezTo>
                      <a:pt x="1" y="1"/>
                      <a:pt x="0" y="3"/>
                      <a:pt x="1" y="3"/>
                    </a:cubicBezTo>
                    <a:cubicBezTo>
                      <a:pt x="1" y="5"/>
                      <a:pt x="0" y="4"/>
                      <a:pt x="0" y="6"/>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15" name="Freeform 216"/>
              <p:cNvSpPr/>
              <p:nvPr/>
            </p:nvSpPr>
            <p:spPr bwMode="auto">
              <a:xfrm>
                <a:off x="3603" y="2167"/>
                <a:ext cx="28" cy="28"/>
              </a:xfrm>
              <a:custGeom>
                <a:avLst/>
                <a:gdLst>
                  <a:gd name="T0" fmla="*/ 0 w 9"/>
                  <a:gd name="T1" fmla="*/ 572 h 9"/>
                  <a:gd name="T2" fmla="*/ 0 w 9"/>
                  <a:gd name="T3" fmla="*/ 572 h 9"/>
                  <a:gd name="T4" fmla="*/ 358 w 9"/>
                  <a:gd name="T5" fmla="*/ 485 h 9"/>
                  <a:gd name="T6" fmla="*/ 485 w 9"/>
                  <a:gd name="T7" fmla="*/ 660 h 9"/>
                  <a:gd name="T8" fmla="*/ 756 w 9"/>
                  <a:gd name="T9" fmla="*/ 843 h 9"/>
                  <a:gd name="T10" fmla="*/ 485 w 9"/>
                  <a:gd name="T11" fmla="*/ 271 h 9"/>
                  <a:gd name="T12" fmla="*/ 271 w 9"/>
                  <a:gd name="T13" fmla="*/ 184 h 9"/>
                  <a:gd name="T14" fmla="*/ 0 w 9"/>
                  <a:gd name="T15" fmla="*/ 0 h 9"/>
                  <a:gd name="T16" fmla="*/ 87 w 9"/>
                  <a:gd name="T17" fmla="*/ 271 h 9"/>
                  <a:gd name="T18" fmla="*/ 0 w 9"/>
                  <a:gd name="T19" fmla="*/ 57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9"/>
                  <a:gd name="T32" fmla="*/ 9 w 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9">
                    <a:moveTo>
                      <a:pt x="0" y="6"/>
                    </a:moveTo>
                    <a:cubicBezTo>
                      <a:pt x="0" y="6"/>
                      <a:pt x="0" y="6"/>
                      <a:pt x="0" y="6"/>
                    </a:cubicBezTo>
                    <a:cubicBezTo>
                      <a:pt x="1" y="6"/>
                      <a:pt x="2" y="3"/>
                      <a:pt x="4" y="5"/>
                    </a:cubicBezTo>
                    <a:cubicBezTo>
                      <a:pt x="4" y="5"/>
                      <a:pt x="5" y="6"/>
                      <a:pt x="5" y="7"/>
                    </a:cubicBezTo>
                    <a:cubicBezTo>
                      <a:pt x="6" y="8"/>
                      <a:pt x="7" y="8"/>
                      <a:pt x="8" y="9"/>
                    </a:cubicBezTo>
                    <a:cubicBezTo>
                      <a:pt x="9" y="6"/>
                      <a:pt x="6" y="5"/>
                      <a:pt x="5" y="3"/>
                    </a:cubicBezTo>
                    <a:cubicBezTo>
                      <a:pt x="4" y="3"/>
                      <a:pt x="4" y="2"/>
                      <a:pt x="3" y="2"/>
                    </a:cubicBezTo>
                    <a:cubicBezTo>
                      <a:pt x="3" y="1"/>
                      <a:pt x="1" y="0"/>
                      <a:pt x="0" y="0"/>
                    </a:cubicBezTo>
                    <a:cubicBezTo>
                      <a:pt x="1" y="1"/>
                      <a:pt x="0" y="3"/>
                      <a:pt x="1" y="3"/>
                    </a:cubicBezTo>
                    <a:cubicBezTo>
                      <a:pt x="1" y="5"/>
                      <a:pt x="0" y="4"/>
                      <a:pt x="0" y="6"/>
                    </a:cubicBezTo>
                  </a:path>
                </a:pathLst>
              </a:custGeom>
              <a:solidFill>
                <a:schemeClr val="bg1">
                  <a:lumMod val="75000"/>
                </a:schemeClr>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16" name="Freeform 217"/>
              <p:cNvSpPr/>
              <p:nvPr/>
            </p:nvSpPr>
            <p:spPr bwMode="auto">
              <a:xfrm>
                <a:off x="3615" y="2167"/>
                <a:ext cx="3" cy="10"/>
              </a:xfrm>
              <a:custGeom>
                <a:avLst/>
                <a:gdLst>
                  <a:gd name="T0" fmla="*/ 0 w 1"/>
                  <a:gd name="T1" fmla="*/ 110 h 3"/>
                  <a:gd name="T2" fmla="*/ 81 w 1"/>
                  <a:gd name="T3" fmla="*/ 367 h 3"/>
                  <a:gd name="T4" fmla="*/ 0 w 1"/>
                  <a:gd name="T5" fmla="*/ 0 h 3"/>
                  <a:gd name="T6" fmla="*/ 0 w 1"/>
                  <a:gd name="T7" fmla="*/ 11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1"/>
                    </a:moveTo>
                    <a:cubicBezTo>
                      <a:pt x="1" y="2"/>
                      <a:pt x="1" y="3"/>
                      <a:pt x="1" y="3"/>
                    </a:cubicBezTo>
                    <a:cubicBezTo>
                      <a:pt x="1" y="2"/>
                      <a:pt x="1" y="1"/>
                      <a:pt x="0" y="0"/>
                    </a:cubicBezTo>
                    <a:cubicBezTo>
                      <a:pt x="0" y="1"/>
                      <a:pt x="0" y="1"/>
                      <a:pt x="0" y="1"/>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17" name="Freeform 218"/>
              <p:cNvSpPr/>
              <p:nvPr/>
            </p:nvSpPr>
            <p:spPr bwMode="auto">
              <a:xfrm>
                <a:off x="3615" y="2167"/>
                <a:ext cx="3" cy="10"/>
              </a:xfrm>
              <a:custGeom>
                <a:avLst/>
                <a:gdLst>
                  <a:gd name="T0" fmla="*/ 0 w 1"/>
                  <a:gd name="T1" fmla="*/ 110 h 3"/>
                  <a:gd name="T2" fmla="*/ 81 w 1"/>
                  <a:gd name="T3" fmla="*/ 367 h 3"/>
                  <a:gd name="T4" fmla="*/ 0 w 1"/>
                  <a:gd name="T5" fmla="*/ 0 h 3"/>
                  <a:gd name="T6" fmla="*/ 0 w 1"/>
                  <a:gd name="T7" fmla="*/ 11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1"/>
                    </a:moveTo>
                    <a:cubicBezTo>
                      <a:pt x="1" y="2"/>
                      <a:pt x="1" y="3"/>
                      <a:pt x="1" y="3"/>
                    </a:cubicBezTo>
                    <a:cubicBezTo>
                      <a:pt x="1" y="2"/>
                      <a:pt x="1" y="1"/>
                      <a:pt x="0" y="0"/>
                    </a:cubicBezTo>
                    <a:cubicBezTo>
                      <a:pt x="0" y="1"/>
                      <a:pt x="0" y="1"/>
                      <a:pt x="0" y="1"/>
                    </a:cubicBezTo>
                  </a:path>
                </a:pathLst>
              </a:custGeom>
              <a:solidFill>
                <a:srgbClr val="999999"/>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19" name="Freeform 221"/>
              <p:cNvSpPr/>
              <p:nvPr/>
            </p:nvSpPr>
            <p:spPr bwMode="auto">
              <a:xfrm>
                <a:off x="3625" y="2152"/>
                <a:ext cx="3"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0" y="0"/>
                      <a:pt x="0" y="0"/>
                    </a:cubicBezTo>
                    <a:cubicBezTo>
                      <a:pt x="0" y="0"/>
                      <a:pt x="0" y="0"/>
                      <a:pt x="0"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20" name="Freeform 222"/>
              <p:cNvSpPr/>
              <p:nvPr/>
            </p:nvSpPr>
            <p:spPr bwMode="auto">
              <a:xfrm>
                <a:off x="3625" y="2152"/>
                <a:ext cx="3"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0" y="0"/>
                      <a:pt x="0" y="0"/>
                    </a:cubicBezTo>
                    <a:cubicBezTo>
                      <a:pt x="0" y="0"/>
                      <a:pt x="0" y="0"/>
                      <a:pt x="0"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21" name="Freeform 223"/>
              <p:cNvSpPr/>
              <p:nvPr/>
            </p:nvSpPr>
            <p:spPr bwMode="auto">
              <a:xfrm>
                <a:off x="3612" y="2261"/>
                <a:ext cx="6" cy="6"/>
              </a:xfrm>
              <a:custGeom>
                <a:avLst/>
                <a:gdLst>
                  <a:gd name="T0" fmla="*/ 81 w 2"/>
                  <a:gd name="T1" fmla="*/ 162 h 2"/>
                  <a:gd name="T2" fmla="*/ 81 w 2"/>
                  <a:gd name="T3" fmla="*/ 0 h 2"/>
                  <a:gd name="T4" fmla="*/ 81 w 2"/>
                  <a:gd name="T5" fmla="*/ 16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2" y="2"/>
                      <a:pt x="2" y="1"/>
                      <a:pt x="1" y="0"/>
                    </a:cubicBezTo>
                    <a:cubicBezTo>
                      <a:pt x="1" y="1"/>
                      <a:pt x="0" y="2"/>
                      <a:pt x="1" y="2"/>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22" name="Freeform 224"/>
              <p:cNvSpPr/>
              <p:nvPr/>
            </p:nvSpPr>
            <p:spPr bwMode="auto">
              <a:xfrm>
                <a:off x="3612" y="2261"/>
                <a:ext cx="6" cy="6"/>
              </a:xfrm>
              <a:custGeom>
                <a:avLst/>
                <a:gdLst>
                  <a:gd name="T0" fmla="*/ 81 w 2"/>
                  <a:gd name="T1" fmla="*/ 162 h 2"/>
                  <a:gd name="T2" fmla="*/ 81 w 2"/>
                  <a:gd name="T3" fmla="*/ 0 h 2"/>
                  <a:gd name="T4" fmla="*/ 81 w 2"/>
                  <a:gd name="T5" fmla="*/ 16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2" y="2"/>
                      <a:pt x="2" y="1"/>
                      <a:pt x="1" y="0"/>
                    </a:cubicBezTo>
                    <a:cubicBezTo>
                      <a:pt x="1" y="1"/>
                      <a:pt x="0" y="2"/>
                      <a:pt x="1" y="2"/>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23" name="Freeform 225"/>
              <p:cNvSpPr/>
              <p:nvPr/>
            </p:nvSpPr>
            <p:spPr bwMode="auto">
              <a:xfrm>
                <a:off x="3625" y="2130"/>
                <a:ext cx="12" cy="15"/>
              </a:xfrm>
              <a:custGeom>
                <a:avLst/>
                <a:gdLst>
                  <a:gd name="T0" fmla="*/ 162 w 4"/>
                  <a:gd name="T1" fmla="*/ 405 h 5"/>
                  <a:gd name="T2" fmla="*/ 81 w 4"/>
                  <a:gd name="T3" fmla="*/ 0 h 5"/>
                  <a:gd name="T4" fmla="*/ 162 w 4"/>
                  <a:gd name="T5" fmla="*/ 40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2" y="5"/>
                    </a:moveTo>
                    <a:cubicBezTo>
                      <a:pt x="4" y="4"/>
                      <a:pt x="4" y="1"/>
                      <a:pt x="1" y="0"/>
                    </a:cubicBezTo>
                    <a:cubicBezTo>
                      <a:pt x="0" y="1"/>
                      <a:pt x="1" y="4"/>
                      <a:pt x="2" y="5"/>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24" name="Freeform 226"/>
              <p:cNvSpPr/>
              <p:nvPr/>
            </p:nvSpPr>
            <p:spPr bwMode="auto">
              <a:xfrm>
                <a:off x="3625" y="2130"/>
                <a:ext cx="12" cy="15"/>
              </a:xfrm>
              <a:custGeom>
                <a:avLst/>
                <a:gdLst>
                  <a:gd name="T0" fmla="*/ 162 w 4"/>
                  <a:gd name="T1" fmla="*/ 405 h 5"/>
                  <a:gd name="T2" fmla="*/ 81 w 4"/>
                  <a:gd name="T3" fmla="*/ 0 h 5"/>
                  <a:gd name="T4" fmla="*/ 162 w 4"/>
                  <a:gd name="T5" fmla="*/ 40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2" y="5"/>
                    </a:moveTo>
                    <a:cubicBezTo>
                      <a:pt x="4" y="4"/>
                      <a:pt x="4" y="1"/>
                      <a:pt x="1" y="0"/>
                    </a:cubicBezTo>
                    <a:cubicBezTo>
                      <a:pt x="0" y="1"/>
                      <a:pt x="1" y="4"/>
                      <a:pt x="2" y="5"/>
                    </a:cubicBezTo>
                  </a:path>
                </a:pathLst>
              </a:custGeom>
              <a:solidFill>
                <a:srgbClr val="D0CBC1"/>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25" name="Freeform 227"/>
              <p:cNvSpPr/>
              <p:nvPr/>
            </p:nvSpPr>
            <p:spPr bwMode="auto">
              <a:xfrm>
                <a:off x="3628" y="2155"/>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0" y="0"/>
                      <a:pt x="1" y="0"/>
                      <a:pt x="1"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26" name="Freeform 228"/>
              <p:cNvSpPr/>
              <p:nvPr/>
            </p:nvSpPr>
            <p:spPr bwMode="auto">
              <a:xfrm>
                <a:off x="3628" y="2155"/>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0" y="0"/>
                      <a:pt x="1" y="0"/>
                      <a:pt x="1"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27" name="Freeform 229"/>
              <p:cNvSpPr/>
              <p:nvPr/>
            </p:nvSpPr>
            <p:spPr bwMode="auto">
              <a:xfrm>
                <a:off x="3621" y="2255"/>
                <a:ext cx="4"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0" y="0"/>
                    </a:cubicBezTo>
                    <a:cubicBezTo>
                      <a:pt x="0" y="0"/>
                      <a:pt x="0" y="0"/>
                      <a:pt x="0"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28" name="Freeform 230"/>
              <p:cNvSpPr/>
              <p:nvPr/>
            </p:nvSpPr>
            <p:spPr bwMode="auto">
              <a:xfrm>
                <a:off x="3621" y="2255"/>
                <a:ext cx="4"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0" y="0"/>
                    </a:cubicBezTo>
                    <a:cubicBezTo>
                      <a:pt x="0" y="0"/>
                      <a:pt x="0" y="0"/>
                      <a:pt x="0"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31" name="Freeform 233"/>
              <p:cNvSpPr/>
              <p:nvPr/>
            </p:nvSpPr>
            <p:spPr bwMode="auto">
              <a:xfrm>
                <a:off x="3625" y="2233"/>
                <a:ext cx="3" cy="3"/>
              </a:xfrm>
              <a:custGeom>
                <a:avLst/>
                <a:gdLst>
                  <a:gd name="T0" fmla="*/ 0 w 1"/>
                  <a:gd name="T1" fmla="*/ 81 h 1"/>
                  <a:gd name="T2" fmla="*/ 81 w 1"/>
                  <a:gd name="T3" fmla="*/ 81 h 1"/>
                  <a:gd name="T4" fmla="*/ 0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1"/>
                    </a:cubicBezTo>
                    <a:cubicBezTo>
                      <a:pt x="0" y="0"/>
                      <a:pt x="0" y="1"/>
                      <a:pt x="0" y="1"/>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32" name="Freeform 234"/>
              <p:cNvSpPr/>
              <p:nvPr/>
            </p:nvSpPr>
            <p:spPr bwMode="auto">
              <a:xfrm>
                <a:off x="3625" y="2233"/>
                <a:ext cx="3" cy="3"/>
              </a:xfrm>
              <a:custGeom>
                <a:avLst/>
                <a:gdLst>
                  <a:gd name="T0" fmla="*/ 0 w 1"/>
                  <a:gd name="T1" fmla="*/ 81 h 1"/>
                  <a:gd name="T2" fmla="*/ 81 w 1"/>
                  <a:gd name="T3" fmla="*/ 81 h 1"/>
                  <a:gd name="T4" fmla="*/ 0 w 1"/>
                  <a:gd name="T5" fmla="*/ 8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1"/>
                    </a:cubicBezTo>
                    <a:cubicBezTo>
                      <a:pt x="0" y="0"/>
                      <a:pt x="0" y="1"/>
                      <a:pt x="0" y="1"/>
                    </a:cubicBezTo>
                  </a:path>
                </a:pathLst>
              </a:custGeom>
              <a:solidFill>
                <a:srgbClr val="D0CBC1"/>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35" name="Freeform 237"/>
              <p:cNvSpPr/>
              <p:nvPr/>
            </p:nvSpPr>
            <p:spPr bwMode="auto">
              <a:xfrm>
                <a:off x="3637" y="2195"/>
                <a:ext cx="6" cy="10"/>
              </a:xfrm>
              <a:custGeom>
                <a:avLst/>
                <a:gdLst>
                  <a:gd name="T0" fmla="*/ 81 w 2"/>
                  <a:gd name="T1" fmla="*/ 367 h 3"/>
                  <a:gd name="T2" fmla="*/ 0 w 2"/>
                  <a:gd name="T3" fmla="*/ 110 h 3"/>
                  <a:gd name="T4" fmla="*/ 81 w 2"/>
                  <a:gd name="T5" fmla="*/ 367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3"/>
                    </a:moveTo>
                    <a:cubicBezTo>
                      <a:pt x="2" y="3"/>
                      <a:pt x="2" y="0"/>
                      <a:pt x="0" y="1"/>
                    </a:cubicBezTo>
                    <a:cubicBezTo>
                      <a:pt x="0" y="1"/>
                      <a:pt x="0" y="2"/>
                      <a:pt x="1" y="3"/>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36" name="Freeform 238"/>
              <p:cNvSpPr/>
              <p:nvPr/>
            </p:nvSpPr>
            <p:spPr bwMode="auto">
              <a:xfrm>
                <a:off x="3637" y="2195"/>
                <a:ext cx="6" cy="10"/>
              </a:xfrm>
              <a:custGeom>
                <a:avLst/>
                <a:gdLst>
                  <a:gd name="T0" fmla="*/ 81 w 2"/>
                  <a:gd name="T1" fmla="*/ 367 h 3"/>
                  <a:gd name="T2" fmla="*/ 0 w 2"/>
                  <a:gd name="T3" fmla="*/ 110 h 3"/>
                  <a:gd name="T4" fmla="*/ 81 w 2"/>
                  <a:gd name="T5" fmla="*/ 367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3"/>
                    </a:moveTo>
                    <a:cubicBezTo>
                      <a:pt x="2" y="3"/>
                      <a:pt x="2" y="0"/>
                      <a:pt x="0" y="1"/>
                    </a:cubicBezTo>
                    <a:cubicBezTo>
                      <a:pt x="0" y="1"/>
                      <a:pt x="0" y="2"/>
                      <a:pt x="1" y="3"/>
                    </a:cubicBezTo>
                  </a:path>
                </a:pathLst>
              </a:custGeom>
              <a:solidFill>
                <a:srgbClr val="D0CBC1"/>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37" name="Freeform 239"/>
              <p:cNvSpPr/>
              <p:nvPr/>
            </p:nvSpPr>
            <p:spPr bwMode="auto">
              <a:xfrm>
                <a:off x="3634" y="2227"/>
                <a:ext cx="6" cy="1"/>
              </a:xfrm>
              <a:custGeom>
                <a:avLst/>
                <a:gdLst>
                  <a:gd name="T0" fmla="*/ 81 w 2"/>
                  <a:gd name="T1" fmla="*/ 0 h 1"/>
                  <a:gd name="T2" fmla="*/ 162 w 2"/>
                  <a:gd name="T3" fmla="*/ 0 h 1"/>
                  <a:gd name="T4" fmla="*/ 0 w 2"/>
                  <a:gd name="T5" fmla="*/ 0 h 1"/>
                  <a:gd name="T6" fmla="*/ 8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0"/>
                    </a:moveTo>
                    <a:cubicBezTo>
                      <a:pt x="1" y="0"/>
                      <a:pt x="2" y="0"/>
                      <a:pt x="2" y="0"/>
                    </a:cubicBezTo>
                    <a:cubicBezTo>
                      <a:pt x="2" y="0"/>
                      <a:pt x="1" y="0"/>
                      <a:pt x="0" y="0"/>
                    </a:cubicBezTo>
                    <a:cubicBezTo>
                      <a:pt x="0" y="0"/>
                      <a:pt x="1" y="0"/>
                      <a:pt x="1"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38" name="Freeform 240"/>
              <p:cNvSpPr/>
              <p:nvPr/>
            </p:nvSpPr>
            <p:spPr bwMode="auto">
              <a:xfrm>
                <a:off x="3634" y="2227"/>
                <a:ext cx="6" cy="1"/>
              </a:xfrm>
              <a:custGeom>
                <a:avLst/>
                <a:gdLst>
                  <a:gd name="T0" fmla="*/ 81 w 2"/>
                  <a:gd name="T1" fmla="*/ 0 h 1"/>
                  <a:gd name="T2" fmla="*/ 162 w 2"/>
                  <a:gd name="T3" fmla="*/ 0 h 1"/>
                  <a:gd name="T4" fmla="*/ 0 w 2"/>
                  <a:gd name="T5" fmla="*/ 0 h 1"/>
                  <a:gd name="T6" fmla="*/ 8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0"/>
                    </a:moveTo>
                    <a:cubicBezTo>
                      <a:pt x="1" y="0"/>
                      <a:pt x="2" y="0"/>
                      <a:pt x="2" y="0"/>
                    </a:cubicBezTo>
                    <a:cubicBezTo>
                      <a:pt x="2" y="0"/>
                      <a:pt x="1" y="0"/>
                      <a:pt x="0" y="0"/>
                    </a:cubicBezTo>
                    <a:cubicBezTo>
                      <a:pt x="0" y="0"/>
                      <a:pt x="1" y="0"/>
                      <a:pt x="1"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39" name="Freeform 241"/>
              <p:cNvSpPr/>
              <p:nvPr/>
            </p:nvSpPr>
            <p:spPr bwMode="auto">
              <a:xfrm>
                <a:off x="3643" y="2264"/>
                <a:ext cx="7" cy="6"/>
              </a:xfrm>
              <a:custGeom>
                <a:avLst/>
                <a:gdLst>
                  <a:gd name="T0" fmla="*/ 294 w 2"/>
                  <a:gd name="T1" fmla="*/ 162 h 2"/>
                  <a:gd name="T2" fmla="*/ 0 w 2"/>
                  <a:gd name="T3" fmla="*/ 81 h 2"/>
                  <a:gd name="T4" fmla="*/ 294 w 2"/>
                  <a:gd name="T5" fmla="*/ 16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2"/>
                    </a:moveTo>
                    <a:cubicBezTo>
                      <a:pt x="2" y="2"/>
                      <a:pt x="1" y="0"/>
                      <a:pt x="0" y="1"/>
                    </a:cubicBezTo>
                    <a:cubicBezTo>
                      <a:pt x="1" y="2"/>
                      <a:pt x="1" y="2"/>
                      <a:pt x="2" y="2"/>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40" name="Freeform 242"/>
              <p:cNvSpPr/>
              <p:nvPr/>
            </p:nvSpPr>
            <p:spPr bwMode="auto">
              <a:xfrm>
                <a:off x="3643" y="2264"/>
                <a:ext cx="7" cy="6"/>
              </a:xfrm>
              <a:custGeom>
                <a:avLst/>
                <a:gdLst>
                  <a:gd name="T0" fmla="*/ 294 w 2"/>
                  <a:gd name="T1" fmla="*/ 162 h 2"/>
                  <a:gd name="T2" fmla="*/ 0 w 2"/>
                  <a:gd name="T3" fmla="*/ 81 h 2"/>
                  <a:gd name="T4" fmla="*/ 294 w 2"/>
                  <a:gd name="T5" fmla="*/ 16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2"/>
                    </a:moveTo>
                    <a:cubicBezTo>
                      <a:pt x="2" y="2"/>
                      <a:pt x="1" y="0"/>
                      <a:pt x="0" y="1"/>
                    </a:cubicBezTo>
                    <a:cubicBezTo>
                      <a:pt x="1" y="2"/>
                      <a:pt x="1" y="2"/>
                      <a:pt x="2" y="2"/>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41" name="Freeform 243"/>
              <p:cNvSpPr/>
              <p:nvPr/>
            </p:nvSpPr>
            <p:spPr bwMode="auto">
              <a:xfrm>
                <a:off x="3653" y="2174"/>
                <a:ext cx="3" cy="1"/>
              </a:xfrm>
              <a:custGeom>
                <a:avLst/>
                <a:gdLst>
                  <a:gd name="T0" fmla="*/ 0 w 1"/>
                  <a:gd name="T1" fmla="*/ 0 h 1"/>
                  <a:gd name="T2" fmla="*/ 8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1" y="0"/>
                    </a:cubicBezTo>
                    <a:cubicBezTo>
                      <a:pt x="1" y="0"/>
                      <a:pt x="0" y="0"/>
                      <a:pt x="0"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42" name="Freeform 244"/>
              <p:cNvSpPr/>
              <p:nvPr/>
            </p:nvSpPr>
            <p:spPr bwMode="auto">
              <a:xfrm>
                <a:off x="3653" y="2174"/>
                <a:ext cx="3" cy="1"/>
              </a:xfrm>
              <a:custGeom>
                <a:avLst/>
                <a:gdLst>
                  <a:gd name="T0" fmla="*/ 0 w 1"/>
                  <a:gd name="T1" fmla="*/ 0 h 1"/>
                  <a:gd name="T2" fmla="*/ 8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1" y="0"/>
                    </a:cubicBezTo>
                    <a:cubicBezTo>
                      <a:pt x="1" y="0"/>
                      <a:pt x="0" y="0"/>
                      <a:pt x="0"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43" name="Freeform 245"/>
              <p:cNvSpPr/>
              <p:nvPr/>
            </p:nvSpPr>
            <p:spPr bwMode="auto">
              <a:xfrm>
                <a:off x="3659" y="2242"/>
                <a:ext cx="3" cy="7"/>
              </a:xfrm>
              <a:custGeom>
                <a:avLst/>
                <a:gdLst>
                  <a:gd name="T0" fmla="*/ 0 w 1"/>
                  <a:gd name="T1" fmla="*/ 172 h 2"/>
                  <a:gd name="T2" fmla="*/ 81 w 1"/>
                  <a:gd name="T3" fmla="*/ 294 h 2"/>
                  <a:gd name="T4" fmla="*/ 0 w 1"/>
                  <a:gd name="T5" fmla="*/ 172 h 2"/>
                  <a:gd name="T6" fmla="*/ 0 w 1"/>
                  <a:gd name="T7" fmla="*/ 17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1"/>
                    </a:moveTo>
                    <a:cubicBezTo>
                      <a:pt x="1" y="2"/>
                      <a:pt x="1" y="2"/>
                      <a:pt x="1" y="2"/>
                    </a:cubicBezTo>
                    <a:cubicBezTo>
                      <a:pt x="1" y="2"/>
                      <a:pt x="1" y="0"/>
                      <a:pt x="0" y="1"/>
                    </a:cubicBezTo>
                    <a:cubicBezTo>
                      <a:pt x="0" y="1"/>
                      <a:pt x="0" y="1"/>
                      <a:pt x="0" y="1"/>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44" name="Freeform 246"/>
              <p:cNvSpPr/>
              <p:nvPr/>
            </p:nvSpPr>
            <p:spPr bwMode="auto">
              <a:xfrm>
                <a:off x="3659" y="2242"/>
                <a:ext cx="3" cy="7"/>
              </a:xfrm>
              <a:custGeom>
                <a:avLst/>
                <a:gdLst>
                  <a:gd name="T0" fmla="*/ 0 w 1"/>
                  <a:gd name="T1" fmla="*/ 172 h 2"/>
                  <a:gd name="T2" fmla="*/ 81 w 1"/>
                  <a:gd name="T3" fmla="*/ 294 h 2"/>
                  <a:gd name="T4" fmla="*/ 0 w 1"/>
                  <a:gd name="T5" fmla="*/ 172 h 2"/>
                  <a:gd name="T6" fmla="*/ 0 w 1"/>
                  <a:gd name="T7" fmla="*/ 17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1"/>
                    </a:moveTo>
                    <a:cubicBezTo>
                      <a:pt x="1" y="2"/>
                      <a:pt x="1" y="2"/>
                      <a:pt x="1" y="2"/>
                    </a:cubicBezTo>
                    <a:cubicBezTo>
                      <a:pt x="1" y="2"/>
                      <a:pt x="1" y="0"/>
                      <a:pt x="0" y="1"/>
                    </a:cubicBezTo>
                    <a:cubicBezTo>
                      <a:pt x="0" y="1"/>
                      <a:pt x="0" y="1"/>
                      <a:pt x="0" y="1"/>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45" name="Freeform 247"/>
              <p:cNvSpPr/>
              <p:nvPr/>
            </p:nvSpPr>
            <p:spPr bwMode="auto">
              <a:xfrm>
                <a:off x="3668" y="2236"/>
                <a:ext cx="7" cy="19"/>
              </a:xfrm>
              <a:custGeom>
                <a:avLst/>
                <a:gdLst>
                  <a:gd name="T0" fmla="*/ 172 w 2"/>
                  <a:gd name="T1" fmla="*/ 412 h 6"/>
                  <a:gd name="T2" fmla="*/ 172 w 2"/>
                  <a:gd name="T3" fmla="*/ 510 h 6"/>
                  <a:gd name="T4" fmla="*/ 294 w 2"/>
                  <a:gd name="T5" fmla="*/ 320 h 6"/>
                  <a:gd name="T6" fmla="*/ 172 w 2"/>
                  <a:gd name="T7" fmla="*/ 101 h 6"/>
                  <a:gd name="T8" fmla="*/ 294 w 2"/>
                  <a:gd name="T9" fmla="*/ 0 h 6"/>
                  <a:gd name="T10" fmla="*/ 0 w 2"/>
                  <a:gd name="T11" fmla="*/ 320 h 6"/>
                  <a:gd name="T12" fmla="*/ 172 w 2"/>
                  <a:gd name="T13" fmla="*/ 412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1" y="4"/>
                    </a:moveTo>
                    <a:cubicBezTo>
                      <a:pt x="1" y="4"/>
                      <a:pt x="1" y="5"/>
                      <a:pt x="1" y="5"/>
                    </a:cubicBezTo>
                    <a:cubicBezTo>
                      <a:pt x="2" y="6"/>
                      <a:pt x="2" y="4"/>
                      <a:pt x="2" y="3"/>
                    </a:cubicBezTo>
                    <a:cubicBezTo>
                      <a:pt x="2" y="3"/>
                      <a:pt x="1" y="2"/>
                      <a:pt x="1" y="1"/>
                    </a:cubicBezTo>
                    <a:cubicBezTo>
                      <a:pt x="1" y="1"/>
                      <a:pt x="2" y="0"/>
                      <a:pt x="2" y="0"/>
                    </a:cubicBezTo>
                    <a:cubicBezTo>
                      <a:pt x="0" y="0"/>
                      <a:pt x="1" y="2"/>
                      <a:pt x="0" y="3"/>
                    </a:cubicBezTo>
                    <a:cubicBezTo>
                      <a:pt x="1" y="3"/>
                      <a:pt x="1" y="3"/>
                      <a:pt x="1" y="4"/>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46" name="Freeform 248"/>
              <p:cNvSpPr/>
              <p:nvPr/>
            </p:nvSpPr>
            <p:spPr bwMode="auto">
              <a:xfrm>
                <a:off x="3668" y="2236"/>
                <a:ext cx="7" cy="19"/>
              </a:xfrm>
              <a:custGeom>
                <a:avLst/>
                <a:gdLst>
                  <a:gd name="T0" fmla="*/ 172 w 2"/>
                  <a:gd name="T1" fmla="*/ 412 h 6"/>
                  <a:gd name="T2" fmla="*/ 172 w 2"/>
                  <a:gd name="T3" fmla="*/ 510 h 6"/>
                  <a:gd name="T4" fmla="*/ 294 w 2"/>
                  <a:gd name="T5" fmla="*/ 320 h 6"/>
                  <a:gd name="T6" fmla="*/ 172 w 2"/>
                  <a:gd name="T7" fmla="*/ 101 h 6"/>
                  <a:gd name="T8" fmla="*/ 294 w 2"/>
                  <a:gd name="T9" fmla="*/ 0 h 6"/>
                  <a:gd name="T10" fmla="*/ 0 w 2"/>
                  <a:gd name="T11" fmla="*/ 320 h 6"/>
                  <a:gd name="T12" fmla="*/ 172 w 2"/>
                  <a:gd name="T13" fmla="*/ 412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1" y="4"/>
                    </a:moveTo>
                    <a:cubicBezTo>
                      <a:pt x="1" y="4"/>
                      <a:pt x="1" y="5"/>
                      <a:pt x="1" y="5"/>
                    </a:cubicBezTo>
                    <a:cubicBezTo>
                      <a:pt x="2" y="6"/>
                      <a:pt x="2" y="4"/>
                      <a:pt x="2" y="3"/>
                    </a:cubicBezTo>
                    <a:cubicBezTo>
                      <a:pt x="2" y="3"/>
                      <a:pt x="1" y="2"/>
                      <a:pt x="1" y="1"/>
                    </a:cubicBezTo>
                    <a:cubicBezTo>
                      <a:pt x="1" y="1"/>
                      <a:pt x="2" y="0"/>
                      <a:pt x="2" y="0"/>
                    </a:cubicBezTo>
                    <a:cubicBezTo>
                      <a:pt x="0" y="0"/>
                      <a:pt x="1" y="2"/>
                      <a:pt x="0" y="3"/>
                    </a:cubicBezTo>
                    <a:cubicBezTo>
                      <a:pt x="1" y="3"/>
                      <a:pt x="1" y="3"/>
                      <a:pt x="1" y="4"/>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47" name="Freeform 249"/>
              <p:cNvSpPr/>
              <p:nvPr/>
            </p:nvSpPr>
            <p:spPr bwMode="auto">
              <a:xfrm>
                <a:off x="3681" y="2255"/>
                <a:ext cx="3" cy="6"/>
              </a:xfrm>
              <a:custGeom>
                <a:avLst/>
                <a:gdLst>
                  <a:gd name="T0" fmla="*/ 0 w 1"/>
                  <a:gd name="T1" fmla="*/ 162 h 2"/>
                  <a:gd name="T2" fmla="*/ 0 w 1"/>
                  <a:gd name="T3" fmla="*/ 0 h 2"/>
                  <a:gd name="T4" fmla="*/ 0 w 1"/>
                  <a:gd name="T5" fmla="*/ 16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1" y="2"/>
                      <a:pt x="0" y="1"/>
                      <a:pt x="0" y="0"/>
                    </a:cubicBezTo>
                    <a:cubicBezTo>
                      <a:pt x="0" y="1"/>
                      <a:pt x="0" y="2"/>
                      <a:pt x="0" y="2"/>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48" name="Freeform 250"/>
              <p:cNvSpPr/>
              <p:nvPr/>
            </p:nvSpPr>
            <p:spPr bwMode="auto">
              <a:xfrm>
                <a:off x="3681" y="2255"/>
                <a:ext cx="3" cy="6"/>
              </a:xfrm>
              <a:custGeom>
                <a:avLst/>
                <a:gdLst>
                  <a:gd name="T0" fmla="*/ 0 w 1"/>
                  <a:gd name="T1" fmla="*/ 162 h 2"/>
                  <a:gd name="T2" fmla="*/ 0 w 1"/>
                  <a:gd name="T3" fmla="*/ 0 h 2"/>
                  <a:gd name="T4" fmla="*/ 0 w 1"/>
                  <a:gd name="T5" fmla="*/ 16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1" y="2"/>
                      <a:pt x="0" y="1"/>
                      <a:pt x="0" y="0"/>
                    </a:cubicBezTo>
                    <a:cubicBezTo>
                      <a:pt x="0" y="1"/>
                      <a:pt x="0" y="2"/>
                      <a:pt x="0" y="2"/>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49" name="Freeform 251"/>
              <p:cNvSpPr/>
              <p:nvPr/>
            </p:nvSpPr>
            <p:spPr bwMode="auto">
              <a:xfrm>
                <a:off x="3681" y="2249"/>
                <a:ext cx="9" cy="9"/>
              </a:xfrm>
              <a:custGeom>
                <a:avLst/>
                <a:gdLst>
                  <a:gd name="T0" fmla="*/ 81 w 3"/>
                  <a:gd name="T1" fmla="*/ 0 h 3"/>
                  <a:gd name="T2" fmla="*/ 81 w 3"/>
                  <a:gd name="T3" fmla="*/ 243 h 3"/>
                  <a:gd name="T4" fmla="*/ 81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1" y="1"/>
                      <a:pt x="0" y="3"/>
                      <a:pt x="1" y="3"/>
                    </a:cubicBezTo>
                    <a:cubicBezTo>
                      <a:pt x="3" y="2"/>
                      <a:pt x="2" y="0"/>
                      <a:pt x="1"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50" name="Freeform 252"/>
              <p:cNvSpPr/>
              <p:nvPr/>
            </p:nvSpPr>
            <p:spPr bwMode="auto">
              <a:xfrm>
                <a:off x="3681" y="2249"/>
                <a:ext cx="9" cy="9"/>
              </a:xfrm>
              <a:custGeom>
                <a:avLst/>
                <a:gdLst>
                  <a:gd name="T0" fmla="*/ 81 w 3"/>
                  <a:gd name="T1" fmla="*/ 0 h 3"/>
                  <a:gd name="T2" fmla="*/ 81 w 3"/>
                  <a:gd name="T3" fmla="*/ 243 h 3"/>
                  <a:gd name="T4" fmla="*/ 81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1" y="1"/>
                      <a:pt x="0" y="3"/>
                      <a:pt x="1" y="3"/>
                    </a:cubicBezTo>
                    <a:cubicBezTo>
                      <a:pt x="3" y="2"/>
                      <a:pt x="2" y="0"/>
                      <a:pt x="1"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51" name="Freeform 253"/>
              <p:cNvSpPr/>
              <p:nvPr/>
            </p:nvSpPr>
            <p:spPr bwMode="auto">
              <a:xfrm>
                <a:off x="3550" y="2002"/>
                <a:ext cx="3" cy="6"/>
              </a:xfrm>
              <a:custGeom>
                <a:avLst/>
                <a:gdLst>
                  <a:gd name="T0" fmla="*/ 0 w 1"/>
                  <a:gd name="T1" fmla="*/ 0 h 2"/>
                  <a:gd name="T2" fmla="*/ 81 w 1"/>
                  <a:gd name="T3" fmla="*/ 16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cubicBezTo>
                      <a:pt x="1" y="1"/>
                      <a:pt x="1" y="1"/>
                      <a:pt x="1" y="2"/>
                    </a:cubicBezTo>
                    <a:cubicBezTo>
                      <a:pt x="0" y="1"/>
                      <a:pt x="0" y="1"/>
                      <a:pt x="0"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52" name="Freeform 254"/>
              <p:cNvSpPr/>
              <p:nvPr/>
            </p:nvSpPr>
            <p:spPr bwMode="auto">
              <a:xfrm>
                <a:off x="3550" y="2002"/>
                <a:ext cx="3" cy="6"/>
              </a:xfrm>
              <a:custGeom>
                <a:avLst/>
                <a:gdLst>
                  <a:gd name="T0" fmla="*/ 0 w 1"/>
                  <a:gd name="T1" fmla="*/ 0 h 2"/>
                  <a:gd name="T2" fmla="*/ 81 w 1"/>
                  <a:gd name="T3" fmla="*/ 16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cubicBezTo>
                      <a:pt x="1" y="1"/>
                      <a:pt x="1" y="1"/>
                      <a:pt x="1" y="2"/>
                    </a:cubicBezTo>
                    <a:cubicBezTo>
                      <a:pt x="0" y="1"/>
                      <a:pt x="0" y="1"/>
                      <a:pt x="0"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53" name="Freeform 255"/>
              <p:cNvSpPr/>
              <p:nvPr/>
            </p:nvSpPr>
            <p:spPr bwMode="auto">
              <a:xfrm>
                <a:off x="3634" y="2227"/>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0"/>
                      <a:pt x="1" y="0"/>
                      <a:pt x="1"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54" name="Freeform 256"/>
              <p:cNvSpPr/>
              <p:nvPr/>
            </p:nvSpPr>
            <p:spPr bwMode="auto">
              <a:xfrm>
                <a:off x="3634" y="2227"/>
                <a:ext cx="3" cy="1"/>
              </a:xfrm>
              <a:custGeom>
                <a:avLst/>
                <a:gdLst>
                  <a:gd name="T0" fmla="*/ 81 w 1"/>
                  <a:gd name="T1" fmla="*/ 0 h 1"/>
                  <a:gd name="T2" fmla="*/ 0 w 1"/>
                  <a:gd name="T3" fmla="*/ 0 h 1"/>
                  <a:gd name="T4" fmla="*/ 8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0"/>
                      <a:pt x="1" y="0"/>
                      <a:pt x="1"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55" name="Freeform 257"/>
              <p:cNvSpPr/>
              <p:nvPr/>
            </p:nvSpPr>
            <p:spPr bwMode="auto">
              <a:xfrm>
                <a:off x="3637" y="2227"/>
                <a:ext cx="3" cy="1"/>
              </a:xfrm>
              <a:custGeom>
                <a:avLst/>
                <a:gdLst>
                  <a:gd name="T0" fmla="*/ 0 w 1"/>
                  <a:gd name="T1" fmla="*/ 0 h 1"/>
                  <a:gd name="T2" fmla="*/ 8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1" y="0"/>
                    </a:cubicBezTo>
                    <a:cubicBezTo>
                      <a:pt x="1" y="0"/>
                      <a:pt x="1" y="0"/>
                      <a:pt x="0"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56" name="Freeform 258"/>
              <p:cNvSpPr/>
              <p:nvPr/>
            </p:nvSpPr>
            <p:spPr bwMode="auto">
              <a:xfrm>
                <a:off x="3637" y="2227"/>
                <a:ext cx="3" cy="1"/>
              </a:xfrm>
              <a:custGeom>
                <a:avLst/>
                <a:gdLst>
                  <a:gd name="T0" fmla="*/ 0 w 1"/>
                  <a:gd name="T1" fmla="*/ 0 h 1"/>
                  <a:gd name="T2" fmla="*/ 8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1" y="0"/>
                    </a:cubicBezTo>
                    <a:cubicBezTo>
                      <a:pt x="1" y="0"/>
                      <a:pt x="1" y="0"/>
                      <a:pt x="0"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57" name="Freeform 259"/>
              <p:cNvSpPr/>
              <p:nvPr/>
            </p:nvSpPr>
            <p:spPr bwMode="auto">
              <a:xfrm>
                <a:off x="3653" y="2208"/>
                <a:ext cx="1" cy="3"/>
              </a:xfrm>
              <a:custGeom>
                <a:avLst/>
                <a:gdLst>
                  <a:gd name="T0" fmla="*/ 0 w 1"/>
                  <a:gd name="T1" fmla="*/ 0 h 1"/>
                  <a:gd name="T2" fmla="*/ 0 w 1"/>
                  <a:gd name="T3" fmla="*/ 8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0" y="0"/>
                      <a:pt x="0" y="0"/>
                      <a:pt x="0" y="0"/>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58" name="Freeform 260"/>
              <p:cNvSpPr/>
              <p:nvPr/>
            </p:nvSpPr>
            <p:spPr bwMode="auto">
              <a:xfrm>
                <a:off x="3653" y="2208"/>
                <a:ext cx="1" cy="3"/>
              </a:xfrm>
              <a:custGeom>
                <a:avLst/>
                <a:gdLst>
                  <a:gd name="T0" fmla="*/ 0 w 1"/>
                  <a:gd name="T1" fmla="*/ 0 h 1"/>
                  <a:gd name="T2" fmla="*/ 0 w 1"/>
                  <a:gd name="T3" fmla="*/ 8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0" y="0"/>
                      <a:pt x="0" y="0"/>
                      <a:pt x="0" y="0"/>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59" name="Freeform 261"/>
              <p:cNvSpPr/>
              <p:nvPr/>
            </p:nvSpPr>
            <p:spPr bwMode="auto">
              <a:xfrm>
                <a:off x="3615" y="2205"/>
                <a:ext cx="13" cy="9"/>
              </a:xfrm>
              <a:custGeom>
                <a:avLst/>
                <a:gdLst>
                  <a:gd name="T0" fmla="*/ 0 w 4"/>
                  <a:gd name="T1" fmla="*/ 243 h 3"/>
                  <a:gd name="T2" fmla="*/ 0 w 4"/>
                  <a:gd name="T3" fmla="*/ 243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0" y="3"/>
                    </a:moveTo>
                    <a:cubicBezTo>
                      <a:pt x="0" y="0"/>
                      <a:pt x="4" y="2"/>
                      <a:pt x="0" y="3"/>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60" name="Freeform 262"/>
              <p:cNvSpPr/>
              <p:nvPr/>
            </p:nvSpPr>
            <p:spPr bwMode="auto">
              <a:xfrm>
                <a:off x="3615" y="2205"/>
                <a:ext cx="13" cy="9"/>
              </a:xfrm>
              <a:custGeom>
                <a:avLst/>
                <a:gdLst>
                  <a:gd name="T0" fmla="*/ 0 w 4"/>
                  <a:gd name="T1" fmla="*/ 243 h 3"/>
                  <a:gd name="T2" fmla="*/ 0 w 4"/>
                  <a:gd name="T3" fmla="*/ 243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0" y="3"/>
                    </a:moveTo>
                    <a:cubicBezTo>
                      <a:pt x="0" y="0"/>
                      <a:pt x="4" y="2"/>
                      <a:pt x="0" y="3"/>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62" name="Freeform 265"/>
              <p:cNvSpPr/>
              <p:nvPr/>
            </p:nvSpPr>
            <p:spPr bwMode="auto">
              <a:xfrm>
                <a:off x="3618" y="2780"/>
                <a:ext cx="19" cy="10"/>
              </a:xfrm>
              <a:custGeom>
                <a:avLst/>
                <a:gdLst>
                  <a:gd name="T0" fmla="*/ 0 w 6"/>
                  <a:gd name="T1" fmla="*/ 257 h 3"/>
                  <a:gd name="T2" fmla="*/ 602 w 6"/>
                  <a:gd name="T3" fmla="*/ 0 h 3"/>
                  <a:gd name="T4" fmla="*/ 412 w 6"/>
                  <a:gd name="T5" fmla="*/ 367 h 3"/>
                  <a:gd name="T6" fmla="*/ 320 w 6"/>
                  <a:gd name="T7" fmla="*/ 257 h 3"/>
                  <a:gd name="T8" fmla="*/ 0 w 6"/>
                  <a:gd name="T9" fmla="*/ 25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2" y="1"/>
                      <a:pt x="4" y="0"/>
                      <a:pt x="6" y="0"/>
                    </a:cubicBezTo>
                    <a:cubicBezTo>
                      <a:pt x="5" y="1"/>
                      <a:pt x="4" y="2"/>
                      <a:pt x="4" y="3"/>
                    </a:cubicBezTo>
                    <a:cubicBezTo>
                      <a:pt x="4" y="3"/>
                      <a:pt x="4" y="2"/>
                      <a:pt x="3" y="2"/>
                    </a:cubicBezTo>
                    <a:cubicBezTo>
                      <a:pt x="3" y="3"/>
                      <a:pt x="1" y="2"/>
                      <a:pt x="0" y="2"/>
                    </a:cubicBezTo>
                  </a:path>
                </a:pathLst>
              </a:custGeom>
              <a:solidFill>
                <a:srgbClr val="D71D24"/>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63" name="Freeform 266"/>
              <p:cNvSpPr/>
              <p:nvPr/>
            </p:nvSpPr>
            <p:spPr bwMode="auto">
              <a:xfrm>
                <a:off x="3618" y="2780"/>
                <a:ext cx="19" cy="10"/>
              </a:xfrm>
              <a:custGeom>
                <a:avLst/>
                <a:gdLst>
                  <a:gd name="T0" fmla="*/ 0 w 6"/>
                  <a:gd name="T1" fmla="*/ 257 h 3"/>
                  <a:gd name="T2" fmla="*/ 602 w 6"/>
                  <a:gd name="T3" fmla="*/ 0 h 3"/>
                  <a:gd name="T4" fmla="*/ 412 w 6"/>
                  <a:gd name="T5" fmla="*/ 367 h 3"/>
                  <a:gd name="T6" fmla="*/ 320 w 6"/>
                  <a:gd name="T7" fmla="*/ 257 h 3"/>
                  <a:gd name="T8" fmla="*/ 0 w 6"/>
                  <a:gd name="T9" fmla="*/ 25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2" y="1"/>
                      <a:pt x="4" y="0"/>
                      <a:pt x="6" y="0"/>
                    </a:cubicBezTo>
                    <a:cubicBezTo>
                      <a:pt x="5" y="1"/>
                      <a:pt x="4" y="2"/>
                      <a:pt x="4" y="3"/>
                    </a:cubicBezTo>
                    <a:cubicBezTo>
                      <a:pt x="4" y="3"/>
                      <a:pt x="4" y="2"/>
                      <a:pt x="3" y="2"/>
                    </a:cubicBezTo>
                    <a:cubicBezTo>
                      <a:pt x="3" y="3"/>
                      <a:pt x="1" y="2"/>
                      <a:pt x="0" y="2"/>
                    </a:cubicBezTo>
                  </a:path>
                </a:pathLst>
              </a:custGeom>
              <a:solidFill>
                <a:srgbClr val="999999"/>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64" name="Freeform 267"/>
              <p:cNvSpPr/>
              <p:nvPr/>
            </p:nvSpPr>
            <p:spPr bwMode="auto">
              <a:xfrm>
                <a:off x="3768" y="1507"/>
                <a:ext cx="4" cy="7"/>
              </a:xfrm>
              <a:custGeom>
                <a:avLst/>
                <a:gdLst>
                  <a:gd name="T0" fmla="*/ 0 w 4"/>
                  <a:gd name="T1" fmla="*/ 0 h 7"/>
                  <a:gd name="T2" fmla="*/ 0 w 4"/>
                  <a:gd name="T3" fmla="*/ 4 h 7"/>
                  <a:gd name="T4" fmla="*/ 0 w 4"/>
                  <a:gd name="T5" fmla="*/ 7 h 7"/>
                  <a:gd name="T6" fmla="*/ 4 w 4"/>
                  <a:gd name="T7" fmla="*/ 4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0" y="4"/>
                    </a:lnTo>
                    <a:lnTo>
                      <a:pt x="0" y="7"/>
                    </a:lnTo>
                    <a:lnTo>
                      <a:pt x="4" y="4"/>
                    </a:lnTo>
                    <a:lnTo>
                      <a:pt x="0"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65" name="Freeform 268"/>
              <p:cNvSpPr/>
              <p:nvPr/>
            </p:nvSpPr>
            <p:spPr bwMode="auto">
              <a:xfrm>
                <a:off x="3768" y="1507"/>
                <a:ext cx="4" cy="7"/>
              </a:xfrm>
              <a:custGeom>
                <a:avLst/>
                <a:gdLst>
                  <a:gd name="T0" fmla="*/ 0 w 4"/>
                  <a:gd name="T1" fmla="*/ 0 h 7"/>
                  <a:gd name="T2" fmla="*/ 0 w 4"/>
                  <a:gd name="T3" fmla="*/ 4 h 7"/>
                  <a:gd name="T4" fmla="*/ 0 w 4"/>
                  <a:gd name="T5" fmla="*/ 7 h 7"/>
                  <a:gd name="T6" fmla="*/ 4 w 4"/>
                  <a:gd name="T7" fmla="*/ 4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0" y="4"/>
                    </a:lnTo>
                    <a:lnTo>
                      <a:pt x="0" y="7"/>
                    </a:lnTo>
                    <a:lnTo>
                      <a:pt x="4" y="4"/>
                    </a:lnTo>
                    <a:lnTo>
                      <a:pt x="0"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66" name="Freeform 269"/>
              <p:cNvSpPr/>
              <p:nvPr/>
            </p:nvSpPr>
            <p:spPr bwMode="auto">
              <a:xfrm>
                <a:off x="3772" y="1495"/>
                <a:ext cx="3" cy="9"/>
              </a:xfrm>
              <a:custGeom>
                <a:avLst/>
                <a:gdLst>
                  <a:gd name="T0" fmla="*/ 3 w 3"/>
                  <a:gd name="T1" fmla="*/ 0 h 9"/>
                  <a:gd name="T2" fmla="*/ 3 w 3"/>
                  <a:gd name="T3" fmla="*/ 0 h 9"/>
                  <a:gd name="T4" fmla="*/ 3 w 3"/>
                  <a:gd name="T5" fmla="*/ 6 h 9"/>
                  <a:gd name="T6" fmla="*/ 3 w 3"/>
                  <a:gd name="T7" fmla="*/ 9 h 9"/>
                  <a:gd name="T8" fmla="*/ 0 w 3"/>
                  <a:gd name="T9" fmla="*/ 6 h 9"/>
                  <a:gd name="T10" fmla="*/ 0 w 3"/>
                  <a:gd name="T11" fmla="*/ 3 h 9"/>
                  <a:gd name="T12" fmla="*/ 3 w 3"/>
                  <a:gd name="T13" fmla="*/ 0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3" y="0"/>
                    </a:moveTo>
                    <a:lnTo>
                      <a:pt x="3" y="0"/>
                    </a:lnTo>
                    <a:lnTo>
                      <a:pt x="3" y="6"/>
                    </a:lnTo>
                    <a:lnTo>
                      <a:pt x="3" y="9"/>
                    </a:lnTo>
                    <a:lnTo>
                      <a:pt x="0" y="6"/>
                    </a:lnTo>
                    <a:lnTo>
                      <a:pt x="0" y="3"/>
                    </a:lnTo>
                    <a:lnTo>
                      <a:pt x="3"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67" name="Freeform 270"/>
              <p:cNvSpPr/>
              <p:nvPr/>
            </p:nvSpPr>
            <p:spPr bwMode="auto">
              <a:xfrm>
                <a:off x="3772" y="1495"/>
                <a:ext cx="3" cy="9"/>
              </a:xfrm>
              <a:custGeom>
                <a:avLst/>
                <a:gdLst>
                  <a:gd name="T0" fmla="*/ 3 w 3"/>
                  <a:gd name="T1" fmla="*/ 0 h 9"/>
                  <a:gd name="T2" fmla="*/ 3 w 3"/>
                  <a:gd name="T3" fmla="*/ 0 h 9"/>
                  <a:gd name="T4" fmla="*/ 3 w 3"/>
                  <a:gd name="T5" fmla="*/ 6 h 9"/>
                  <a:gd name="T6" fmla="*/ 3 w 3"/>
                  <a:gd name="T7" fmla="*/ 9 h 9"/>
                  <a:gd name="T8" fmla="*/ 0 w 3"/>
                  <a:gd name="T9" fmla="*/ 6 h 9"/>
                  <a:gd name="T10" fmla="*/ 0 w 3"/>
                  <a:gd name="T11" fmla="*/ 3 h 9"/>
                  <a:gd name="T12" fmla="*/ 3 w 3"/>
                  <a:gd name="T13" fmla="*/ 0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3" y="0"/>
                    </a:moveTo>
                    <a:lnTo>
                      <a:pt x="3" y="0"/>
                    </a:lnTo>
                    <a:lnTo>
                      <a:pt x="3" y="6"/>
                    </a:lnTo>
                    <a:lnTo>
                      <a:pt x="3" y="9"/>
                    </a:lnTo>
                    <a:lnTo>
                      <a:pt x="0" y="6"/>
                    </a:lnTo>
                    <a:lnTo>
                      <a:pt x="0" y="3"/>
                    </a:lnTo>
                    <a:lnTo>
                      <a:pt x="3"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68" name="Freeform 271"/>
              <p:cNvSpPr/>
              <p:nvPr/>
            </p:nvSpPr>
            <p:spPr bwMode="auto">
              <a:xfrm>
                <a:off x="3812" y="1395"/>
                <a:ext cx="6" cy="3"/>
              </a:xfrm>
              <a:custGeom>
                <a:avLst/>
                <a:gdLst>
                  <a:gd name="T0" fmla="*/ 3 w 6"/>
                  <a:gd name="T1" fmla="*/ 0 h 3"/>
                  <a:gd name="T2" fmla="*/ 0 w 6"/>
                  <a:gd name="T3" fmla="*/ 0 h 3"/>
                  <a:gd name="T4" fmla="*/ 0 w 6"/>
                  <a:gd name="T5" fmla="*/ 0 h 3"/>
                  <a:gd name="T6" fmla="*/ 3 w 6"/>
                  <a:gd name="T7" fmla="*/ 3 h 3"/>
                  <a:gd name="T8" fmla="*/ 6 w 6"/>
                  <a:gd name="T9" fmla="*/ 0 h 3"/>
                  <a:gd name="T10" fmla="*/ 3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3" y="0"/>
                    </a:moveTo>
                    <a:lnTo>
                      <a:pt x="0" y="0"/>
                    </a:lnTo>
                    <a:lnTo>
                      <a:pt x="3" y="3"/>
                    </a:lnTo>
                    <a:lnTo>
                      <a:pt x="6" y="0"/>
                    </a:lnTo>
                    <a:lnTo>
                      <a:pt x="3"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69" name="Freeform 272"/>
              <p:cNvSpPr/>
              <p:nvPr/>
            </p:nvSpPr>
            <p:spPr bwMode="auto">
              <a:xfrm>
                <a:off x="3812" y="1395"/>
                <a:ext cx="6" cy="3"/>
              </a:xfrm>
              <a:custGeom>
                <a:avLst/>
                <a:gdLst>
                  <a:gd name="T0" fmla="*/ 3 w 6"/>
                  <a:gd name="T1" fmla="*/ 0 h 3"/>
                  <a:gd name="T2" fmla="*/ 0 w 6"/>
                  <a:gd name="T3" fmla="*/ 0 h 3"/>
                  <a:gd name="T4" fmla="*/ 0 w 6"/>
                  <a:gd name="T5" fmla="*/ 0 h 3"/>
                  <a:gd name="T6" fmla="*/ 3 w 6"/>
                  <a:gd name="T7" fmla="*/ 3 h 3"/>
                  <a:gd name="T8" fmla="*/ 6 w 6"/>
                  <a:gd name="T9" fmla="*/ 0 h 3"/>
                  <a:gd name="T10" fmla="*/ 3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3" y="0"/>
                    </a:moveTo>
                    <a:lnTo>
                      <a:pt x="0" y="0"/>
                    </a:lnTo>
                    <a:lnTo>
                      <a:pt x="3" y="3"/>
                    </a:lnTo>
                    <a:lnTo>
                      <a:pt x="6" y="0"/>
                    </a:lnTo>
                    <a:lnTo>
                      <a:pt x="3"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70" name="Freeform 273"/>
              <p:cNvSpPr/>
              <p:nvPr/>
            </p:nvSpPr>
            <p:spPr bwMode="auto">
              <a:xfrm>
                <a:off x="3684" y="1532"/>
                <a:ext cx="19" cy="13"/>
              </a:xfrm>
              <a:custGeom>
                <a:avLst/>
                <a:gdLst>
                  <a:gd name="T0" fmla="*/ 3 w 19"/>
                  <a:gd name="T1" fmla="*/ 7 h 13"/>
                  <a:gd name="T2" fmla="*/ 0 w 19"/>
                  <a:gd name="T3" fmla="*/ 10 h 13"/>
                  <a:gd name="T4" fmla="*/ 0 w 19"/>
                  <a:gd name="T5" fmla="*/ 13 h 13"/>
                  <a:gd name="T6" fmla="*/ 13 w 19"/>
                  <a:gd name="T7" fmla="*/ 10 h 13"/>
                  <a:gd name="T8" fmla="*/ 19 w 19"/>
                  <a:gd name="T9" fmla="*/ 7 h 13"/>
                  <a:gd name="T10" fmla="*/ 19 w 19"/>
                  <a:gd name="T11" fmla="*/ 0 h 13"/>
                  <a:gd name="T12" fmla="*/ 13 w 19"/>
                  <a:gd name="T13" fmla="*/ 0 h 13"/>
                  <a:gd name="T14" fmla="*/ 3 w 19"/>
                  <a:gd name="T15" fmla="*/ 7 h 13"/>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3"/>
                  <a:gd name="T26" fmla="*/ 19 w 19"/>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3">
                    <a:moveTo>
                      <a:pt x="3" y="7"/>
                    </a:moveTo>
                    <a:lnTo>
                      <a:pt x="0" y="10"/>
                    </a:lnTo>
                    <a:lnTo>
                      <a:pt x="0" y="13"/>
                    </a:lnTo>
                    <a:lnTo>
                      <a:pt x="13" y="10"/>
                    </a:lnTo>
                    <a:lnTo>
                      <a:pt x="19" y="7"/>
                    </a:lnTo>
                    <a:lnTo>
                      <a:pt x="19" y="0"/>
                    </a:lnTo>
                    <a:lnTo>
                      <a:pt x="13" y="0"/>
                    </a:lnTo>
                    <a:lnTo>
                      <a:pt x="3" y="7"/>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71" name="Freeform 274"/>
              <p:cNvSpPr/>
              <p:nvPr/>
            </p:nvSpPr>
            <p:spPr bwMode="auto">
              <a:xfrm>
                <a:off x="3684" y="1532"/>
                <a:ext cx="19" cy="13"/>
              </a:xfrm>
              <a:custGeom>
                <a:avLst/>
                <a:gdLst>
                  <a:gd name="T0" fmla="*/ 3 w 19"/>
                  <a:gd name="T1" fmla="*/ 7 h 13"/>
                  <a:gd name="T2" fmla="*/ 0 w 19"/>
                  <a:gd name="T3" fmla="*/ 10 h 13"/>
                  <a:gd name="T4" fmla="*/ 0 w 19"/>
                  <a:gd name="T5" fmla="*/ 13 h 13"/>
                  <a:gd name="T6" fmla="*/ 13 w 19"/>
                  <a:gd name="T7" fmla="*/ 10 h 13"/>
                  <a:gd name="T8" fmla="*/ 19 w 19"/>
                  <a:gd name="T9" fmla="*/ 7 h 13"/>
                  <a:gd name="T10" fmla="*/ 19 w 19"/>
                  <a:gd name="T11" fmla="*/ 0 h 13"/>
                  <a:gd name="T12" fmla="*/ 13 w 19"/>
                  <a:gd name="T13" fmla="*/ 0 h 13"/>
                  <a:gd name="T14" fmla="*/ 3 w 19"/>
                  <a:gd name="T15" fmla="*/ 7 h 13"/>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3"/>
                  <a:gd name="T26" fmla="*/ 19 w 19"/>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3">
                    <a:moveTo>
                      <a:pt x="3" y="7"/>
                    </a:moveTo>
                    <a:lnTo>
                      <a:pt x="0" y="10"/>
                    </a:lnTo>
                    <a:lnTo>
                      <a:pt x="0" y="13"/>
                    </a:lnTo>
                    <a:lnTo>
                      <a:pt x="13" y="10"/>
                    </a:lnTo>
                    <a:lnTo>
                      <a:pt x="19" y="7"/>
                    </a:lnTo>
                    <a:lnTo>
                      <a:pt x="19" y="0"/>
                    </a:lnTo>
                    <a:lnTo>
                      <a:pt x="13" y="0"/>
                    </a:lnTo>
                    <a:lnTo>
                      <a:pt x="3" y="7"/>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72" name="Freeform 275"/>
              <p:cNvSpPr/>
              <p:nvPr/>
            </p:nvSpPr>
            <p:spPr bwMode="auto">
              <a:xfrm>
                <a:off x="4460" y="1823"/>
                <a:ext cx="1" cy="3"/>
              </a:xfrm>
              <a:custGeom>
                <a:avLst/>
                <a:gdLst>
                  <a:gd name="T0" fmla="*/ 0 w 1"/>
                  <a:gd name="T1" fmla="*/ 0 h 3"/>
                  <a:gd name="T2" fmla="*/ 0 w 1"/>
                  <a:gd name="T3" fmla="*/ 3 h 3"/>
                  <a:gd name="T4" fmla="*/ 0 w 1"/>
                  <a:gd name="T5" fmla="*/ 3 h 3"/>
                  <a:gd name="T6" fmla="*/ 0 w 1"/>
                  <a:gd name="T7" fmla="*/ 0 h 3"/>
                  <a:gd name="T8" fmla="*/ 0 w 1"/>
                  <a:gd name="T9" fmla="*/ 0 h 3"/>
                  <a:gd name="T10" fmla="*/ 0 w 1"/>
                  <a:gd name="T11" fmla="*/ 0 h 3"/>
                  <a:gd name="T12" fmla="*/ 0 w 1"/>
                  <a:gd name="T13" fmla="*/ 0 h 3"/>
                  <a:gd name="T14" fmla="*/ 0 w 1"/>
                  <a:gd name="T15" fmla="*/ 0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0"/>
                    </a:moveTo>
                    <a:lnTo>
                      <a:pt x="0" y="3"/>
                    </a:lnTo>
                    <a:lnTo>
                      <a:pt x="0"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73" name="Freeform 276"/>
              <p:cNvSpPr/>
              <p:nvPr/>
            </p:nvSpPr>
            <p:spPr bwMode="auto">
              <a:xfrm>
                <a:off x="4460" y="1823"/>
                <a:ext cx="1" cy="3"/>
              </a:xfrm>
              <a:custGeom>
                <a:avLst/>
                <a:gdLst>
                  <a:gd name="T0" fmla="*/ 0 w 1"/>
                  <a:gd name="T1" fmla="*/ 0 h 3"/>
                  <a:gd name="T2" fmla="*/ 0 w 1"/>
                  <a:gd name="T3" fmla="*/ 3 h 3"/>
                  <a:gd name="T4" fmla="*/ 0 w 1"/>
                  <a:gd name="T5" fmla="*/ 3 h 3"/>
                  <a:gd name="T6" fmla="*/ 0 w 1"/>
                  <a:gd name="T7" fmla="*/ 0 h 3"/>
                  <a:gd name="T8" fmla="*/ 0 w 1"/>
                  <a:gd name="T9" fmla="*/ 0 h 3"/>
                  <a:gd name="T10" fmla="*/ 0 w 1"/>
                  <a:gd name="T11" fmla="*/ 0 h 3"/>
                  <a:gd name="T12" fmla="*/ 0 w 1"/>
                  <a:gd name="T13" fmla="*/ 0 h 3"/>
                  <a:gd name="T14" fmla="*/ 0 w 1"/>
                  <a:gd name="T15" fmla="*/ 0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0"/>
                    </a:moveTo>
                    <a:lnTo>
                      <a:pt x="0" y="3"/>
                    </a:lnTo>
                    <a:lnTo>
                      <a:pt x="0"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74" name="Freeform 277"/>
              <p:cNvSpPr/>
              <p:nvPr/>
            </p:nvSpPr>
            <p:spPr bwMode="auto">
              <a:xfrm>
                <a:off x="3681" y="1360"/>
                <a:ext cx="97" cy="144"/>
              </a:xfrm>
              <a:custGeom>
                <a:avLst/>
                <a:gdLst>
                  <a:gd name="T0" fmla="*/ 94 w 97"/>
                  <a:gd name="T1" fmla="*/ 47 h 144"/>
                  <a:gd name="T2" fmla="*/ 97 w 97"/>
                  <a:gd name="T3" fmla="*/ 88 h 144"/>
                  <a:gd name="T4" fmla="*/ 84 w 97"/>
                  <a:gd name="T5" fmla="*/ 116 h 144"/>
                  <a:gd name="T6" fmla="*/ 69 w 97"/>
                  <a:gd name="T7" fmla="*/ 116 h 144"/>
                  <a:gd name="T8" fmla="*/ 62 w 97"/>
                  <a:gd name="T9" fmla="*/ 126 h 144"/>
                  <a:gd name="T10" fmla="*/ 53 w 97"/>
                  <a:gd name="T11" fmla="*/ 122 h 144"/>
                  <a:gd name="T12" fmla="*/ 47 w 97"/>
                  <a:gd name="T13" fmla="*/ 129 h 144"/>
                  <a:gd name="T14" fmla="*/ 41 w 97"/>
                  <a:gd name="T15" fmla="*/ 135 h 144"/>
                  <a:gd name="T16" fmla="*/ 37 w 97"/>
                  <a:gd name="T17" fmla="*/ 129 h 144"/>
                  <a:gd name="T18" fmla="*/ 34 w 97"/>
                  <a:gd name="T19" fmla="*/ 138 h 144"/>
                  <a:gd name="T20" fmla="*/ 31 w 97"/>
                  <a:gd name="T21" fmla="*/ 138 h 144"/>
                  <a:gd name="T22" fmla="*/ 34 w 97"/>
                  <a:gd name="T23" fmla="*/ 132 h 144"/>
                  <a:gd name="T24" fmla="*/ 22 w 97"/>
                  <a:gd name="T25" fmla="*/ 141 h 144"/>
                  <a:gd name="T26" fmla="*/ 19 w 97"/>
                  <a:gd name="T27" fmla="*/ 138 h 144"/>
                  <a:gd name="T28" fmla="*/ 12 w 97"/>
                  <a:gd name="T29" fmla="*/ 141 h 144"/>
                  <a:gd name="T30" fmla="*/ 6 w 97"/>
                  <a:gd name="T31" fmla="*/ 144 h 144"/>
                  <a:gd name="T32" fmla="*/ 6 w 97"/>
                  <a:gd name="T33" fmla="*/ 135 h 144"/>
                  <a:gd name="T34" fmla="*/ 12 w 97"/>
                  <a:gd name="T35" fmla="*/ 132 h 144"/>
                  <a:gd name="T36" fmla="*/ 9 w 97"/>
                  <a:gd name="T37" fmla="*/ 126 h 144"/>
                  <a:gd name="T38" fmla="*/ 6 w 97"/>
                  <a:gd name="T39" fmla="*/ 126 h 144"/>
                  <a:gd name="T40" fmla="*/ 9 w 97"/>
                  <a:gd name="T41" fmla="*/ 113 h 144"/>
                  <a:gd name="T42" fmla="*/ 12 w 97"/>
                  <a:gd name="T43" fmla="*/ 101 h 144"/>
                  <a:gd name="T44" fmla="*/ 19 w 97"/>
                  <a:gd name="T45" fmla="*/ 94 h 144"/>
                  <a:gd name="T46" fmla="*/ 16 w 97"/>
                  <a:gd name="T47" fmla="*/ 88 h 144"/>
                  <a:gd name="T48" fmla="*/ 9 w 97"/>
                  <a:gd name="T49" fmla="*/ 66 h 144"/>
                  <a:gd name="T50" fmla="*/ 9 w 97"/>
                  <a:gd name="T51" fmla="*/ 69 h 144"/>
                  <a:gd name="T52" fmla="*/ 3 w 97"/>
                  <a:gd name="T53" fmla="*/ 66 h 144"/>
                  <a:gd name="T54" fmla="*/ 3 w 97"/>
                  <a:gd name="T55" fmla="*/ 63 h 144"/>
                  <a:gd name="T56" fmla="*/ 16 w 97"/>
                  <a:gd name="T57" fmla="*/ 57 h 144"/>
                  <a:gd name="T58" fmla="*/ 22 w 97"/>
                  <a:gd name="T59" fmla="*/ 60 h 144"/>
                  <a:gd name="T60" fmla="*/ 22 w 97"/>
                  <a:gd name="T61" fmla="*/ 50 h 144"/>
                  <a:gd name="T62" fmla="*/ 19 w 97"/>
                  <a:gd name="T63" fmla="*/ 44 h 144"/>
                  <a:gd name="T64" fmla="*/ 19 w 97"/>
                  <a:gd name="T65" fmla="*/ 41 h 144"/>
                  <a:gd name="T66" fmla="*/ 12 w 97"/>
                  <a:gd name="T67" fmla="*/ 38 h 144"/>
                  <a:gd name="T68" fmla="*/ 16 w 97"/>
                  <a:gd name="T69" fmla="*/ 35 h 144"/>
                  <a:gd name="T70" fmla="*/ 12 w 97"/>
                  <a:gd name="T71" fmla="*/ 29 h 144"/>
                  <a:gd name="T72" fmla="*/ 12 w 97"/>
                  <a:gd name="T73" fmla="*/ 29 h 144"/>
                  <a:gd name="T74" fmla="*/ 50 w 97"/>
                  <a:gd name="T75" fmla="*/ 10 h 144"/>
                  <a:gd name="T76" fmla="*/ 66 w 97"/>
                  <a:gd name="T77" fmla="*/ 0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144"/>
                  <a:gd name="T119" fmla="*/ 97 w 97"/>
                  <a:gd name="T120" fmla="*/ 144 h 1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144">
                    <a:moveTo>
                      <a:pt x="66" y="0"/>
                    </a:moveTo>
                    <a:lnTo>
                      <a:pt x="94" y="47"/>
                    </a:lnTo>
                    <a:lnTo>
                      <a:pt x="94" y="85"/>
                    </a:lnTo>
                    <a:lnTo>
                      <a:pt x="97" y="88"/>
                    </a:lnTo>
                    <a:lnTo>
                      <a:pt x="91" y="110"/>
                    </a:lnTo>
                    <a:lnTo>
                      <a:pt x="84" y="116"/>
                    </a:lnTo>
                    <a:lnTo>
                      <a:pt x="75" y="119"/>
                    </a:lnTo>
                    <a:lnTo>
                      <a:pt x="69" y="116"/>
                    </a:lnTo>
                    <a:lnTo>
                      <a:pt x="62" y="129"/>
                    </a:lnTo>
                    <a:lnTo>
                      <a:pt x="62" y="126"/>
                    </a:lnTo>
                    <a:lnTo>
                      <a:pt x="59" y="126"/>
                    </a:lnTo>
                    <a:lnTo>
                      <a:pt x="53" y="122"/>
                    </a:lnTo>
                    <a:lnTo>
                      <a:pt x="44" y="126"/>
                    </a:lnTo>
                    <a:lnTo>
                      <a:pt x="47" y="129"/>
                    </a:lnTo>
                    <a:lnTo>
                      <a:pt x="44" y="132"/>
                    </a:lnTo>
                    <a:lnTo>
                      <a:pt x="41" y="135"/>
                    </a:lnTo>
                    <a:lnTo>
                      <a:pt x="41" y="129"/>
                    </a:lnTo>
                    <a:lnTo>
                      <a:pt x="37" y="129"/>
                    </a:lnTo>
                    <a:lnTo>
                      <a:pt x="37" y="135"/>
                    </a:lnTo>
                    <a:lnTo>
                      <a:pt x="34" y="138"/>
                    </a:lnTo>
                    <a:lnTo>
                      <a:pt x="31" y="138"/>
                    </a:lnTo>
                    <a:lnTo>
                      <a:pt x="34" y="135"/>
                    </a:lnTo>
                    <a:lnTo>
                      <a:pt x="34" y="132"/>
                    </a:lnTo>
                    <a:lnTo>
                      <a:pt x="28" y="135"/>
                    </a:lnTo>
                    <a:lnTo>
                      <a:pt x="22" y="141"/>
                    </a:lnTo>
                    <a:lnTo>
                      <a:pt x="19" y="138"/>
                    </a:lnTo>
                    <a:lnTo>
                      <a:pt x="12" y="144"/>
                    </a:lnTo>
                    <a:lnTo>
                      <a:pt x="12" y="141"/>
                    </a:lnTo>
                    <a:lnTo>
                      <a:pt x="6" y="141"/>
                    </a:lnTo>
                    <a:lnTo>
                      <a:pt x="6" y="144"/>
                    </a:lnTo>
                    <a:lnTo>
                      <a:pt x="3" y="144"/>
                    </a:lnTo>
                    <a:lnTo>
                      <a:pt x="6" y="135"/>
                    </a:lnTo>
                    <a:lnTo>
                      <a:pt x="12" y="135"/>
                    </a:lnTo>
                    <a:lnTo>
                      <a:pt x="12" y="132"/>
                    </a:lnTo>
                    <a:lnTo>
                      <a:pt x="12" y="129"/>
                    </a:lnTo>
                    <a:lnTo>
                      <a:pt x="9" y="126"/>
                    </a:lnTo>
                    <a:lnTo>
                      <a:pt x="9" y="129"/>
                    </a:lnTo>
                    <a:lnTo>
                      <a:pt x="6" y="126"/>
                    </a:lnTo>
                    <a:lnTo>
                      <a:pt x="9" y="119"/>
                    </a:lnTo>
                    <a:lnTo>
                      <a:pt x="9" y="113"/>
                    </a:lnTo>
                    <a:lnTo>
                      <a:pt x="16" y="104"/>
                    </a:lnTo>
                    <a:lnTo>
                      <a:pt x="12" y="101"/>
                    </a:lnTo>
                    <a:lnTo>
                      <a:pt x="19" y="97"/>
                    </a:lnTo>
                    <a:lnTo>
                      <a:pt x="19" y="94"/>
                    </a:lnTo>
                    <a:lnTo>
                      <a:pt x="16" y="91"/>
                    </a:lnTo>
                    <a:lnTo>
                      <a:pt x="16" y="88"/>
                    </a:lnTo>
                    <a:lnTo>
                      <a:pt x="12" y="85"/>
                    </a:lnTo>
                    <a:lnTo>
                      <a:pt x="9" y="66"/>
                    </a:lnTo>
                    <a:lnTo>
                      <a:pt x="6" y="63"/>
                    </a:lnTo>
                    <a:lnTo>
                      <a:pt x="9" y="69"/>
                    </a:lnTo>
                    <a:lnTo>
                      <a:pt x="6" y="72"/>
                    </a:lnTo>
                    <a:lnTo>
                      <a:pt x="3" y="66"/>
                    </a:lnTo>
                    <a:lnTo>
                      <a:pt x="0" y="66"/>
                    </a:lnTo>
                    <a:lnTo>
                      <a:pt x="3" y="63"/>
                    </a:lnTo>
                    <a:lnTo>
                      <a:pt x="6" y="57"/>
                    </a:lnTo>
                    <a:lnTo>
                      <a:pt x="16" y="57"/>
                    </a:lnTo>
                    <a:lnTo>
                      <a:pt x="22" y="60"/>
                    </a:lnTo>
                    <a:lnTo>
                      <a:pt x="22" y="54"/>
                    </a:lnTo>
                    <a:lnTo>
                      <a:pt x="22" y="50"/>
                    </a:lnTo>
                    <a:lnTo>
                      <a:pt x="19" y="47"/>
                    </a:lnTo>
                    <a:lnTo>
                      <a:pt x="19" y="44"/>
                    </a:lnTo>
                    <a:lnTo>
                      <a:pt x="22" y="44"/>
                    </a:lnTo>
                    <a:lnTo>
                      <a:pt x="19" y="41"/>
                    </a:lnTo>
                    <a:lnTo>
                      <a:pt x="16" y="41"/>
                    </a:lnTo>
                    <a:lnTo>
                      <a:pt x="12" y="38"/>
                    </a:lnTo>
                    <a:lnTo>
                      <a:pt x="12" y="35"/>
                    </a:lnTo>
                    <a:lnTo>
                      <a:pt x="16" y="35"/>
                    </a:lnTo>
                    <a:lnTo>
                      <a:pt x="12" y="32"/>
                    </a:lnTo>
                    <a:lnTo>
                      <a:pt x="12" y="29"/>
                    </a:lnTo>
                    <a:lnTo>
                      <a:pt x="12" y="25"/>
                    </a:lnTo>
                    <a:lnTo>
                      <a:pt x="12" y="29"/>
                    </a:lnTo>
                    <a:lnTo>
                      <a:pt x="31" y="10"/>
                    </a:lnTo>
                    <a:lnTo>
                      <a:pt x="50" y="10"/>
                    </a:lnTo>
                    <a:lnTo>
                      <a:pt x="56" y="7"/>
                    </a:lnTo>
                    <a:lnTo>
                      <a:pt x="66"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75" name="Freeform 278"/>
              <p:cNvSpPr/>
              <p:nvPr/>
            </p:nvSpPr>
            <p:spPr bwMode="auto">
              <a:xfrm>
                <a:off x="3681" y="1360"/>
                <a:ext cx="97" cy="144"/>
              </a:xfrm>
              <a:custGeom>
                <a:avLst/>
                <a:gdLst>
                  <a:gd name="T0" fmla="*/ 94 w 97"/>
                  <a:gd name="T1" fmla="*/ 47 h 144"/>
                  <a:gd name="T2" fmla="*/ 97 w 97"/>
                  <a:gd name="T3" fmla="*/ 88 h 144"/>
                  <a:gd name="T4" fmla="*/ 84 w 97"/>
                  <a:gd name="T5" fmla="*/ 116 h 144"/>
                  <a:gd name="T6" fmla="*/ 69 w 97"/>
                  <a:gd name="T7" fmla="*/ 116 h 144"/>
                  <a:gd name="T8" fmla="*/ 62 w 97"/>
                  <a:gd name="T9" fmla="*/ 126 h 144"/>
                  <a:gd name="T10" fmla="*/ 53 w 97"/>
                  <a:gd name="T11" fmla="*/ 122 h 144"/>
                  <a:gd name="T12" fmla="*/ 47 w 97"/>
                  <a:gd name="T13" fmla="*/ 129 h 144"/>
                  <a:gd name="T14" fmla="*/ 41 w 97"/>
                  <a:gd name="T15" fmla="*/ 135 h 144"/>
                  <a:gd name="T16" fmla="*/ 37 w 97"/>
                  <a:gd name="T17" fmla="*/ 129 h 144"/>
                  <a:gd name="T18" fmla="*/ 34 w 97"/>
                  <a:gd name="T19" fmla="*/ 138 h 144"/>
                  <a:gd name="T20" fmla="*/ 31 w 97"/>
                  <a:gd name="T21" fmla="*/ 138 h 144"/>
                  <a:gd name="T22" fmla="*/ 34 w 97"/>
                  <a:gd name="T23" fmla="*/ 132 h 144"/>
                  <a:gd name="T24" fmla="*/ 22 w 97"/>
                  <a:gd name="T25" fmla="*/ 141 h 144"/>
                  <a:gd name="T26" fmla="*/ 19 w 97"/>
                  <a:gd name="T27" fmla="*/ 138 h 144"/>
                  <a:gd name="T28" fmla="*/ 12 w 97"/>
                  <a:gd name="T29" fmla="*/ 141 h 144"/>
                  <a:gd name="T30" fmla="*/ 6 w 97"/>
                  <a:gd name="T31" fmla="*/ 144 h 144"/>
                  <a:gd name="T32" fmla="*/ 6 w 97"/>
                  <a:gd name="T33" fmla="*/ 135 h 144"/>
                  <a:gd name="T34" fmla="*/ 12 w 97"/>
                  <a:gd name="T35" fmla="*/ 132 h 144"/>
                  <a:gd name="T36" fmla="*/ 9 w 97"/>
                  <a:gd name="T37" fmla="*/ 126 h 144"/>
                  <a:gd name="T38" fmla="*/ 6 w 97"/>
                  <a:gd name="T39" fmla="*/ 126 h 144"/>
                  <a:gd name="T40" fmla="*/ 9 w 97"/>
                  <a:gd name="T41" fmla="*/ 113 h 144"/>
                  <a:gd name="T42" fmla="*/ 12 w 97"/>
                  <a:gd name="T43" fmla="*/ 101 h 144"/>
                  <a:gd name="T44" fmla="*/ 19 w 97"/>
                  <a:gd name="T45" fmla="*/ 94 h 144"/>
                  <a:gd name="T46" fmla="*/ 16 w 97"/>
                  <a:gd name="T47" fmla="*/ 88 h 144"/>
                  <a:gd name="T48" fmla="*/ 9 w 97"/>
                  <a:gd name="T49" fmla="*/ 66 h 144"/>
                  <a:gd name="T50" fmla="*/ 9 w 97"/>
                  <a:gd name="T51" fmla="*/ 69 h 144"/>
                  <a:gd name="T52" fmla="*/ 3 w 97"/>
                  <a:gd name="T53" fmla="*/ 66 h 144"/>
                  <a:gd name="T54" fmla="*/ 3 w 97"/>
                  <a:gd name="T55" fmla="*/ 63 h 144"/>
                  <a:gd name="T56" fmla="*/ 16 w 97"/>
                  <a:gd name="T57" fmla="*/ 57 h 144"/>
                  <a:gd name="T58" fmla="*/ 22 w 97"/>
                  <a:gd name="T59" fmla="*/ 60 h 144"/>
                  <a:gd name="T60" fmla="*/ 22 w 97"/>
                  <a:gd name="T61" fmla="*/ 50 h 144"/>
                  <a:gd name="T62" fmla="*/ 19 w 97"/>
                  <a:gd name="T63" fmla="*/ 44 h 144"/>
                  <a:gd name="T64" fmla="*/ 19 w 97"/>
                  <a:gd name="T65" fmla="*/ 41 h 144"/>
                  <a:gd name="T66" fmla="*/ 12 w 97"/>
                  <a:gd name="T67" fmla="*/ 38 h 144"/>
                  <a:gd name="T68" fmla="*/ 16 w 97"/>
                  <a:gd name="T69" fmla="*/ 35 h 144"/>
                  <a:gd name="T70" fmla="*/ 12 w 97"/>
                  <a:gd name="T71" fmla="*/ 29 h 144"/>
                  <a:gd name="T72" fmla="*/ 12 w 97"/>
                  <a:gd name="T73" fmla="*/ 29 h 144"/>
                  <a:gd name="T74" fmla="*/ 50 w 97"/>
                  <a:gd name="T75" fmla="*/ 10 h 144"/>
                  <a:gd name="T76" fmla="*/ 66 w 97"/>
                  <a:gd name="T77" fmla="*/ 0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144"/>
                  <a:gd name="T119" fmla="*/ 97 w 97"/>
                  <a:gd name="T120" fmla="*/ 144 h 1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144">
                    <a:moveTo>
                      <a:pt x="66" y="0"/>
                    </a:moveTo>
                    <a:lnTo>
                      <a:pt x="94" y="47"/>
                    </a:lnTo>
                    <a:lnTo>
                      <a:pt x="94" y="85"/>
                    </a:lnTo>
                    <a:lnTo>
                      <a:pt x="97" y="88"/>
                    </a:lnTo>
                    <a:lnTo>
                      <a:pt x="91" y="110"/>
                    </a:lnTo>
                    <a:lnTo>
                      <a:pt x="84" y="116"/>
                    </a:lnTo>
                    <a:lnTo>
                      <a:pt x="75" y="119"/>
                    </a:lnTo>
                    <a:lnTo>
                      <a:pt x="69" y="116"/>
                    </a:lnTo>
                    <a:lnTo>
                      <a:pt x="62" y="129"/>
                    </a:lnTo>
                    <a:lnTo>
                      <a:pt x="62" y="126"/>
                    </a:lnTo>
                    <a:lnTo>
                      <a:pt x="59" y="126"/>
                    </a:lnTo>
                    <a:lnTo>
                      <a:pt x="53" y="122"/>
                    </a:lnTo>
                    <a:lnTo>
                      <a:pt x="44" y="126"/>
                    </a:lnTo>
                    <a:lnTo>
                      <a:pt x="47" y="129"/>
                    </a:lnTo>
                    <a:lnTo>
                      <a:pt x="44" y="132"/>
                    </a:lnTo>
                    <a:lnTo>
                      <a:pt x="41" y="135"/>
                    </a:lnTo>
                    <a:lnTo>
                      <a:pt x="41" y="129"/>
                    </a:lnTo>
                    <a:lnTo>
                      <a:pt x="37" y="129"/>
                    </a:lnTo>
                    <a:lnTo>
                      <a:pt x="37" y="135"/>
                    </a:lnTo>
                    <a:lnTo>
                      <a:pt x="34" y="138"/>
                    </a:lnTo>
                    <a:lnTo>
                      <a:pt x="31" y="138"/>
                    </a:lnTo>
                    <a:lnTo>
                      <a:pt x="34" y="135"/>
                    </a:lnTo>
                    <a:lnTo>
                      <a:pt x="34" y="132"/>
                    </a:lnTo>
                    <a:lnTo>
                      <a:pt x="28" y="135"/>
                    </a:lnTo>
                    <a:lnTo>
                      <a:pt x="22" y="141"/>
                    </a:lnTo>
                    <a:lnTo>
                      <a:pt x="19" y="138"/>
                    </a:lnTo>
                    <a:lnTo>
                      <a:pt x="12" y="144"/>
                    </a:lnTo>
                    <a:lnTo>
                      <a:pt x="12" y="141"/>
                    </a:lnTo>
                    <a:lnTo>
                      <a:pt x="6" y="141"/>
                    </a:lnTo>
                    <a:lnTo>
                      <a:pt x="6" y="144"/>
                    </a:lnTo>
                    <a:lnTo>
                      <a:pt x="3" y="144"/>
                    </a:lnTo>
                    <a:lnTo>
                      <a:pt x="6" y="135"/>
                    </a:lnTo>
                    <a:lnTo>
                      <a:pt x="12" y="135"/>
                    </a:lnTo>
                    <a:lnTo>
                      <a:pt x="12" y="132"/>
                    </a:lnTo>
                    <a:lnTo>
                      <a:pt x="12" y="129"/>
                    </a:lnTo>
                    <a:lnTo>
                      <a:pt x="9" y="126"/>
                    </a:lnTo>
                    <a:lnTo>
                      <a:pt x="9" y="129"/>
                    </a:lnTo>
                    <a:lnTo>
                      <a:pt x="6" y="126"/>
                    </a:lnTo>
                    <a:lnTo>
                      <a:pt x="9" y="119"/>
                    </a:lnTo>
                    <a:lnTo>
                      <a:pt x="9" y="113"/>
                    </a:lnTo>
                    <a:lnTo>
                      <a:pt x="16" y="104"/>
                    </a:lnTo>
                    <a:lnTo>
                      <a:pt x="12" y="101"/>
                    </a:lnTo>
                    <a:lnTo>
                      <a:pt x="19" y="97"/>
                    </a:lnTo>
                    <a:lnTo>
                      <a:pt x="19" y="94"/>
                    </a:lnTo>
                    <a:lnTo>
                      <a:pt x="16" y="91"/>
                    </a:lnTo>
                    <a:lnTo>
                      <a:pt x="16" y="88"/>
                    </a:lnTo>
                    <a:lnTo>
                      <a:pt x="12" y="85"/>
                    </a:lnTo>
                    <a:lnTo>
                      <a:pt x="9" y="66"/>
                    </a:lnTo>
                    <a:lnTo>
                      <a:pt x="6" y="63"/>
                    </a:lnTo>
                    <a:lnTo>
                      <a:pt x="9" y="69"/>
                    </a:lnTo>
                    <a:lnTo>
                      <a:pt x="6" y="72"/>
                    </a:lnTo>
                    <a:lnTo>
                      <a:pt x="3" y="66"/>
                    </a:lnTo>
                    <a:lnTo>
                      <a:pt x="0" y="66"/>
                    </a:lnTo>
                    <a:lnTo>
                      <a:pt x="3" y="63"/>
                    </a:lnTo>
                    <a:lnTo>
                      <a:pt x="6" y="57"/>
                    </a:lnTo>
                    <a:lnTo>
                      <a:pt x="16" y="57"/>
                    </a:lnTo>
                    <a:lnTo>
                      <a:pt x="22" y="60"/>
                    </a:lnTo>
                    <a:lnTo>
                      <a:pt x="22" y="54"/>
                    </a:lnTo>
                    <a:lnTo>
                      <a:pt x="22" y="50"/>
                    </a:lnTo>
                    <a:lnTo>
                      <a:pt x="19" y="47"/>
                    </a:lnTo>
                    <a:lnTo>
                      <a:pt x="19" y="44"/>
                    </a:lnTo>
                    <a:lnTo>
                      <a:pt x="22" y="44"/>
                    </a:lnTo>
                    <a:lnTo>
                      <a:pt x="19" y="41"/>
                    </a:lnTo>
                    <a:lnTo>
                      <a:pt x="16" y="41"/>
                    </a:lnTo>
                    <a:lnTo>
                      <a:pt x="12" y="38"/>
                    </a:lnTo>
                    <a:lnTo>
                      <a:pt x="12" y="35"/>
                    </a:lnTo>
                    <a:lnTo>
                      <a:pt x="16" y="35"/>
                    </a:lnTo>
                    <a:lnTo>
                      <a:pt x="12" y="32"/>
                    </a:lnTo>
                    <a:lnTo>
                      <a:pt x="12" y="29"/>
                    </a:lnTo>
                    <a:lnTo>
                      <a:pt x="12" y="25"/>
                    </a:lnTo>
                    <a:lnTo>
                      <a:pt x="12" y="29"/>
                    </a:lnTo>
                    <a:lnTo>
                      <a:pt x="31" y="10"/>
                    </a:lnTo>
                    <a:lnTo>
                      <a:pt x="50" y="10"/>
                    </a:lnTo>
                    <a:lnTo>
                      <a:pt x="56" y="7"/>
                    </a:lnTo>
                    <a:lnTo>
                      <a:pt x="66"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76" name="Freeform 279"/>
              <p:cNvSpPr/>
              <p:nvPr/>
            </p:nvSpPr>
            <p:spPr bwMode="auto">
              <a:xfrm>
                <a:off x="4813" y="1973"/>
                <a:ext cx="1" cy="4"/>
              </a:xfrm>
              <a:custGeom>
                <a:avLst/>
                <a:gdLst>
                  <a:gd name="T0" fmla="*/ 0 w 1"/>
                  <a:gd name="T1" fmla="*/ 0 h 4"/>
                  <a:gd name="T2" fmla="*/ 0 w 1"/>
                  <a:gd name="T3" fmla="*/ 4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77" name="Freeform 280"/>
              <p:cNvSpPr/>
              <p:nvPr/>
            </p:nvSpPr>
            <p:spPr bwMode="auto">
              <a:xfrm>
                <a:off x="4813" y="1973"/>
                <a:ext cx="1" cy="4"/>
              </a:xfrm>
              <a:custGeom>
                <a:avLst/>
                <a:gdLst>
                  <a:gd name="T0" fmla="*/ 0 w 1"/>
                  <a:gd name="T1" fmla="*/ 0 h 4"/>
                  <a:gd name="T2" fmla="*/ 0 w 1"/>
                  <a:gd name="T3" fmla="*/ 4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78" name="Freeform 281"/>
              <p:cNvSpPr/>
              <p:nvPr/>
            </p:nvSpPr>
            <p:spPr bwMode="auto">
              <a:xfrm>
                <a:off x="3818" y="1251"/>
                <a:ext cx="313" cy="281"/>
              </a:xfrm>
              <a:custGeom>
                <a:avLst/>
                <a:gdLst>
                  <a:gd name="T0" fmla="*/ 294 w 313"/>
                  <a:gd name="T1" fmla="*/ 6 h 281"/>
                  <a:gd name="T2" fmla="*/ 304 w 313"/>
                  <a:gd name="T3" fmla="*/ 44 h 281"/>
                  <a:gd name="T4" fmla="*/ 310 w 313"/>
                  <a:gd name="T5" fmla="*/ 81 h 281"/>
                  <a:gd name="T6" fmla="*/ 304 w 313"/>
                  <a:gd name="T7" fmla="*/ 94 h 281"/>
                  <a:gd name="T8" fmla="*/ 291 w 313"/>
                  <a:gd name="T9" fmla="*/ 116 h 281"/>
                  <a:gd name="T10" fmla="*/ 285 w 313"/>
                  <a:gd name="T11" fmla="*/ 163 h 281"/>
                  <a:gd name="T12" fmla="*/ 273 w 313"/>
                  <a:gd name="T13" fmla="*/ 197 h 281"/>
                  <a:gd name="T14" fmla="*/ 273 w 313"/>
                  <a:gd name="T15" fmla="*/ 210 h 281"/>
                  <a:gd name="T16" fmla="*/ 251 w 313"/>
                  <a:gd name="T17" fmla="*/ 231 h 281"/>
                  <a:gd name="T18" fmla="*/ 257 w 313"/>
                  <a:gd name="T19" fmla="*/ 210 h 281"/>
                  <a:gd name="T20" fmla="*/ 248 w 313"/>
                  <a:gd name="T21" fmla="*/ 225 h 281"/>
                  <a:gd name="T22" fmla="*/ 232 w 313"/>
                  <a:gd name="T23" fmla="*/ 228 h 281"/>
                  <a:gd name="T24" fmla="*/ 223 w 313"/>
                  <a:gd name="T25" fmla="*/ 244 h 281"/>
                  <a:gd name="T26" fmla="*/ 219 w 313"/>
                  <a:gd name="T27" fmla="*/ 228 h 281"/>
                  <a:gd name="T28" fmla="*/ 172 w 313"/>
                  <a:gd name="T29" fmla="*/ 247 h 281"/>
                  <a:gd name="T30" fmla="*/ 172 w 313"/>
                  <a:gd name="T31" fmla="*/ 241 h 281"/>
                  <a:gd name="T32" fmla="*/ 166 w 313"/>
                  <a:gd name="T33" fmla="*/ 238 h 281"/>
                  <a:gd name="T34" fmla="*/ 157 w 313"/>
                  <a:gd name="T35" fmla="*/ 244 h 281"/>
                  <a:gd name="T36" fmla="*/ 163 w 313"/>
                  <a:gd name="T37" fmla="*/ 256 h 281"/>
                  <a:gd name="T38" fmla="*/ 154 w 313"/>
                  <a:gd name="T39" fmla="*/ 260 h 281"/>
                  <a:gd name="T40" fmla="*/ 129 w 313"/>
                  <a:gd name="T41" fmla="*/ 278 h 281"/>
                  <a:gd name="T42" fmla="*/ 119 w 313"/>
                  <a:gd name="T43" fmla="*/ 266 h 281"/>
                  <a:gd name="T44" fmla="*/ 126 w 313"/>
                  <a:gd name="T45" fmla="*/ 244 h 281"/>
                  <a:gd name="T46" fmla="*/ 104 w 313"/>
                  <a:gd name="T47" fmla="*/ 241 h 281"/>
                  <a:gd name="T48" fmla="*/ 79 w 313"/>
                  <a:gd name="T49" fmla="*/ 247 h 281"/>
                  <a:gd name="T50" fmla="*/ 41 w 313"/>
                  <a:gd name="T51" fmla="*/ 256 h 281"/>
                  <a:gd name="T52" fmla="*/ 22 w 313"/>
                  <a:gd name="T53" fmla="*/ 266 h 281"/>
                  <a:gd name="T54" fmla="*/ 10 w 313"/>
                  <a:gd name="T55" fmla="*/ 269 h 281"/>
                  <a:gd name="T56" fmla="*/ 13 w 313"/>
                  <a:gd name="T57" fmla="*/ 250 h 281"/>
                  <a:gd name="T58" fmla="*/ 44 w 313"/>
                  <a:gd name="T59" fmla="*/ 225 h 281"/>
                  <a:gd name="T60" fmla="*/ 69 w 313"/>
                  <a:gd name="T61" fmla="*/ 216 h 281"/>
                  <a:gd name="T62" fmla="*/ 132 w 313"/>
                  <a:gd name="T63" fmla="*/ 216 h 281"/>
                  <a:gd name="T64" fmla="*/ 144 w 313"/>
                  <a:gd name="T65" fmla="*/ 191 h 281"/>
                  <a:gd name="T66" fmla="*/ 166 w 313"/>
                  <a:gd name="T67" fmla="*/ 150 h 281"/>
                  <a:gd name="T68" fmla="*/ 179 w 313"/>
                  <a:gd name="T69" fmla="*/ 150 h 281"/>
                  <a:gd name="T70" fmla="*/ 169 w 313"/>
                  <a:gd name="T71" fmla="*/ 159 h 281"/>
                  <a:gd name="T72" fmla="*/ 182 w 313"/>
                  <a:gd name="T73" fmla="*/ 169 h 281"/>
                  <a:gd name="T74" fmla="*/ 216 w 313"/>
                  <a:gd name="T75" fmla="*/ 147 h 281"/>
                  <a:gd name="T76" fmla="*/ 235 w 313"/>
                  <a:gd name="T77" fmla="*/ 128 h 281"/>
                  <a:gd name="T78" fmla="*/ 254 w 313"/>
                  <a:gd name="T79" fmla="*/ 59 h 281"/>
                  <a:gd name="T80" fmla="*/ 254 w 313"/>
                  <a:gd name="T81" fmla="*/ 31 h 281"/>
                  <a:gd name="T82" fmla="*/ 263 w 313"/>
                  <a:gd name="T83" fmla="*/ 19 h 281"/>
                  <a:gd name="T84" fmla="*/ 269 w 313"/>
                  <a:gd name="T85" fmla="*/ 16 h 281"/>
                  <a:gd name="T86" fmla="*/ 279 w 313"/>
                  <a:gd name="T87" fmla="*/ 22 h 281"/>
                  <a:gd name="T88" fmla="*/ 288 w 313"/>
                  <a:gd name="T89" fmla="*/ 16 h 281"/>
                  <a:gd name="T90" fmla="*/ 279 w 313"/>
                  <a:gd name="T91" fmla="*/ 16 h 281"/>
                  <a:gd name="T92" fmla="*/ 282 w 313"/>
                  <a:gd name="T93" fmla="*/ 0 h 2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81"/>
                  <a:gd name="T143" fmla="*/ 313 w 313"/>
                  <a:gd name="T144" fmla="*/ 281 h 2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81">
                    <a:moveTo>
                      <a:pt x="285" y="3"/>
                    </a:moveTo>
                    <a:lnTo>
                      <a:pt x="294" y="3"/>
                    </a:lnTo>
                    <a:lnTo>
                      <a:pt x="294" y="6"/>
                    </a:lnTo>
                    <a:lnTo>
                      <a:pt x="294" y="28"/>
                    </a:lnTo>
                    <a:lnTo>
                      <a:pt x="298" y="38"/>
                    </a:lnTo>
                    <a:lnTo>
                      <a:pt x="304" y="44"/>
                    </a:lnTo>
                    <a:lnTo>
                      <a:pt x="313" y="75"/>
                    </a:lnTo>
                    <a:lnTo>
                      <a:pt x="313" y="78"/>
                    </a:lnTo>
                    <a:lnTo>
                      <a:pt x="310" y="81"/>
                    </a:lnTo>
                    <a:lnTo>
                      <a:pt x="310" y="88"/>
                    </a:lnTo>
                    <a:lnTo>
                      <a:pt x="307" y="94"/>
                    </a:lnTo>
                    <a:lnTo>
                      <a:pt x="304" y="94"/>
                    </a:lnTo>
                    <a:lnTo>
                      <a:pt x="298" y="106"/>
                    </a:lnTo>
                    <a:lnTo>
                      <a:pt x="298" y="116"/>
                    </a:lnTo>
                    <a:lnTo>
                      <a:pt x="291" y="116"/>
                    </a:lnTo>
                    <a:lnTo>
                      <a:pt x="285" y="119"/>
                    </a:lnTo>
                    <a:lnTo>
                      <a:pt x="282" y="128"/>
                    </a:lnTo>
                    <a:lnTo>
                      <a:pt x="285" y="163"/>
                    </a:lnTo>
                    <a:lnTo>
                      <a:pt x="279" y="169"/>
                    </a:lnTo>
                    <a:lnTo>
                      <a:pt x="276" y="178"/>
                    </a:lnTo>
                    <a:lnTo>
                      <a:pt x="273" y="197"/>
                    </a:lnTo>
                    <a:lnTo>
                      <a:pt x="276" y="203"/>
                    </a:lnTo>
                    <a:lnTo>
                      <a:pt x="279" y="206"/>
                    </a:lnTo>
                    <a:lnTo>
                      <a:pt x="273" y="210"/>
                    </a:lnTo>
                    <a:lnTo>
                      <a:pt x="266" y="225"/>
                    </a:lnTo>
                    <a:lnTo>
                      <a:pt x="251" y="235"/>
                    </a:lnTo>
                    <a:lnTo>
                      <a:pt x="251" y="231"/>
                    </a:lnTo>
                    <a:lnTo>
                      <a:pt x="254" y="219"/>
                    </a:lnTo>
                    <a:lnTo>
                      <a:pt x="257" y="213"/>
                    </a:lnTo>
                    <a:lnTo>
                      <a:pt x="257" y="210"/>
                    </a:lnTo>
                    <a:lnTo>
                      <a:pt x="251" y="210"/>
                    </a:lnTo>
                    <a:lnTo>
                      <a:pt x="248" y="219"/>
                    </a:lnTo>
                    <a:lnTo>
                      <a:pt x="248" y="225"/>
                    </a:lnTo>
                    <a:lnTo>
                      <a:pt x="241" y="222"/>
                    </a:lnTo>
                    <a:lnTo>
                      <a:pt x="235" y="222"/>
                    </a:lnTo>
                    <a:lnTo>
                      <a:pt x="232" y="228"/>
                    </a:lnTo>
                    <a:lnTo>
                      <a:pt x="229" y="241"/>
                    </a:lnTo>
                    <a:lnTo>
                      <a:pt x="226" y="244"/>
                    </a:lnTo>
                    <a:lnTo>
                      <a:pt x="223" y="244"/>
                    </a:lnTo>
                    <a:lnTo>
                      <a:pt x="223" y="235"/>
                    </a:lnTo>
                    <a:lnTo>
                      <a:pt x="223" y="228"/>
                    </a:lnTo>
                    <a:lnTo>
                      <a:pt x="219" y="228"/>
                    </a:lnTo>
                    <a:lnTo>
                      <a:pt x="204" y="247"/>
                    </a:lnTo>
                    <a:lnTo>
                      <a:pt x="182" y="244"/>
                    </a:lnTo>
                    <a:lnTo>
                      <a:pt x="172" y="247"/>
                    </a:lnTo>
                    <a:lnTo>
                      <a:pt x="176" y="244"/>
                    </a:lnTo>
                    <a:lnTo>
                      <a:pt x="179" y="241"/>
                    </a:lnTo>
                    <a:lnTo>
                      <a:pt x="172" y="241"/>
                    </a:lnTo>
                    <a:lnTo>
                      <a:pt x="172" y="238"/>
                    </a:lnTo>
                    <a:lnTo>
                      <a:pt x="169" y="241"/>
                    </a:lnTo>
                    <a:lnTo>
                      <a:pt x="166" y="238"/>
                    </a:lnTo>
                    <a:lnTo>
                      <a:pt x="166" y="231"/>
                    </a:lnTo>
                    <a:lnTo>
                      <a:pt x="163" y="231"/>
                    </a:lnTo>
                    <a:lnTo>
                      <a:pt x="157" y="244"/>
                    </a:lnTo>
                    <a:lnTo>
                      <a:pt x="166" y="250"/>
                    </a:lnTo>
                    <a:lnTo>
                      <a:pt x="166" y="260"/>
                    </a:lnTo>
                    <a:lnTo>
                      <a:pt x="163" y="256"/>
                    </a:lnTo>
                    <a:lnTo>
                      <a:pt x="160" y="256"/>
                    </a:lnTo>
                    <a:lnTo>
                      <a:pt x="157" y="256"/>
                    </a:lnTo>
                    <a:lnTo>
                      <a:pt x="154" y="260"/>
                    </a:lnTo>
                    <a:lnTo>
                      <a:pt x="141" y="278"/>
                    </a:lnTo>
                    <a:lnTo>
                      <a:pt x="135" y="281"/>
                    </a:lnTo>
                    <a:lnTo>
                      <a:pt x="129" y="278"/>
                    </a:lnTo>
                    <a:lnTo>
                      <a:pt x="126" y="275"/>
                    </a:lnTo>
                    <a:lnTo>
                      <a:pt x="119" y="272"/>
                    </a:lnTo>
                    <a:lnTo>
                      <a:pt x="119" y="266"/>
                    </a:lnTo>
                    <a:lnTo>
                      <a:pt x="119" y="256"/>
                    </a:lnTo>
                    <a:lnTo>
                      <a:pt x="126" y="247"/>
                    </a:lnTo>
                    <a:lnTo>
                      <a:pt x="126" y="244"/>
                    </a:lnTo>
                    <a:lnTo>
                      <a:pt x="126" y="241"/>
                    </a:lnTo>
                    <a:lnTo>
                      <a:pt x="116" y="244"/>
                    </a:lnTo>
                    <a:lnTo>
                      <a:pt x="104" y="241"/>
                    </a:lnTo>
                    <a:lnTo>
                      <a:pt x="97" y="241"/>
                    </a:lnTo>
                    <a:lnTo>
                      <a:pt x="82" y="250"/>
                    </a:lnTo>
                    <a:lnTo>
                      <a:pt x="79" y="247"/>
                    </a:lnTo>
                    <a:lnTo>
                      <a:pt x="47" y="256"/>
                    </a:lnTo>
                    <a:lnTo>
                      <a:pt x="44" y="253"/>
                    </a:lnTo>
                    <a:lnTo>
                      <a:pt x="41" y="256"/>
                    </a:lnTo>
                    <a:lnTo>
                      <a:pt x="35" y="269"/>
                    </a:lnTo>
                    <a:lnTo>
                      <a:pt x="32" y="269"/>
                    </a:lnTo>
                    <a:lnTo>
                      <a:pt x="22" y="266"/>
                    </a:lnTo>
                    <a:lnTo>
                      <a:pt x="16" y="266"/>
                    </a:lnTo>
                    <a:lnTo>
                      <a:pt x="13" y="266"/>
                    </a:lnTo>
                    <a:lnTo>
                      <a:pt x="10" y="269"/>
                    </a:lnTo>
                    <a:lnTo>
                      <a:pt x="0" y="266"/>
                    </a:lnTo>
                    <a:lnTo>
                      <a:pt x="0" y="253"/>
                    </a:lnTo>
                    <a:lnTo>
                      <a:pt x="13" y="250"/>
                    </a:lnTo>
                    <a:lnTo>
                      <a:pt x="32" y="238"/>
                    </a:lnTo>
                    <a:lnTo>
                      <a:pt x="38" y="228"/>
                    </a:lnTo>
                    <a:lnTo>
                      <a:pt x="44" y="225"/>
                    </a:lnTo>
                    <a:lnTo>
                      <a:pt x="47" y="219"/>
                    </a:lnTo>
                    <a:lnTo>
                      <a:pt x="60" y="213"/>
                    </a:lnTo>
                    <a:lnTo>
                      <a:pt x="69" y="216"/>
                    </a:lnTo>
                    <a:lnTo>
                      <a:pt x="122" y="206"/>
                    </a:lnTo>
                    <a:lnTo>
                      <a:pt x="122" y="213"/>
                    </a:lnTo>
                    <a:lnTo>
                      <a:pt x="132" y="216"/>
                    </a:lnTo>
                    <a:lnTo>
                      <a:pt x="135" y="213"/>
                    </a:lnTo>
                    <a:lnTo>
                      <a:pt x="144" y="206"/>
                    </a:lnTo>
                    <a:lnTo>
                      <a:pt x="144" y="191"/>
                    </a:lnTo>
                    <a:lnTo>
                      <a:pt x="160" y="175"/>
                    </a:lnTo>
                    <a:lnTo>
                      <a:pt x="163" y="166"/>
                    </a:lnTo>
                    <a:lnTo>
                      <a:pt x="166" y="150"/>
                    </a:lnTo>
                    <a:lnTo>
                      <a:pt x="176" y="144"/>
                    </a:lnTo>
                    <a:lnTo>
                      <a:pt x="179" y="147"/>
                    </a:lnTo>
                    <a:lnTo>
                      <a:pt x="179" y="150"/>
                    </a:lnTo>
                    <a:lnTo>
                      <a:pt x="172" y="153"/>
                    </a:lnTo>
                    <a:lnTo>
                      <a:pt x="169" y="156"/>
                    </a:lnTo>
                    <a:lnTo>
                      <a:pt x="169" y="159"/>
                    </a:lnTo>
                    <a:lnTo>
                      <a:pt x="172" y="166"/>
                    </a:lnTo>
                    <a:lnTo>
                      <a:pt x="172" y="172"/>
                    </a:lnTo>
                    <a:lnTo>
                      <a:pt x="182" y="169"/>
                    </a:lnTo>
                    <a:lnTo>
                      <a:pt x="185" y="166"/>
                    </a:lnTo>
                    <a:lnTo>
                      <a:pt x="201" y="159"/>
                    </a:lnTo>
                    <a:lnTo>
                      <a:pt x="216" y="147"/>
                    </a:lnTo>
                    <a:lnTo>
                      <a:pt x="226" y="131"/>
                    </a:lnTo>
                    <a:lnTo>
                      <a:pt x="232" y="128"/>
                    </a:lnTo>
                    <a:lnTo>
                      <a:pt x="235" y="128"/>
                    </a:lnTo>
                    <a:lnTo>
                      <a:pt x="238" y="122"/>
                    </a:lnTo>
                    <a:lnTo>
                      <a:pt x="257" y="63"/>
                    </a:lnTo>
                    <a:lnTo>
                      <a:pt x="254" y="59"/>
                    </a:lnTo>
                    <a:lnTo>
                      <a:pt x="248" y="59"/>
                    </a:lnTo>
                    <a:lnTo>
                      <a:pt x="254" y="47"/>
                    </a:lnTo>
                    <a:lnTo>
                      <a:pt x="254" y="31"/>
                    </a:lnTo>
                    <a:lnTo>
                      <a:pt x="257" y="28"/>
                    </a:lnTo>
                    <a:lnTo>
                      <a:pt x="260" y="25"/>
                    </a:lnTo>
                    <a:lnTo>
                      <a:pt x="263" y="19"/>
                    </a:lnTo>
                    <a:lnTo>
                      <a:pt x="263" y="13"/>
                    </a:lnTo>
                    <a:lnTo>
                      <a:pt x="266" y="13"/>
                    </a:lnTo>
                    <a:lnTo>
                      <a:pt x="269" y="16"/>
                    </a:lnTo>
                    <a:lnTo>
                      <a:pt x="273" y="22"/>
                    </a:lnTo>
                    <a:lnTo>
                      <a:pt x="276" y="25"/>
                    </a:lnTo>
                    <a:lnTo>
                      <a:pt x="279" y="22"/>
                    </a:lnTo>
                    <a:lnTo>
                      <a:pt x="282" y="22"/>
                    </a:lnTo>
                    <a:lnTo>
                      <a:pt x="285" y="22"/>
                    </a:lnTo>
                    <a:lnTo>
                      <a:pt x="288" y="16"/>
                    </a:lnTo>
                    <a:lnTo>
                      <a:pt x="288" y="9"/>
                    </a:lnTo>
                    <a:lnTo>
                      <a:pt x="285" y="13"/>
                    </a:lnTo>
                    <a:lnTo>
                      <a:pt x="279" y="16"/>
                    </a:lnTo>
                    <a:lnTo>
                      <a:pt x="276" y="9"/>
                    </a:lnTo>
                    <a:lnTo>
                      <a:pt x="279" y="3"/>
                    </a:lnTo>
                    <a:lnTo>
                      <a:pt x="282" y="0"/>
                    </a:lnTo>
                    <a:lnTo>
                      <a:pt x="285"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79" name="Freeform 282"/>
              <p:cNvSpPr/>
              <p:nvPr/>
            </p:nvSpPr>
            <p:spPr bwMode="auto">
              <a:xfrm>
                <a:off x="3818" y="1251"/>
                <a:ext cx="313" cy="281"/>
              </a:xfrm>
              <a:custGeom>
                <a:avLst/>
                <a:gdLst>
                  <a:gd name="T0" fmla="*/ 294 w 313"/>
                  <a:gd name="T1" fmla="*/ 6 h 281"/>
                  <a:gd name="T2" fmla="*/ 304 w 313"/>
                  <a:gd name="T3" fmla="*/ 44 h 281"/>
                  <a:gd name="T4" fmla="*/ 310 w 313"/>
                  <a:gd name="T5" fmla="*/ 81 h 281"/>
                  <a:gd name="T6" fmla="*/ 304 w 313"/>
                  <a:gd name="T7" fmla="*/ 94 h 281"/>
                  <a:gd name="T8" fmla="*/ 291 w 313"/>
                  <a:gd name="T9" fmla="*/ 116 h 281"/>
                  <a:gd name="T10" fmla="*/ 285 w 313"/>
                  <a:gd name="T11" fmla="*/ 163 h 281"/>
                  <a:gd name="T12" fmla="*/ 273 w 313"/>
                  <a:gd name="T13" fmla="*/ 197 h 281"/>
                  <a:gd name="T14" fmla="*/ 273 w 313"/>
                  <a:gd name="T15" fmla="*/ 210 h 281"/>
                  <a:gd name="T16" fmla="*/ 251 w 313"/>
                  <a:gd name="T17" fmla="*/ 231 h 281"/>
                  <a:gd name="T18" fmla="*/ 257 w 313"/>
                  <a:gd name="T19" fmla="*/ 210 h 281"/>
                  <a:gd name="T20" fmla="*/ 248 w 313"/>
                  <a:gd name="T21" fmla="*/ 225 h 281"/>
                  <a:gd name="T22" fmla="*/ 232 w 313"/>
                  <a:gd name="T23" fmla="*/ 228 h 281"/>
                  <a:gd name="T24" fmla="*/ 223 w 313"/>
                  <a:gd name="T25" fmla="*/ 244 h 281"/>
                  <a:gd name="T26" fmla="*/ 219 w 313"/>
                  <a:gd name="T27" fmla="*/ 228 h 281"/>
                  <a:gd name="T28" fmla="*/ 172 w 313"/>
                  <a:gd name="T29" fmla="*/ 247 h 281"/>
                  <a:gd name="T30" fmla="*/ 172 w 313"/>
                  <a:gd name="T31" fmla="*/ 241 h 281"/>
                  <a:gd name="T32" fmla="*/ 166 w 313"/>
                  <a:gd name="T33" fmla="*/ 238 h 281"/>
                  <a:gd name="T34" fmla="*/ 157 w 313"/>
                  <a:gd name="T35" fmla="*/ 244 h 281"/>
                  <a:gd name="T36" fmla="*/ 163 w 313"/>
                  <a:gd name="T37" fmla="*/ 256 h 281"/>
                  <a:gd name="T38" fmla="*/ 154 w 313"/>
                  <a:gd name="T39" fmla="*/ 260 h 281"/>
                  <a:gd name="T40" fmla="*/ 129 w 313"/>
                  <a:gd name="T41" fmla="*/ 278 h 281"/>
                  <a:gd name="T42" fmla="*/ 119 w 313"/>
                  <a:gd name="T43" fmla="*/ 266 h 281"/>
                  <a:gd name="T44" fmla="*/ 126 w 313"/>
                  <a:gd name="T45" fmla="*/ 244 h 281"/>
                  <a:gd name="T46" fmla="*/ 104 w 313"/>
                  <a:gd name="T47" fmla="*/ 241 h 281"/>
                  <a:gd name="T48" fmla="*/ 79 w 313"/>
                  <a:gd name="T49" fmla="*/ 247 h 281"/>
                  <a:gd name="T50" fmla="*/ 41 w 313"/>
                  <a:gd name="T51" fmla="*/ 256 h 281"/>
                  <a:gd name="T52" fmla="*/ 22 w 313"/>
                  <a:gd name="T53" fmla="*/ 266 h 281"/>
                  <a:gd name="T54" fmla="*/ 10 w 313"/>
                  <a:gd name="T55" fmla="*/ 269 h 281"/>
                  <a:gd name="T56" fmla="*/ 13 w 313"/>
                  <a:gd name="T57" fmla="*/ 250 h 281"/>
                  <a:gd name="T58" fmla="*/ 44 w 313"/>
                  <a:gd name="T59" fmla="*/ 225 h 281"/>
                  <a:gd name="T60" fmla="*/ 69 w 313"/>
                  <a:gd name="T61" fmla="*/ 216 h 281"/>
                  <a:gd name="T62" fmla="*/ 132 w 313"/>
                  <a:gd name="T63" fmla="*/ 216 h 281"/>
                  <a:gd name="T64" fmla="*/ 144 w 313"/>
                  <a:gd name="T65" fmla="*/ 191 h 281"/>
                  <a:gd name="T66" fmla="*/ 166 w 313"/>
                  <a:gd name="T67" fmla="*/ 150 h 281"/>
                  <a:gd name="T68" fmla="*/ 179 w 313"/>
                  <a:gd name="T69" fmla="*/ 150 h 281"/>
                  <a:gd name="T70" fmla="*/ 169 w 313"/>
                  <a:gd name="T71" fmla="*/ 159 h 281"/>
                  <a:gd name="T72" fmla="*/ 182 w 313"/>
                  <a:gd name="T73" fmla="*/ 169 h 281"/>
                  <a:gd name="T74" fmla="*/ 216 w 313"/>
                  <a:gd name="T75" fmla="*/ 147 h 281"/>
                  <a:gd name="T76" fmla="*/ 235 w 313"/>
                  <a:gd name="T77" fmla="*/ 128 h 281"/>
                  <a:gd name="T78" fmla="*/ 254 w 313"/>
                  <a:gd name="T79" fmla="*/ 59 h 281"/>
                  <a:gd name="T80" fmla="*/ 254 w 313"/>
                  <a:gd name="T81" fmla="*/ 31 h 281"/>
                  <a:gd name="T82" fmla="*/ 263 w 313"/>
                  <a:gd name="T83" fmla="*/ 19 h 281"/>
                  <a:gd name="T84" fmla="*/ 269 w 313"/>
                  <a:gd name="T85" fmla="*/ 16 h 281"/>
                  <a:gd name="T86" fmla="*/ 279 w 313"/>
                  <a:gd name="T87" fmla="*/ 22 h 281"/>
                  <a:gd name="T88" fmla="*/ 288 w 313"/>
                  <a:gd name="T89" fmla="*/ 16 h 281"/>
                  <a:gd name="T90" fmla="*/ 279 w 313"/>
                  <a:gd name="T91" fmla="*/ 16 h 281"/>
                  <a:gd name="T92" fmla="*/ 282 w 313"/>
                  <a:gd name="T93" fmla="*/ 0 h 2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81"/>
                  <a:gd name="T143" fmla="*/ 313 w 313"/>
                  <a:gd name="T144" fmla="*/ 281 h 2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81">
                    <a:moveTo>
                      <a:pt x="285" y="3"/>
                    </a:moveTo>
                    <a:lnTo>
                      <a:pt x="294" y="3"/>
                    </a:lnTo>
                    <a:lnTo>
                      <a:pt x="294" y="6"/>
                    </a:lnTo>
                    <a:lnTo>
                      <a:pt x="294" y="28"/>
                    </a:lnTo>
                    <a:lnTo>
                      <a:pt x="298" y="38"/>
                    </a:lnTo>
                    <a:lnTo>
                      <a:pt x="304" y="44"/>
                    </a:lnTo>
                    <a:lnTo>
                      <a:pt x="313" y="75"/>
                    </a:lnTo>
                    <a:lnTo>
                      <a:pt x="313" y="78"/>
                    </a:lnTo>
                    <a:lnTo>
                      <a:pt x="310" y="81"/>
                    </a:lnTo>
                    <a:lnTo>
                      <a:pt x="310" y="88"/>
                    </a:lnTo>
                    <a:lnTo>
                      <a:pt x="307" y="94"/>
                    </a:lnTo>
                    <a:lnTo>
                      <a:pt x="304" y="94"/>
                    </a:lnTo>
                    <a:lnTo>
                      <a:pt x="298" y="106"/>
                    </a:lnTo>
                    <a:lnTo>
                      <a:pt x="298" y="116"/>
                    </a:lnTo>
                    <a:lnTo>
                      <a:pt x="291" y="116"/>
                    </a:lnTo>
                    <a:lnTo>
                      <a:pt x="285" y="119"/>
                    </a:lnTo>
                    <a:lnTo>
                      <a:pt x="282" y="128"/>
                    </a:lnTo>
                    <a:lnTo>
                      <a:pt x="285" y="163"/>
                    </a:lnTo>
                    <a:lnTo>
                      <a:pt x="279" y="169"/>
                    </a:lnTo>
                    <a:lnTo>
                      <a:pt x="276" y="178"/>
                    </a:lnTo>
                    <a:lnTo>
                      <a:pt x="273" y="197"/>
                    </a:lnTo>
                    <a:lnTo>
                      <a:pt x="276" y="203"/>
                    </a:lnTo>
                    <a:lnTo>
                      <a:pt x="279" y="206"/>
                    </a:lnTo>
                    <a:lnTo>
                      <a:pt x="273" y="210"/>
                    </a:lnTo>
                    <a:lnTo>
                      <a:pt x="266" y="225"/>
                    </a:lnTo>
                    <a:lnTo>
                      <a:pt x="251" y="235"/>
                    </a:lnTo>
                    <a:lnTo>
                      <a:pt x="251" y="231"/>
                    </a:lnTo>
                    <a:lnTo>
                      <a:pt x="254" y="219"/>
                    </a:lnTo>
                    <a:lnTo>
                      <a:pt x="257" y="213"/>
                    </a:lnTo>
                    <a:lnTo>
                      <a:pt x="257" y="210"/>
                    </a:lnTo>
                    <a:lnTo>
                      <a:pt x="251" y="210"/>
                    </a:lnTo>
                    <a:lnTo>
                      <a:pt x="248" y="219"/>
                    </a:lnTo>
                    <a:lnTo>
                      <a:pt x="248" y="225"/>
                    </a:lnTo>
                    <a:lnTo>
                      <a:pt x="241" y="222"/>
                    </a:lnTo>
                    <a:lnTo>
                      <a:pt x="235" y="222"/>
                    </a:lnTo>
                    <a:lnTo>
                      <a:pt x="232" y="228"/>
                    </a:lnTo>
                    <a:lnTo>
                      <a:pt x="229" y="241"/>
                    </a:lnTo>
                    <a:lnTo>
                      <a:pt x="226" y="244"/>
                    </a:lnTo>
                    <a:lnTo>
                      <a:pt x="223" y="244"/>
                    </a:lnTo>
                    <a:lnTo>
                      <a:pt x="223" y="235"/>
                    </a:lnTo>
                    <a:lnTo>
                      <a:pt x="223" y="228"/>
                    </a:lnTo>
                    <a:lnTo>
                      <a:pt x="219" y="228"/>
                    </a:lnTo>
                    <a:lnTo>
                      <a:pt x="204" y="247"/>
                    </a:lnTo>
                    <a:lnTo>
                      <a:pt x="182" y="244"/>
                    </a:lnTo>
                    <a:lnTo>
                      <a:pt x="172" y="247"/>
                    </a:lnTo>
                    <a:lnTo>
                      <a:pt x="176" y="244"/>
                    </a:lnTo>
                    <a:lnTo>
                      <a:pt x="179" y="241"/>
                    </a:lnTo>
                    <a:lnTo>
                      <a:pt x="172" y="241"/>
                    </a:lnTo>
                    <a:lnTo>
                      <a:pt x="172" y="238"/>
                    </a:lnTo>
                    <a:lnTo>
                      <a:pt x="169" y="241"/>
                    </a:lnTo>
                    <a:lnTo>
                      <a:pt x="166" y="238"/>
                    </a:lnTo>
                    <a:lnTo>
                      <a:pt x="166" y="231"/>
                    </a:lnTo>
                    <a:lnTo>
                      <a:pt x="163" y="231"/>
                    </a:lnTo>
                    <a:lnTo>
                      <a:pt x="157" y="244"/>
                    </a:lnTo>
                    <a:lnTo>
                      <a:pt x="166" y="250"/>
                    </a:lnTo>
                    <a:lnTo>
                      <a:pt x="166" y="260"/>
                    </a:lnTo>
                    <a:lnTo>
                      <a:pt x="163" y="256"/>
                    </a:lnTo>
                    <a:lnTo>
                      <a:pt x="160" y="256"/>
                    </a:lnTo>
                    <a:lnTo>
                      <a:pt x="157" y="256"/>
                    </a:lnTo>
                    <a:lnTo>
                      <a:pt x="154" y="260"/>
                    </a:lnTo>
                    <a:lnTo>
                      <a:pt x="141" y="278"/>
                    </a:lnTo>
                    <a:lnTo>
                      <a:pt x="135" y="281"/>
                    </a:lnTo>
                    <a:lnTo>
                      <a:pt x="129" y="278"/>
                    </a:lnTo>
                    <a:lnTo>
                      <a:pt x="126" y="275"/>
                    </a:lnTo>
                    <a:lnTo>
                      <a:pt x="119" y="272"/>
                    </a:lnTo>
                    <a:lnTo>
                      <a:pt x="119" y="266"/>
                    </a:lnTo>
                    <a:lnTo>
                      <a:pt x="119" y="256"/>
                    </a:lnTo>
                    <a:lnTo>
                      <a:pt x="126" y="247"/>
                    </a:lnTo>
                    <a:lnTo>
                      <a:pt x="126" y="244"/>
                    </a:lnTo>
                    <a:lnTo>
                      <a:pt x="126" y="241"/>
                    </a:lnTo>
                    <a:lnTo>
                      <a:pt x="116" y="244"/>
                    </a:lnTo>
                    <a:lnTo>
                      <a:pt x="104" y="241"/>
                    </a:lnTo>
                    <a:lnTo>
                      <a:pt x="97" y="241"/>
                    </a:lnTo>
                    <a:lnTo>
                      <a:pt x="82" y="250"/>
                    </a:lnTo>
                    <a:lnTo>
                      <a:pt x="79" y="247"/>
                    </a:lnTo>
                    <a:lnTo>
                      <a:pt x="47" y="256"/>
                    </a:lnTo>
                    <a:lnTo>
                      <a:pt x="44" y="253"/>
                    </a:lnTo>
                    <a:lnTo>
                      <a:pt x="41" y="256"/>
                    </a:lnTo>
                    <a:lnTo>
                      <a:pt x="35" y="269"/>
                    </a:lnTo>
                    <a:lnTo>
                      <a:pt x="32" y="269"/>
                    </a:lnTo>
                    <a:lnTo>
                      <a:pt x="22" y="266"/>
                    </a:lnTo>
                    <a:lnTo>
                      <a:pt x="16" y="266"/>
                    </a:lnTo>
                    <a:lnTo>
                      <a:pt x="13" y="266"/>
                    </a:lnTo>
                    <a:lnTo>
                      <a:pt x="10" y="269"/>
                    </a:lnTo>
                    <a:lnTo>
                      <a:pt x="0" y="266"/>
                    </a:lnTo>
                    <a:lnTo>
                      <a:pt x="0" y="253"/>
                    </a:lnTo>
                    <a:lnTo>
                      <a:pt x="13" y="250"/>
                    </a:lnTo>
                    <a:lnTo>
                      <a:pt x="32" y="238"/>
                    </a:lnTo>
                    <a:lnTo>
                      <a:pt x="38" y="228"/>
                    </a:lnTo>
                    <a:lnTo>
                      <a:pt x="44" y="225"/>
                    </a:lnTo>
                    <a:lnTo>
                      <a:pt x="47" y="219"/>
                    </a:lnTo>
                    <a:lnTo>
                      <a:pt x="60" y="213"/>
                    </a:lnTo>
                    <a:lnTo>
                      <a:pt x="69" y="216"/>
                    </a:lnTo>
                    <a:lnTo>
                      <a:pt x="122" y="206"/>
                    </a:lnTo>
                    <a:lnTo>
                      <a:pt x="122" y="213"/>
                    </a:lnTo>
                    <a:lnTo>
                      <a:pt x="132" y="216"/>
                    </a:lnTo>
                    <a:lnTo>
                      <a:pt x="135" y="213"/>
                    </a:lnTo>
                    <a:lnTo>
                      <a:pt x="144" y="206"/>
                    </a:lnTo>
                    <a:lnTo>
                      <a:pt x="144" y="191"/>
                    </a:lnTo>
                    <a:lnTo>
                      <a:pt x="160" y="175"/>
                    </a:lnTo>
                    <a:lnTo>
                      <a:pt x="163" y="166"/>
                    </a:lnTo>
                    <a:lnTo>
                      <a:pt x="166" y="150"/>
                    </a:lnTo>
                    <a:lnTo>
                      <a:pt x="176" y="144"/>
                    </a:lnTo>
                    <a:lnTo>
                      <a:pt x="179" y="147"/>
                    </a:lnTo>
                    <a:lnTo>
                      <a:pt x="179" y="150"/>
                    </a:lnTo>
                    <a:lnTo>
                      <a:pt x="172" y="153"/>
                    </a:lnTo>
                    <a:lnTo>
                      <a:pt x="169" y="156"/>
                    </a:lnTo>
                    <a:lnTo>
                      <a:pt x="169" y="159"/>
                    </a:lnTo>
                    <a:lnTo>
                      <a:pt x="172" y="166"/>
                    </a:lnTo>
                    <a:lnTo>
                      <a:pt x="172" y="172"/>
                    </a:lnTo>
                    <a:lnTo>
                      <a:pt x="182" y="169"/>
                    </a:lnTo>
                    <a:lnTo>
                      <a:pt x="185" y="166"/>
                    </a:lnTo>
                    <a:lnTo>
                      <a:pt x="201" y="159"/>
                    </a:lnTo>
                    <a:lnTo>
                      <a:pt x="216" y="147"/>
                    </a:lnTo>
                    <a:lnTo>
                      <a:pt x="226" y="131"/>
                    </a:lnTo>
                    <a:lnTo>
                      <a:pt x="232" y="128"/>
                    </a:lnTo>
                    <a:lnTo>
                      <a:pt x="235" y="128"/>
                    </a:lnTo>
                    <a:lnTo>
                      <a:pt x="238" y="122"/>
                    </a:lnTo>
                    <a:lnTo>
                      <a:pt x="257" y="63"/>
                    </a:lnTo>
                    <a:lnTo>
                      <a:pt x="254" y="59"/>
                    </a:lnTo>
                    <a:lnTo>
                      <a:pt x="248" y="59"/>
                    </a:lnTo>
                    <a:lnTo>
                      <a:pt x="254" y="47"/>
                    </a:lnTo>
                    <a:lnTo>
                      <a:pt x="254" y="31"/>
                    </a:lnTo>
                    <a:lnTo>
                      <a:pt x="257" y="28"/>
                    </a:lnTo>
                    <a:lnTo>
                      <a:pt x="260" y="25"/>
                    </a:lnTo>
                    <a:lnTo>
                      <a:pt x="263" y="19"/>
                    </a:lnTo>
                    <a:lnTo>
                      <a:pt x="263" y="13"/>
                    </a:lnTo>
                    <a:lnTo>
                      <a:pt x="266" y="13"/>
                    </a:lnTo>
                    <a:lnTo>
                      <a:pt x="269" y="16"/>
                    </a:lnTo>
                    <a:lnTo>
                      <a:pt x="273" y="22"/>
                    </a:lnTo>
                    <a:lnTo>
                      <a:pt x="276" y="25"/>
                    </a:lnTo>
                    <a:lnTo>
                      <a:pt x="279" y="22"/>
                    </a:lnTo>
                    <a:lnTo>
                      <a:pt x="282" y="22"/>
                    </a:lnTo>
                    <a:lnTo>
                      <a:pt x="285" y="22"/>
                    </a:lnTo>
                    <a:lnTo>
                      <a:pt x="288" y="16"/>
                    </a:lnTo>
                    <a:lnTo>
                      <a:pt x="288" y="9"/>
                    </a:lnTo>
                    <a:lnTo>
                      <a:pt x="285" y="13"/>
                    </a:lnTo>
                    <a:lnTo>
                      <a:pt x="279" y="16"/>
                    </a:lnTo>
                    <a:lnTo>
                      <a:pt x="276" y="9"/>
                    </a:lnTo>
                    <a:lnTo>
                      <a:pt x="279" y="3"/>
                    </a:lnTo>
                    <a:lnTo>
                      <a:pt x="282" y="0"/>
                    </a:lnTo>
                    <a:lnTo>
                      <a:pt x="285"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80" name="Freeform 283"/>
              <p:cNvSpPr/>
              <p:nvPr/>
            </p:nvSpPr>
            <p:spPr bwMode="auto">
              <a:xfrm>
                <a:off x="4022" y="1367"/>
                <a:ext cx="9" cy="18"/>
              </a:xfrm>
              <a:custGeom>
                <a:avLst/>
                <a:gdLst>
                  <a:gd name="T0" fmla="*/ 9 w 9"/>
                  <a:gd name="T1" fmla="*/ 0 h 18"/>
                  <a:gd name="T2" fmla="*/ 9 w 9"/>
                  <a:gd name="T3" fmla="*/ 6 h 18"/>
                  <a:gd name="T4" fmla="*/ 9 w 9"/>
                  <a:gd name="T5" fmla="*/ 9 h 18"/>
                  <a:gd name="T6" fmla="*/ 6 w 9"/>
                  <a:gd name="T7" fmla="*/ 18 h 18"/>
                  <a:gd name="T8" fmla="*/ 3 w 9"/>
                  <a:gd name="T9" fmla="*/ 18 h 18"/>
                  <a:gd name="T10" fmla="*/ 0 w 9"/>
                  <a:gd name="T11" fmla="*/ 12 h 18"/>
                  <a:gd name="T12" fmla="*/ 6 w 9"/>
                  <a:gd name="T13" fmla="*/ 3 h 18"/>
                  <a:gd name="T14" fmla="*/ 9 w 9"/>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8"/>
                  <a:gd name="T26" fmla="*/ 9 w 9"/>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8">
                    <a:moveTo>
                      <a:pt x="9" y="0"/>
                    </a:moveTo>
                    <a:lnTo>
                      <a:pt x="9" y="6"/>
                    </a:lnTo>
                    <a:lnTo>
                      <a:pt x="9" y="9"/>
                    </a:lnTo>
                    <a:lnTo>
                      <a:pt x="6" y="18"/>
                    </a:lnTo>
                    <a:lnTo>
                      <a:pt x="3" y="18"/>
                    </a:lnTo>
                    <a:lnTo>
                      <a:pt x="0" y="12"/>
                    </a:lnTo>
                    <a:lnTo>
                      <a:pt x="6" y="3"/>
                    </a:lnTo>
                    <a:lnTo>
                      <a:pt x="9"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81" name="Freeform 284"/>
              <p:cNvSpPr/>
              <p:nvPr/>
            </p:nvSpPr>
            <p:spPr bwMode="auto">
              <a:xfrm>
                <a:off x="4022" y="1367"/>
                <a:ext cx="9" cy="18"/>
              </a:xfrm>
              <a:custGeom>
                <a:avLst/>
                <a:gdLst>
                  <a:gd name="T0" fmla="*/ 9 w 9"/>
                  <a:gd name="T1" fmla="*/ 0 h 18"/>
                  <a:gd name="T2" fmla="*/ 9 w 9"/>
                  <a:gd name="T3" fmla="*/ 6 h 18"/>
                  <a:gd name="T4" fmla="*/ 9 w 9"/>
                  <a:gd name="T5" fmla="*/ 9 h 18"/>
                  <a:gd name="T6" fmla="*/ 6 w 9"/>
                  <a:gd name="T7" fmla="*/ 18 h 18"/>
                  <a:gd name="T8" fmla="*/ 3 w 9"/>
                  <a:gd name="T9" fmla="*/ 18 h 18"/>
                  <a:gd name="T10" fmla="*/ 0 w 9"/>
                  <a:gd name="T11" fmla="*/ 12 h 18"/>
                  <a:gd name="T12" fmla="*/ 6 w 9"/>
                  <a:gd name="T13" fmla="*/ 3 h 18"/>
                  <a:gd name="T14" fmla="*/ 9 w 9"/>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8"/>
                  <a:gd name="T26" fmla="*/ 9 w 9"/>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8">
                    <a:moveTo>
                      <a:pt x="9" y="0"/>
                    </a:moveTo>
                    <a:lnTo>
                      <a:pt x="9" y="6"/>
                    </a:lnTo>
                    <a:lnTo>
                      <a:pt x="9" y="9"/>
                    </a:lnTo>
                    <a:lnTo>
                      <a:pt x="6" y="18"/>
                    </a:lnTo>
                    <a:lnTo>
                      <a:pt x="3" y="18"/>
                    </a:lnTo>
                    <a:lnTo>
                      <a:pt x="0" y="12"/>
                    </a:lnTo>
                    <a:lnTo>
                      <a:pt x="6" y="3"/>
                    </a:lnTo>
                    <a:lnTo>
                      <a:pt x="9"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82" name="Freeform 285"/>
              <p:cNvSpPr/>
              <p:nvPr/>
            </p:nvSpPr>
            <p:spPr bwMode="auto">
              <a:xfrm>
                <a:off x="3853" y="1504"/>
                <a:ext cx="72" cy="57"/>
              </a:xfrm>
              <a:custGeom>
                <a:avLst/>
                <a:gdLst>
                  <a:gd name="T0" fmla="*/ 56 w 72"/>
                  <a:gd name="T1" fmla="*/ 35 h 57"/>
                  <a:gd name="T2" fmla="*/ 44 w 72"/>
                  <a:gd name="T3" fmla="*/ 28 h 57"/>
                  <a:gd name="T4" fmla="*/ 37 w 72"/>
                  <a:gd name="T5" fmla="*/ 32 h 57"/>
                  <a:gd name="T6" fmla="*/ 31 w 72"/>
                  <a:gd name="T7" fmla="*/ 35 h 57"/>
                  <a:gd name="T8" fmla="*/ 25 w 72"/>
                  <a:gd name="T9" fmla="*/ 50 h 57"/>
                  <a:gd name="T10" fmla="*/ 25 w 72"/>
                  <a:gd name="T11" fmla="*/ 53 h 57"/>
                  <a:gd name="T12" fmla="*/ 19 w 72"/>
                  <a:gd name="T13" fmla="*/ 57 h 57"/>
                  <a:gd name="T14" fmla="*/ 12 w 72"/>
                  <a:gd name="T15" fmla="*/ 50 h 57"/>
                  <a:gd name="T16" fmla="*/ 9 w 72"/>
                  <a:gd name="T17" fmla="*/ 41 h 57"/>
                  <a:gd name="T18" fmla="*/ 9 w 72"/>
                  <a:gd name="T19" fmla="*/ 41 h 57"/>
                  <a:gd name="T20" fmla="*/ 6 w 72"/>
                  <a:gd name="T21" fmla="*/ 35 h 57"/>
                  <a:gd name="T22" fmla="*/ 3 w 72"/>
                  <a:gd name="T23" fmla="*/ 35 h 57"/>
                  <a:gd name="T24" fmla="*/ 0 w 72"/>
                  <a:gd name="T25" fmla="*/ 35 h 57"/>
                  <a:gd name="T26" fmla="*/ 19 w 72"/>
                  <a:gd name="T27" fmla="*/ 13 h 57"/>
                  <a:gd name="T28" fmla="*/ 28 w 72"/>
                  <a:gd name="T29" fmla="*/ 16 h 57"/>
                  <a:gd name="T30" fmla="*/ 34 w 72"/>
                  <a:gd name="T31" fmla="*/ 13 h 57"/>
                  <a:gd name="T32" fmla="*/ 37 w 72"/>
                  <a:gd name="T33" fmla="*/ 13 h 57"/>
                  <a:gd name="T34" fmla="*/ 41 w 72"/>
                  <a:gd name="T35" fmla="*/ 7 h 57"/>
                  <a:gd name="T36" fmla="*/ 47 w 72"/>
                  <a:gd name="T37" fmla="*/ 0 h 57"/>
                  <a:gd name="T38" fmla="*/ 50 w 72"/>
                  <a:gd name="T39" fmla="*/ 0 h 57"/>
                  <a:gd name="T40" fmla="*/ 56 w 72"/>
                  <a:gd name="T41" fmla="*/ 3 h 57"/>
                  <a:gd name="T42" fmla="*/ 62 w 72"/>
                  <a:gd name="T43" fmla="*/ 3 h 57"/>
                  <a:gd name="T44" fmla="*/ 66 w 72"/>
                  <a:gd name="T45" fmla="*/ 7 h 57"/>
                  <a:gd name="T46" fmla="*/ 69 w 72"/>
                  <a:gd name="T47" fmla="*/ 19 h 57"/>
                  <a:gd name="T48" fmla="*/ 72 w 72"/>
                  <a:gd name="T49" fmla="*/ 19 h 57"/>
                  <a:gd name="T50" fmla="*/ 69 w 72"/>
                  <a:gd name="T51" fmla="*/ 22 h 57"/>
                  <a:gd name="T52" fmla="*/ 66 w 72"/>
                  <a:gd name="T53" fmla="*/ 25 h 57"/>
                  <a:gd name="T54" fmla="*/ 56 w 72"/>
                  <a:gd name="T55" fmla="*/ 35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
                  <a:gd name="T85" fmla="*/ 0 h 57"/>
                  <a:gd name="T86" fmla="*/ 72 w 72"/>
                  <a:gd name="T87" fmla="*/ 57 h 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 h="57">
                    <a:moveTo>
                      <a:pt x="56" y="35"/>
                    </a:moveTo>
                    <a:lnTo>
                      <a:pt x="44" y="28"/>
                    </a:lnTo>
                    <a:lnTo>
                      <a:pt x="37" y="32"/>
                    </a:lnTo>
                    <a:lnTo>
                      <a:pt x="31" y="35"/>
                    </a:lnTo>
                    <a:lnTo>
                      <a:pt x="25" y="50"/>
                    </a:lnTo>
                    <a:lnTo>
                      <a:pt x="25" y="53"/>
                    </a:lnTo>
                    <a:lnTo>
                      <a:pt x="19" y="57"/>
                    </a:lnTo>
                    <a:lnTo>
                      <a:pt x="12" y="50"/>
                    </a:lnTo>
                    <a:lnTo>
                      <a:pt x="9" y="41"/>
                    </a:lnTo>
                    <a:lnTo>
                      <a:pt x="6" y="35"/>
                    </a:lnTo>
                    <a:lnTo>
                      <a:pt x="3" y="35"/>
                    </a:lnTo>
                    <a:lnTo>
                      <a:pt x="0" y="35"/>
                    </a:lnTo>
                    <a:lnTo>
                      <a:pt x="19" y="13"/>
                    </a:lnTo>
                    <a:lnTo>
                      <a:pt x="28" y="16"/>
                    </a:lnTo>
                    <a:lnTo>
                      <a:pt x="34" y="13"/>
                    </a:lnTo>
                    <a:lnTo>
                      <a:pt x="37" y="13"/>
                    </a:lnTo>
                    <a:lnTo>
                      <a:pt x="41" y="7"/>
                    </a:lnTo>
                    <a:lnTo>
                      <a:pt x="47" y="0"/>
                    </a:lnTo>
                    <a:lnTo>
                      <a:pt x="50" y="0"/>
                    </a:lnTo>
                    <a:lnTo>
                      <a:pt x="56" y="3"/>
                    </a:lnTo>
                    <a:lnTo>
                      <a:pt x="62" y="3"/>
                    </a:lnTo>
                    <a:lnTo>
                      <a:pt x="66" y="7"/>
                    </a:lnTo>
                    <a:lnTo>
                      <a:pt x="69" y="19"/>
                    </a:lnTo>
                    <a:lnTo>
                      <a:pt x="72" y="19"/>
                    </a:lnTo>
                    <a:lnTo>
                      <a:pt x="69" y="22"/>
                    </a:lnTo>
                    <a:lnTo>
                      <a:pt x="66" y="25"/>
                    </a:lnTo>
                    <a:lnTo>
                      <a:pt x="56" y="35"/>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83" name="Freeform 286"/>
              <p:cNvSpPr/>
              <p:nvPr/>
            </p:nvSpPr>
            <p:spPr bwMode="auto">
              <a:xfrm>
                <a:off x="3853" y="1504"/>
                <a:ext cx="72" cy="57"/>
              </a:xfrm>
              <a:custGeom>
                <a:avLst/>
                <a:gdLst>
                  <a:gd name="T0" fmla="*/ 56 w 72"/>
                  <a:gd name="T1" fmla="*/ 35 h 57"/>
                  <a:gd name="T2" fmla="*/ 44 w 72"/>
                  <a:gd name="T3" fmla="*/ 28 h 57"/>
                  <a:gd name="T4" fmla="*/ 37 w 72"/>
                  <a:gd name="T5" fmla="*/ 32 h 57"/>
                  <a:gd name="T6" fmla="*/ 31 w 72"/>
                  <a:gd name="T7" fmla="*/ 35 h 57"/>
                  <a:gd name="T8" fmla="*/ 25 w 72"/>
                  <a:gd name="T9" fmla="*/ 50 h 57"/>
                  <a:gd name="T10" fmla="*/ 25 w 72"/>
                  <a:gd name="T11" fmla="*/ 53 h 57"/>
                  <a:gd name="T12" fmla="*/ 19 w 72"/>
                  <a:gd name="T13" fmla="*/ 57 h 57"/>
                  <a:gd name="T14" fmla="*/ 12 w 72"/>
                  <a:gd name="T15" fmla="*/ 50 h 57"/>
                  <a:gd name="T16" fmla="*/ 9 w 72"/>
                  <a:gd name="T17" fmla="*/ 41 h 57"/>
                  <a:gd name="T18" fmla="*/ 9 w 72"/>
                  <a:gd name="T19" fmla="*/ 41 h 57"/>
                  <a:gd name="T20" fmla="*/ 6 w 72"/>
                  <a:gd name="T21" fmla="*/ 35 h 57"/>
                  <a:gd name="T22" fmla="*/ 3 w 72"/>
                  <a:gd name="T23" fmla="*/ 35 h 57"/>
                  <a:gd name="T24" fmla="*/ 0 w 72"/>
                  <a:gd name="T25" fmla="*/ 35 h 57"/>
                  <a:gd name="T26" fmla="*/ 19 w 72"/>
                  <a:gd name="T27" fmla="*/ 13 h 57"/>
                  <a:gd name="T28" fmla="*/ 28 w 72"/>
                  <a:gd name="T29" fmla="*/ 16 h 57"/>
                  <a:gd name="T30" fmla="*/ 34 w 72"/>
                  <a:gd name="T31" fmla="*/ 13 h 57"/>
                  <a:gd name="T32" fmla="*/ 37 w 72"/>
                  <a:gd name="T33" fmla="*/ 13 h 57"/>
                  <a:gd name="T34" fmla="*/ 41 w 72"/>
                  <a:gd name="T35" fmla="*/ 7 h 57"/>
                  <a:gd name="T36" fmla="*/ 47 w 72"/>
                  <a:gd name="T37" fmla="*/ 0 h 57"/>
                  <a:gd name="T38" fmla="*/ 50 w 72"/>
                  <a:gd name="T39" fmla="*/ 0 h 57"/>
                  <a:gd name="T40" fmla="*/ 56 w 72"/>
                  <a:gd name="T41" fmla="*/ 3 h 57"/>
                  <a:gd name="T42" fmla="*/ 62 w 72"/>
                  <a:gd name="T43" fmla="*/ 3 h 57"/>
                  <a:gd name="T44" fmla="*/ 66 w 72"/>
                  <a:gd name="T45" fmla="*/ 7 h 57"/>
                  <a:gd name="T46" fmla="*/ 69 w 72"/>
                  <a:gd name="T47" fmla="*/ 19 h 57"/>
                  <a:gd name="T48" fmla="*/ 72 w 72"/>
                  <a:gd name="T49" fmla="*/ 19 h 57"/>
                  <a:gd name="T50" fmla="*/ 69 w 72"/>
                  <a:gd name="T51" fmla="*/ 22 h 57"/>
                  <a:gd name="T52" fmla="*/ 66 w 72"/>
                  <a:gd name="T53" fmla="*/ 25 h 57"/>
                  <a:gd name="T54" fmla="*/ 56 w 72"/>
                  <a:gd name="T55" fmla="*/ 35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
                  <a:gd name="T85" fmla="*/ 0 h 57"/>
                  <a:gd name="T86" fmla="*/ 72 w 72"/>
                  <a:gd name="T87" fmla="*/ 57 h 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 h="57">
                    <a:moveTo>
                      <a:pt x="56" y="35"/>
                    </a:moveTo>
                    <a:lnTo>
                      <a:pt x="44" y="28"/>
                    </a:lnTo>
                    <a:lnTo>
                      <a:pt x="37" y="32"/>
                    </a:lnTo>
                    <a:lnTo>
                      <a:pt x="31" y="35"/>
                    </a:lnTo>
                    <a:lnTo>
                      <a:pt x="25" y="50"/>
                    </a:lnTo>
                    <a:lnTo>
                      <a:pt x="25" y="53"/>
                    </a:lnTo>
                    <a:lnTo>
                      <a:pt x="19" y="57"/>
                    </a:lnTo>
                    <a:lnTo>
                      <a:pt x="12" y="50"/>
                    </a:lnTo>
                    <a:lnTo>
                      <a:pt x="9" y="41"/>
                    </a:lnTo>
                    <a:lnTo>
                      <a:pt x="6" y="35"/>
                    </a:lnTo>
                    <a:lnTo>
                      <a:pt x="3" y="35"/>
                    </a:lnTo>
                    <a:lnTo>
                      <a:pt x="0" y="35"/>
                    </a:lnTo>
                    <a:lnTo>
                      <a:pt x="19" y="13"/>
                    </a:lnTo>
                    <a:lnTo>
                      <a:pt x="28" y="16"/>
                    </a:lnTo>
                    <a:lnTo>
                      <a:pt x="34" y="13"/>
                    </a:lnTo>
                    <a:lnTo>
                      <a:pt x="37" y="13"/>
                    </a:lnTo>
                    <a:lnTo>
                      <a:pt x="41" y="7"/>
                    </a:lnTo>
                    <a:lnTo>
                      <a:pt x="47" y="0"/>
                    </a:lnTo>
                    <a:lnTo>
                      <a:pt x="50" y="0"/>
                    </a:lnTo>
                    <a:lnTo>
                      <a:pt x="56" y="3"/>
                    </a:lnTo>
                    <a:lnTo>
                      <a:pt x="62" y="3"/>
                    </a:lnTo>
                    <a:lnTo>
                      <a:pt x="66" y="7"/>
                    </a:lnTo>
                    <a:lnTo>
                      <a:pt x="69" y="19"/>
                    </a:lnTo>
                    <a:lnTo>
                      <a:pt x="72" y="19"/>
                    </a:lnTo>
                    <a:lnTo>
                      <a:pt x="69" y="22"/>
                    </a:lnTo>
                    <a:lnTo>
                      <a:pt x="66" y="25"/>
                    </a:lnTo>
                    <a:lnTo>
                      <a:pt x="56" y="35"/>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84" name="Freeform 287"/>
              <p:cNvSpPr/>
              <p:nvPr/>
            </p:nvSpPr>
            <p:spPr bwMode="auto">
              <a:xfrm>
                <a:off x="3925" y="1495"/>
                <a:ext cx="6" cy="16"/>
              </a:xfrm>
              <a:custGeom>
                <a:avLst/>
                <a:gdLst>
                  <a:gd name="T0" fmla="*/ 6 w 6"/>
                  <a:gd name="T1" fmla="*/ 0 h 16"/>
                  <a:gd name="T2" fmla="*/ 0 w 6"/>
                  <a:gd name="T3" fmla="*/ 12 h 16"/>
                  <a:gd name="T4" fmla="*/ 3 w 6"/>
                  <a:gd name="T5" fmla="*/ 16 h 16"/>
                  <a:gd name="T6" fmla="*/ 6 w 6"/>
                  <a:gd name="T7" fmla="*/ 12 h 16"/>
                  <a:gd name="T8" fmla="*/ 6 w 6"/>
                  <a:gd name="T9" fmla="*/ 0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0"/>
                    </a:moveTo>
                    <a:lnTo>
                      <a:pt x="0" y="12"/>
                    </a:lnTo>
                    <a:lnTo>
                      <a:pt x="3" y="16"/>
                    </a:lnTo>
                    <a:lnTo>
                      <a:pt x="6" y="12"/>
                    </a:lnTo>
                    <a:lnTo>
                      <a:pt x="6"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85" name="Freeform 288"/>
              <p:cNvSpPr/>
              <p:nvPr/>
            </p:nvSpPr>
            <p:spPr bwMode="auto">
              <a:xfrm>
                <a:off x="3925" y="1495"/>
                <a:ext cx="6" cy="16"/>
              </a:xfrm>
              <a:custGeom>
                <a:avLst/>
                <a:gdLst>
                  <a:gd name="T0" fmla="*/ 6 w 6"/>
                  <a:gd name="T1" fmla="*/ 0 h 16"/>
                  <a:gd name="T2" fmla="*/ 0 w 6"/>
                  <a:gd name="T3" fmla="*/ 12 h 16"/>
                  <a:gd name="T4" fmla="*/ 3 w 6"/>
                  <a:gd name="T5" fmla="*/ 16 h 16"/>
                  <a:gd name="T6" fmla="*/ 6 w 6"/>
                  <a:gd name="T7" fmla="*/ 12 h 16"/>
                  <a:gd name="T8" fmla="*/ 6 w 6"/>
                  <a:gd name="T9" fmla="*/ 0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0"/>
                    </a:moveTo>
                    <a:lnTo>
                      <a:pt x="0" y="12"/>
                    </a:lnTo>
                    <a:lnTo>
                      <a:pt x="3" y="16"/>
                    </a:lnTo>
                    <a:lnTo>
                      <a:pt x="6" y="12"/>
                    </a:lnTo>
                    <a:lnTo>
                      <a:pt x="6"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86" name="Freeform 289"/>
              <p:cNvSpPr/>
              <p:nvPr/>
            </p:nvSpPr>
            <p:spPr bwMode="auto">
              <a:xfrm>
                <a:off x="3781" y="1520"/>
                <a:ext cx="66" cy="94"/>
              </a:xfrm>
              <a:custGeom>
                <a:avLst/>
                <a:gdLst>
                  <a:gd name="T0" fmla="*/ 34 w 66"/>
                  <a:gd name="T1" fmla="*/ 0 h 94"/>
                  <a:gd name="T2" fmla="*/ 34 w 66"/>
                  <a:gd name="T3" fmla="*/ 0 h 94"/>
                  <a:gd name="T4" fmla="*/ 31 w 66"/>
                  <a:gd name="T5" fmla="*/ 0 h 94"/>
                  <a:gd name="T6" fmla="*/ 28 w 66"/>
                  <a:gd name="T7" fmla="*/ 0 h 94"/>
                  <a:gd name="T8" fmla="*/ 25 w 66"/>
                  <a:gd name="T9" fmla="*/ 6 h 94"/>
                  <a:gd name="T10" fmla="*/ 22 w 66"/>
                  <a:gd name="T11" fmla="*/ 9 h 94"/>
                  <a:gd name="T12" fmla="*/ 16 w 66"/>
                  <a:gd name="T13" fmla="*/ 9 h 94"/>
                  <a:gd name="T14" fmla="*/ 12 w 66"/>
                  <a:gd name="T15" fmla="*/ 12 h 94"/>
                  <a:gd name="T16" fmla="*/ 9 w 66"/>
                  <a:gd name="T17" fmla="*/ 16 h 94"/>
                  <a:gd name="T18" fmla="*/ 9 w 66"/>
                  <a:gd name="T19" fmla="*/ 12 h 94"/>
                  <a:gd name="T20" fmla="*/ 6 w 66"/>
                  <a:gd name="T21" fmla="*/ 16 h 94"/>
                  <a:gd name="T22" fmla="*/ 0 w 66"/>
                  <a:gd name="T23" fmla="*/ 22 h 94"/>
                  <a:gd name="T24" fmla="*/ 6 w 66"/>
                  <a:gd name="T25" fmla="*/ 31 h 94"/>
                  <a:gd name="T26" fmla="*/ 9 w 66"/>
                  <a:gd name="T27" fmla="*/ 34 h 94"/>
                  <a:gd name="T28" fmla="*/ 6 w 66"/>
                  <a:gd name="T29" fmla="*/ 31 h 94"/>
                  <a:gd name="T30" fmla="*/ 3 w 66"/>
                  <a:gd name="T31" fmla="*/ 31 h 94"/>
                  <a:gd name="T32" fmla="*/ 3 w 66"/>
                  <a:gd name="T33" fmla="*/ 44 h 94"/>
                  <a:gd name="T34" fmla="*/ 6 w 66"/>
                  <a:gd name="T35" fmla="*/ 41 h 94"/>
                  <a:gd name="T36" fmla="*/ 12 w 66"/>
                  <a:gd name="T37" fmla="*/ 37 h 94"/>
                  <a:gd name="T38" fmla="*/ 19 w 66"/>
                  <a:gd name="T39" fmla="*/ 41 h 94"/>
                  <a:gd name="T40" fmla="*/ 22 w 66"/>
                  <a:gd name="T41" fmla="*/ 37 h 94"/>
                  <a:gd name="T42" fmla="*/ 16 w 66"/>
                  <a:gd name="T43" fmla="*/ 34 h 94"/>
                  <a:gd name="T44" fmla="*/ 16 w 66"/>
                  <a:gd name="T45" fmla="*/ 31 h 94"/>
                  <a:gd name="T46" fmla="*/ 16 w 66"/>
                  <a:gd name="T47" fmla="*/ 25 h 94"/>
                  <a:gd name="T48" fmla="*/ 19 w 66"/>
                  <a:gd name="T49" fmla="*/ 25 h 94"/>
                  <a:gd name="T50" fmla="*/ 25 w 66"/>
                  <a:gd name="T51" fmla="*/ 37 h 94"/>
                  <a:gd name="T52" fmla="*/ 25 w 66"/>
                  <a:gd name="T53" fmla="*/ 44 h 94"/>
                  <a:gd name="T54" fmla="*/ 28 w 66"/>
                  <a:gd name="T55" fmla="*/ 44 h 94"/>
                  <a:gd name="T56" fmla="*/ 25 w 66"/>
                  <a:gd name="T57" fmla="*/ 50 h 94"/>
                  <a:gd name="T58" fmla="*/ 25 w 66"/>
                  <a:gd name="T59" fmla="*/ 56 h 94"/>
                  <a:gd name="T60" fmla="*/ 19 w 66"/>
                  <a:gd name="T61" fmla="*/ 59 h 94"/>
                  <a:gd name="T62" fmla="*/ 19 w 66"/>
                  <a:gd name="T63" fmla="*/ 66 h 94"/>
                  <a:gd name="T64" fmla="*/ 19 w 66"/>
                  <a:gd name="T65" fmla="*/ 81 h 94"/>
                  <a:gd name="T66" fmla="*/ 16 w 66"/>
                  <a:gd name="T67" fmla="*/ 84 h 94"/>
                  <a:gd name="T68" fmla="*/ 19 w 66"/>
                  <a:gd name="T69" fmla="*/ 88 h 94"/>
                  <a:gd name="T70" fmla="*/ 28 w 66"/>
                  <a:gd name="T71" fmla="*/ 91 h 94"/>
                  <a:gd name="T72" fmla="*/ 28 w 66"/>
                  <a:gd name="T73" fmla="*/ 84 h 94"/>
                  <a:gd name="T74" fmla="*/ 28 w 66"/>
                  <a:gd name="T75" fmla="*/ 78 h 94"/>
                  <a:gd name="T76" fmla="*/ 28 w 66"/>
                  <a:gd name="T77" fmla="*/ 72 h 94"/>
                  <a:gd name="T78" fmla="*/ 34 w 66"/>
                  <a:gd name="T79" fmla="*/ 75 h 94"/>
                  <a:gd name="T80" fmla="*/ 31 w 66"/>
                  <a:gd name="T81" fmla="*/ 75 h 94"/>
                  <a:gd name="T82" fmla="*/ 31 w 66"/>
                  <a:gd name="T83" fmla="*/ 81 h 94"/>
                  <a:gd name="T84" fmla="*/ 31 w 66"/>
                  <a:gd name="T85" fmla="*/ 94 h 94"/>
                  <a:gd name="T86" fmla="*/ 34 w 66"/>
                  <a:gd name="T87" fmla="*/ 94 h 94"/>
                  <a:gd name="T88" fmla="*/ 41 w 66"/>
                  <a:gd name="T89" fmla="*/ 91 h 94"/>
                  <a:gd name="T90" fmla="*/ 41 w 66"/>
                  <a:gd name="T91" fmla="*/ 84 h 94"/>
                  <a:gd name="T92" fmla="*/ 44 w 66"/>
                  <a:gd name="T93" fmla="*/ 81 h 94"/>
                  <a:gd name="T94" fmla="*/ 47 w 66"/>
                  <a:gd name="T95" fmla="*/ 81 h 94"/>
                  <a:gd name="T96" fmla="*/ 66 w 66"/>
                  <a:gd name="T97" fmla="*/ 34 h 94"/>
                  <a:gd name="T98" fmla="*/ 66 w 66"/>
                  <a:gd name="T99" fmla="*/ 28 h 94"/>
                  <a:gd name="T100" fmla="*/ 63 w 66"/>
                  <a:gd name="T101" fmla="*/ 22 h 94"/>
                  <a:gd name="T102" fmla="*/ 56 w 66"/>
                  <a:gd name="T103" fmla="*/ 22 h 94"/>
                  <a:gd name="T104" fmla="*/ 56 w 66"/>
                  <a:gd name="T105" fmla="*/ 19 h 94"/>
                  <a:gd name="T106" fmla="*/ 59 w 66"/>
                  <a:gd name="T107" fmla="*/ 12 h 94"/>
                  <a:gd name="T108" fmla="*/ 56 w 66"/>
                  <a:gd name="T109" fmla="*/ 9 h 94"/>
                  <a:gd name="T110" fmla="*/ 53 w 66"/>
                  <a:gd name="T111" fmla="*/ 9 h 94"/>
                  <a:gd name="T112" fmla="*/ 44 w 66"/>
                  <a:gd name="T113" fmla="*/ 9 h 94"/>
                  <a:gd name="T114" fmla="*/ 37 w 66"/>
                  <a:gd name="T115" fmla="*/ 3 h 94"/>
                  <a:gd name="T116" fmla="*/ 37 w 66"/>
                  <a:gd name="T117" fmla="*/ 0 h 94"/>
                  <a:gd name="T118" fmla="*/ 34 w 66"/>
                  <a:gd name="T119" fmla="*/ 0 h 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94"/>
                  <a:gd name="T182" fmla="*/ 66 w 66"/>
                  <a:gd name="T183" fmla="*/ 94 h 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94">
                    <a:moveTo>
                      <a:pt x="34" y="0"/>
                    </a:moveTo>
                    <a:lnTo>
                      <a:pt x="34" y="0"/>
                    </a:lnTo>
                    <a:lnTo>
                      <a:pt x="31" y="0"/>
                    </a:lnTo>
                    <a:lnTo>
                      <a:pt x="28" y="0"/>
                    </a:lnTo>
                    <a:lnTo>
                      <a:pt x="25" y="6"/>
                    </a:lnTo>
                    <a:lnTo>
                      <a:pt x="22" y="9"/>
                    </a:lnTo>
                    <a:lnTo>
                      <a:pt x="16" y="9"/>
                    </a:lnTo>
                    <a:lnTo>
                      <a:pt x="12" y="12"/>
                    </a:lnTo>
                    <a:lnTo>
                      <a:pt x="9" y="16"/>
                    </a:lnTo>
                    <a:lnTo>
                      <a:pt x="9" y="12"/>
                    </a:lnTo>
                    <a:lnTo>
                      <a:pt x="6" y="16"/>
                    </a:lnTo>
                    <a:lnTo>
                      <a:pt x="0" y="22"/>
                    </a:lnTo>
                    <a:lnTo>
                      <a:pt x="6" y="31"/>
                    </a:lnTo>
                    <a:lnTo>
                      <a:pt x="9" y="34"/>
                    </a:lnTo>
                    <a:lnTo>
                      <a:pt x="6" y="31"/>
                    </a:lnTo>
                    <a:lnTo>
                      <a:pt x="3" y="31"/>
                    </a:lnTo>
                    <a:lnTo>
                      <a:pt x="3" y="44"/>
                    </a:lnTo>
                    <a:lnTo>
                      <a:pt x="6" y="41"/>
                    </a:lnTo>
                    <a:lnTo>
                      <a:pt x="12" y="37"/>
                    </a:lnTo>
                    <a:lnTo>
                      <a:pt x="19" y="41"/>
                    </a:lnTo>
                    <a:lnTo>
                      <a:pt x="22" y="37"/>
                    </a:lnTo>
                    <a:lnTo>
                      <a:pt x="16" y="34"/>
                    </a:lnTo>
                    <a:lnTo>
                      <a:pt x="16" y="31"/>
                    </a:lnTo>
                    <a:lnTo>
                      <a:pt x="16" y="25"/>
                    </a:lnTo>
                    <a:lnTo>
                      <a:pt x="19" y="25"/>
                    </a:lnTo>
                    <a:lnTo>
                      <a:pt x="25" y="37"/>
                    </a:lnTo>
                    <a:lnTo>
                      <a:pt x="25" y="44"/>
                    </a:lnTo>
                    <a:lnTo>
                      <a:pt x="28" y="44"/>
                    </a:lnTo>
                    <a:lnTo>
                      <a:pt x="25" y="50"/>
                    </a:lnTo>
                    <a:lnTo>
                      <a:pt x="25" y="56"/>
                    </a:lnTo>
                    <a:lnTo>
                      <a:pt x="19" y="59"/>
                    </a:lnTo>
                    <a:lnTo>
                      <a:pt x="19" y="66"/>
                    </a:lnTo>
                    <a:lnTo>
                      <a:pt x="19" y="81"/>
                    </a:lnTo>
                    <a:lnTo>
                      <a:pt x="16" y="84"/>
                    </a:lnTo>
                    <a:lnTo>
                      <a:pt x="19" y="88"/>
                    </a:lnTo>
                    <a:lnTo>
                      <a:pt x="28" y="91"/>
                    </a:lnTo>
                    <a:lnTo>
                      <a:pt x="28" y="84"/>
                    </a:lnTo>
                    <a:lnTo>
                      <a:pt x="28" y="78"/>
                    </a:lnTo>
                    <a:lnTo>
                      <a:pt x="28" y="72"/>
                    </a:lnTo>
                    <a:lnTo>
                      <a:pt x="34" y="75"/>
                    </a:lnTo>
                    <a:lnTo>
                      <a:pt x="31" y="75"/>
                    </a:lnTo>
                    <a:lnTo>
                      <a:pt x="31" y="81"/>
                    </a:lnTo>
                    <a:lnTo>
                      <a:pt x="31" y="94"/>
                    </a:lnTo>
                    <a:lnTo>
                      <a:pt x="34" y="94"/>
                    </a:lnTo>
                    <a:lnTo>
                      <a:pt x="41" y="91"/>
                    </a:lnTo>
                    <a:lnTo>
                      <a:pt x="41" y="84"/>
                    </a:lnTo>
                    <a:lnTo>
                      <a:pt x="44" y="81"/>
                    </a:lnTo>
                    <a:lnTo>
                      <a:pt x="47" y="81"/>
                    </a:lnTo>
                    <a:lnTo>
                      <a:pt x="66" y="34"/>
                    </a:lnTo>
                    <a:lnTo>
                      <a:pt x="66" y="28"/>
                    </a:lnTo>
                    <a:lnTo>
                      <a:pt x="63" y="22"/>
                    </a:lnTo>
                    <a:lnTo>
                      <a:pt x="56" y="22"/>
                    </a:lnTo>
                    <a:lnTo>
                      <a:pt x="56" y="19"/>
                    </a:lnTo>
                    <a:lnTo>
                      <a:pt x="59" y="12"/>
                    </a:lnTo>
                    <a:lnTo>
                      <a:pt x="56" y="9"/>
                    </a:lnTo>
                    <a:lnTo>
                      <a:pt x="53" y="9"/>
                    </a:lnTo>
                    <a:lnTo>
                      <a:pt x="44" y="9"/>
                    </a:lnTo>
                    <a:lnTo>
                      <a:pt x="37" y="3"/>
                    </a:lnTo>
                    <a:lnTo>
                      <a:pt x="37" y="0"/>
                    </a:lnTo>
                    <a:lnTo>
                      <a:pt x="34"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87" name="Freeform 290"/>
              <p:cNvSpPr/>
              <p:nvPr/>
            </p:nvSpPr>
            <p:spPr bwMode="auto">
              <a:xfrm>
                <a:off x="3781" y="1520"/>
                <a:ext cx="66" cy="94"/>
              </a:xfrm>
              <a:custGeom>
                <a:avLst/>
                <a:gdLst>
                  <a:gd name="T0" fmla="*/ 34 w 66"/>
                  <a:gd name="T1" fmla="*/ 0 h 94"/>
                  <a:gd name="T2" fmla="*/ 34 w 66"/>
                  <a:gd name="T3" fmla="*/ 0 h 94"/>
                  <a:gd name="T4" fmla="*/ 31 w 66"/>
                  <a:gd name="T5" fmla="*/ 0 h 94"/>
                  <a:gd name="T6" fmla="*/ 28 w 66"/>
                  <a:gd name="T7" fmla="*/ 0 h 94"/>
                  <a:gd name="T8" fmla="*/ 25 w 66"/>
                  <a:gd name="T9" fmla="*/ 6 h 94"/>
                  <a:gd name="T10" fmla="*/ 22 w 66"/>
                  <a:gd name="T11" fmla="*/ 9 h 94"/>
                  <a:gd name="T12" fmla="*/ 16 w 66"/>
                  <a:gd name="T13" fmla="*/ 9 h 94"/>
                  <a:gd name="T14" fmla="*/ 12 w 66"/>
                  <a:gd name="T15" fmla="*/ 12 h 94"/>
                  <a:gd name="T16" fmla="*/ 9 w 66"/>
                  <a:gd name="T17" fmla="*/ 16 h 94"/>
                  <a:gd name="T18" fmla="*/ 9 w 66"/>
                  <a:gd name="T19" fmla="*/ 12 h 94"/>
                  <a:gd name="T20" fmla="*/ 6 w 66"/>
                  <a:gd name="T21" fmla="*/ 16 h 94"/>
                  <a:gd name="T22" fmla="*/ 0 w 66"/>
                  <a:gd name="T23" fmla="*/ 22 h 94"/>
                  <a:gd name="T24" fmla="*/ 6 w 66"/>
                  <a:gd name="T25" fmla="*/ 31 h 94"/>
                  <a:gd name="T26" fmla="*/ 9 w 66"/>
                  <a:gd name="T27" fmla="*/ 34 h 94"/>
                  <a:gd name="T28" fmla="*/ 6 w 66"/>
                  <a:gd name="T29" fmla="*/ 31 h 94"/>
                  <a:gd name="T30" fmla="*/ 3 w 66"/>
                  <a:gd name="T31" fmla="*/ 31 h 94"/>
                  <a:gd name="T32" fmla="*/ 3 w 66"/>
                  <a:gd name="T33" fmla="*/ 44 h 94"/>
                  <a:gd name="T34" fmla="*/ 6 w 66"/>
                  <a:gd name="T35" fmla="*/ 41 h 94"/>
                  <a:gd name="T36" fmla="*/ 12 w 66"/>
                  <a:gd name="T37" fmla="*/ 37 h 94"/>
                  <a:gd name="T38" fmla="*/ 19 w 66"/>
                  <a:gd name="T39" fmla="*/ 41 h 94"/>
                  <a:gd name="T40" fmla="*/ 22 w 66"/>
                  <a:gd name="T41" fmla="*/ 37 h 94"/>
                  <a:gd name="T42" fmla="*/ 16 w 66"/>
                  <a:gd name="T43" fmla="*/ 34 h 94"/>
                  <a:gd name="T44" fmla="*/ 16 w 66"/>
                  <a:gd name="T45" fmla="*/ 31 h 94"/>
                  <a:gd name="T46" fmla="*/ 16 w 66"/>
                  <a:gd name="T47" fmla="*/ 25 h 94"/>
                  <a:gd name="T48" fmla="*/ 19 w 66"/>
                  <a:gd name="T49" fmla="*/ 25 h 94"/>
                  <a:gd name="T50" fmla="*/ 25 w 66"/>
                  <a:gd name="T51" fmla="*/ 37 h 94"/>
                  <a:gd name="T52" fmla="*/ 25 w 66"/>
                  <a:gd name="T53" fmla="*/ 44 h 94"/>
                  <a:gd name="T54" fmla="*/ 28 w 66"/>
                  <a:gd name="T55" fmla="*/ 44 h 94"/>
                  <a:gd name="T56" fmla="*/ 25 w 66"/>
                  <a:gd name="T57" fmla="*/ 50 h 94"/>
                  <a:gd name="T58" fmla="*/ 25 w 66"/>
                  <a:gd name="T59" fmla="*/ 56 h 94"/>
                  <a:gd name="T60" fmla="*/ 19 w 66"/>
                  <a:gd name="T61" fmla="*/ 59 h 94"/>
                  <a:gd name="T62" fmla="*/ 19 w 66"/>
                  <a:gd name="T63" fmla="*/ 66 h 94"/>
                  <a:gd name="T64" fmla="*/ 19 w 66"/>
                  <a:gd name="T65" fmla="*/ 81 h 94"/>
                  <a:gd name="T66" fmla="*/ 16 w 66"/>
                  <a:gd name="T67" fmla="*/ 84 h 94"/>
                  <a:gd name="T68" fmla="*/ 19 w 66"/>
                  <a:gd name="T69" fmla="*/ 88 h 94"/>
                  <a:gd name="T70" fmla="*/ 28 w 66"/>
                  <a:gd name="T71" fmla="*/ 91 h 94"/>
                  <a:gd name="T72" fmla="*/ 28 w 66"/>
                  <a:gd name="T73" fmla="*/ 84 h 94"/>
                  <a:gd name="T74" fmla="*/ 28 w 66"/>
                  <a:gd name="T75" fmla="*/ 78 h 94"/>
                  <a:gd name="T76" fmla="*/ 28 w 66"/>
                  <a:gd name="T77" fmla="*/ 72 h 94"/>
                  <a:gd name="T78" fmla="*/ 34 w 66"/>
                  <a:gd name="T79" fmla="*/ 75 h 94"/>
                  <a:gd name="T80" fmla="*/ 31 w 66"/>
                  <a:gd name="T81" fmla="*/ 75 h 94"/>
                  <a:gd name="T82" fmla="*/ 31 w 66"/>
                  <a:gd name="T83" fmla="*/ 81 h 94"/>
                  <a:gd name="T84" fmla="*/ 31 w 66"/>
                  <a:gd name="T85" fmla="*/ 94 h 94"/>
                  <a:gd name="T86" fmla="*/ 34 w 66"/>
                  <a:gd name="T87" fmla="*/ 94 h 94"/>
                  <a:gd name="T88" fmla="*/ 41 w 66"/>
                  <a:gd name="T89" fmla="*/ 91 h 94"/>
                  <a:gd name="T90" fmla="*/ 41 w 66"/>
                  <a:gd name="T91" fmla="*/ 84 h 94"/>
                  <a:gd name="T92" fmla="*/ 44 w 66"/>
                  <a:gd name="T93" fmla="*/ 81 h 94"/>
                  <a:gd name="T94" fmla="*/ 47 w 66"/>
                  <a:gd name="T95" fmla="*/ 81 h 94"/>
                  <a:gd name="T96" fmla="*/ 66 w 66"/>
                  <a:gd name="T97" fmla="*/ 34 h 94"/>
                  <a:gd name="T98" fmla="*/ 66 w 66"/>
                  <a:gd name="T99" fmla="*/ 28 h 94"/>
                  <a:gd name="T100" fmla="*/ 63 w 66"/>
                  <a:gd name="T101" fmla="*/ 22 h 94"/>
                  <a:gd name="T102" fmla="*/ 56 w 66"/>
                  <a:gd name="T103" fmla="*/ 22 h 94"/>
                  <a:gd name="T104" fmla="*/ 56 w 66"/>
                  <a:gd name="T105" fmla="*/ 19 h 94"/>
                  <a:gd name="T106" fmla="*/ 59 w 66"/>
                  <a:gd name="T107" fmla="*/ 12 h 94"/>
                  <a:gd name="T108" fmla="*/ 56 w 66"/>
                  <a:gd name="T109" fmla="*/ 9 h 94"/>
                  <a:gd name="T110" fmla="*/ 53 w 66"/>
                  <a:gd name="T111" fmla="*/ 9 h 94"/>
                  <a:gd name="T112" fmla="*/ 44 w 66"/>
                  <a:gd name="T113" fmla="*/ 9 h 94"/>
                  <a:gd name="T114" fmla="*/ 37 w 66"/>
                  <a:gd name="T115" fmla="*/ 3 h 94"/>
                  <a:gd name="T116" fmla="*/ 37 w 66"/>
                  <a:gd name="T117" fmla="*/ 0 h 94"/>
                  <a:gd name="T118" fmla="*/ 34 w 66"/>
                  <a:gd name="T119" fmla="*/ 0 h 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94"/>
                  <a:gd name="T182" fmla="*/ 66 w 66"/>
                  <a:gd name="T183" fmla="*/ 94 h 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94">
                    <a:moveTo>
                      <a:pt x="34" y="0"/>
                    </a:moveTo>
                    <a:lnTo>
                      <a:pt x="34" y="0"/>
                    </a:lnTo>
                    <a:lnTo>
                      <a:pt x="31" y="0"/>
                    </a:lnTo>
                    <a:lnTo>
                      <a:pt x="28" y="0"/>
                    </a:lnTo>
                    <a:lnTo>
                      <a:pt x="25" y="6"/>
                    </a:lnTo>
                    <a:lnTo>
                      <a:pt x="22" y="9"/>
                    </a:lnTo>
                    <a:lnTo>
                      <a:pt x="16" y="9"/>
                    </a:lnTo>
                    <a:lnTo>
                      <a:pt x="12" y="12"/>
                    </a:lnTo>
                    <a:lnTo>
                      <a:pt x="9" y="16"/>
                    </a:lnTo>
                    <a:lnTo>
                      <a:pt x="9" y="12"/>
                    </a:lnTo>
                    <a:lnTo>
                      <a:pt x="6" y="16"/>
                    </a:lnTo>
                    <a:lnTo>
                      <a:pt x="0" y="22"/>
                    </a:lnTo>
                    <a:lnTo>
                      <a:pt x="6" y="31"/>
                    </a:lnTo>
                    <a:lnTo>
                      <a:pt x="9" y="34"/>
                    </a:lnTo>
                    <a:lnTo>
                      <a:pt x="6" y="31"/>
                    </a:lnTo>
                    <a:lnTo>
                      <a:pt x="3" y="31"/>
                    </a:lnTo>
                    <a:lnTo>
                      <a:pt x="3" y="44"/>
                    </a:lnTo>
                    <a:lnTo>
                      <a:pt x="6" y="41"/>
                    </a:lnTo>
                    <a:lnTo>
                      <a:pt x="12" y="37"/>
                    </a:lnTo>
                    <a:lnTo>
                      <a:pt x="19" y="41"/>
                    </a:lnTo>
                    <a:lnTo>
                      <a:pt x="22" y="37"/>
                    </a:lnTo>
                    <a:lnTo>
                      <a:pt x="16" y="34"/>
                    </a:lnTo>
                    <a:lnTo>
                      <a:pt x="16" y="31"/>
                    </a:lnTo>
                    <a:lnTo>
                      <a:pt x="16" y="25"/>
                    </a:lnTo>
                    <a:lnTo>
                      <a:pt x="19" y="25"/>
                    </a:lnTo>
                    <a:lnTo>
                      <a:pt x="25" y="37"/>
                    </a:lnTo>
                    <a:lnTo>
                      <a:pt x="25" y="44"/>
                    </a:lnTo>
                    <a:lnTo>
                      <a:pt x="28" y="44"/>
                    </a:lnTo>
                    <a:lnTo>
                      <a:pt x="25" y="50"/>
                    </a:lnTo>
                    <a:lnTo>
                      <a:pt x="25" y="56"/>
                    </a:lnTo>
                    <a:lnTo>
                      <a:pt x="19" y="59"/>
                    </a:lnTo>
                    <a:lnTo>
                      <a:pt x="19" y="66"/>
                    </a:lnTo>
                    <a:lnTo>
                      <a:pt x="19" y="81"/>
                    </a:lnTo>
                    <a:lnTo>
                      <a:pt x="16" y="84"/>
                    </a:lnTo>
                    <a:lnTo>
                      <a:pt x="19" y="88"/>
                    </a:lnTo>
                    <a:lnTo>
                      <a:pt x="28" y="91"/>
                    </a:lnTo>
                    <a:lnTo>
                      <a:pt x="28" y="84"/>
                    </a:lnTo>
                    <a:lnTo>
                      <a:pt x="28" y="78"/>
                    </a:lnTo>
                    <a:lnTo>
                      <a:pt x="28" y="72"/>
                    </a:lnTo>
                    <a:lnTo>
                      <a:pt x="34" y="75"/>
                    </a:lnTo>
                    <a:lnTo>
                      <a:pt x="31" y="75"/>
                    </a:lnTo>
                    <a:lnTo>
                      <a:pt x="31" y="81"/>
                    </a:lnTo>
                    <a:lnTo>
                      <a:pt x="31" y="94"/>
                    </a:lnTo>
                    <a:lnTo>
                      <a:pt x="34" y="94"/>
                    </a:lnTo>
                    <a:lnTo>
                      <a:pt x="41" y="91"/>
                    </a:lnTo>
                    <a:lnTo>
                      <a:pt x="41" y="84"/>
                    </a:lnTo>
                    <a:lnTo>
                      <a:pt x="44" y="81"/>
                    </a:lnTo>
                    <a:lnTo>
                      <a:pt x="47" y="81"/>
                    </a:lnTo>
                    <a:lnTo>
                      <a:pt x="66" y="34"/>
                    </a:lnTo>
                    <a:lnTo>
                      <a:pt x="66" y="28"/>
                    </a:lnTo>
                    <a:lnTo>
                      <a:pt x="63" y="22"/>
                    </a:lnTo>
                    <a:lnTo>
                      <a:pt x="56" y="22"/>
                    </a:lnTo>
                    <a:lnTo>
                      <a:pt x="56" y="19"/>
                    </a:lnTo>
                    <a:lnTo>
                      <a:pt x="59" y="12"/>
                    </a:lnTo>
                    <a:lnTo>
                      <a:pt x="56" y="9"/>
                    </a:lnTo>
                    <a:lnTo>
                      <a:pt x="53" y="9"/>
                    </a:lnTo>
                    <a:lnTo>
                      <a:pt x="44" y="9"/>
                    </a:lnTo>
                    <a:lnTo>
                      <a:pt x="37" y="3"/>
                    </a:lnTo>
                    <a:lnTo>
                      <a:pt x="37" y="0"/>
                    </a:lnTo>
                    <a:lnTo>
                      <a:pt x="34"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88" name="Freeform 291"/>
              <p:cNvSpPr/>
              <p:nvPr/>
            </p:nvSpPr>
            <p:spPr bwMode="auto">
              <a:xfrm>
                <a:off x="3793" y="1567"/>
                <a:ext cx="4" cy="9"/>
              </a:xfrm>
              <a:custGeom>
                <a:avLst/>
                <a:gdLst>
                  <a:gd name="T0" fmla="*/ 0 w 4"/>
                  <a:gd name="T1" fmla="*/ 0 h 9"/>
                  <a:gd name="T2" fmla="*/ 0 w 4"/>
                  <a:gd name="T3" fmla="*/ 3 h 9"/>
                  <a:gd name="T4" fmla="*/ 0 w 4"/>
                  <a:gd name="T5" fmla="*/ 9 h 9"/>
                  <a:gd name="T6" fmla="*/ 0 w 4"/>
                  <a:gd name="T7" fmla="*/ 9 h 9"/>
                  <a:gd name="T8" fmla="*/ 4 w 4"/>
                  <a:gd name="T9" fmla="*/ 0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3"/>
                    </a:lnTo>
                    <a:lnTo>
                      <a:pt x="0" y="9"/>
                    </a:lnTo>
                    <a:lnTo>
                      <a:pt x="4" y="0"/>
                    </a:lnTo>
                    <a:lnTo>
                      <a:pt x="0"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89" name="Freeform 292"/>
              <p:cNvSpPr/>
              <p:nvPr/>
            </p:nvSpPr>
            <p:spPr bwMode="auto">
              <a:xfrm>
                <a:off x="3793" y="1567"/>
                <a:ext cx="4" cy="9"/>
              </a:xfrm>
              <a:custGeom>
                <a:avLst/>
                <a:gdLst>
                  <a:gd name="T0" fmla="*/ 0 w 4"/>
                  <a:gd name="T1" fmla="*/ 0 h 9"/>
                  <a:gd name="T2" fmla="*/ 0 w 4"/>
                  <a:gd name="T3" fmla="*/ 3 h 9"/>
                  <a:gd name="T4" fmla="*/ 0 w 4"/>
                  <a:gd name="T5" fmla="*/ 9 h 9"/>
                  <a:gd name="T6" fmla="*/ 0 w 4"/>
                  <a:gd name="T7" fmla="*/ 9 h 9"/>
                  <a:gd name="T8" fmla="*/ 4 w 4"/>
                  <a:gd name="T9" fmla="*/ 0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3"/>
                    </a:lnTo>
                    <a:lnTo>
                      <a:pt x="0" y="9"/>
                    </a:lnTo>
                    <a:lnTo>
                      <a:pt x="4" y="0"/>
                    </a:lnTo>
                    <a:lnTo>
                      <a:pt x="0"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90" name="Freeform 293"/>
              <p:cNvSpPr/>
              <p:nvPr/>
            </p:nvSpPr>
            <p:spPr bwMode="auto">
              <a:xfrm>
                <a:off x="3818" y="1623"/>
                <a:ext cx="4" cy="13"/>
              </a:xfrm>
              <a:custGeom>
                <a:avLst/>
                <a:gdLst>
                  <a:gd name="T0" fmla="*/ 4 w 4"/>
                  <a:gd name="T1" fmla="*/ 3 h 13"/>
                  <a:gd name="T2" fmla="*/ 4 w 4"/>
                  <a:gd name="T3" fmla="*/ 0 h 13"/>
                  <a:gd name="T4" fmla="*/ 0 w 4"/>
                  <a:gd name="T5" fmla="*/ 10 h 13"/>
                  <a:gd name="T6" fmla="*/ 0 w 4"/>
                  <a:gd name="T7" fmla="*/ 13 h 13"/>
                  <a:gd name="T8" fmla="*/ 4 w 4"/>
                  <a:gd name="T9" fmla="*/ 3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3"/>
                    </a:moveTo>
                    <a:lnTo>
                      <a:pt x="4" y="0"/>
                    </a:lnTo>
                    <a:lnTo>
                      <a:pt x="0" y="10"/>
                    </a:lnTo>
                    <a:lnTo>
                      <a:pt x="0" y="13"/>
                    </a:lnTo>
                    <a:lnTo>
                      <a:pt x="4"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91" name="Freeform 294"/>
              <p:cNvSpPr/>
              <p:nvPr/>
            </p:nvSpPr>
            <p:spPr bwMode="auto">
              <a:xfrm>
                <a:off x="3818" y="1623"/>
                <a:ext cx="4" cy="13"/>
              </a:xfrm>
              <a:custGeom>
                <a:avLst/>
                <a:gdLst>
                  <a:gd name="T0" fmla="*/ 4 w 4"/>
                  <a:gd name="T1" fmla="*/ 3 h 13"/>
                  <a:gd name="T2" fmla="*/ 4 w 4"/>
                  <a:gd name="T3" fmla="*/ 0 h 13"/>
                  <a:gd name="T4" fmla="*/ 0 w 4"/>
                  <a:gd name="T5" fmla="*/ 10 h 13"/>
                  <a:gd name="T6" fmla="*/ 0 w 4"/>
                  <a:gd name="T7" fmla="*/ 13 h 13"/>
                  <a:gd name="T8" fmla="*/ 4 w 4"/>
                  <a:gd name="T9" fmla="*/ 3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3"/>
                    </a:moveTo>
                    <a:lnTo>
                      <a:pt x="4" y="0"/>
                    </a:lnTo>
                    <a:lnTo>
                      <a:pt x="0" y="10"/>
                    </a:lnTo>
                    <a:lnTo>
                      <a:pt x="0" y="13"/>
                    </a:lnTo>
                    <a:lnTo>
                      <a:pt x="4"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92" name="Freeform 295"/>
              <p:cNvSpPr/>
              <p:nvPr/>
            </p:nvSpPr>
            <p:spPr bwMode="auto">
              <a:xfrm>
                <a:off x="3803" y="1633"/>
                <a:ext cx="6" cy="9"/>
              </a:xfrm>
              <a:custGeom>
                <a:avLst/>
                <a:gdLst>
                  <a:gd name="T0" fmla="*/ 3 w 6"/>
                  <a:gd name="T1" fmla="*/ 3 h 9"/>
                  <a:gd name="T2" fmla="*/ 0 w 6"/>
                  <a:gd name="T3" fmla="*/ 0 h 9"/>
                  <a:gd name="T4" fmla="*/ 0 w 6"/>
                  <a:gd name="T5" fmla="*/ 3 h 9"/>
                  <a:gd name="T6" fmla="*/ 0 w 6"/>
                  <a:gd name="T7" fmla="*/ 9 h 9"/>
                  <a:gd name="T8" fmla="*/ 6 w 6"/>
                  <a:gd name="T9" fmla="*/ 9 h 9"/>
                  <a:gd name="T10" fmla="*/ 6 w 6"/>
                  <a:gd name="T11" fmla="*/ 3 h 9"/>
                  <a:gd name="T12" fmla="*/ 3 w 6"/>
                  <a:gd name="T13" fmla="*/ 3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3" y="3"/>
                    </a:moveTo>
                    <a:lnTo>
                      <a:pt x="0" y="0"/>
                    </a:lnTo>
                    <a:lnTo>
                      <a:pt x="0" y="3"/>
                    </a:lnTo>
                    <a:lnTo>
                      <a:pt x="0" y="9"/>
                    </a:lnTo>
                    <a:lnTo>
                      <a:pt x="6" y="9"/>
                    </a:lnTo>
                    <a:lnTo>
                      <a:pt x="6" y="3"/>
                    </a:lnTo>
                    <a:lnTo>
                      <a:pt x="3"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93" name="Freeform 296"/>
              <p:cNvSpPr/>
              <p:nvPr/>
            </p:nvSpPr>
            <p:spPr bwMode="auto">
              <a:xfrm>
                <a:off x="3803" y="1633"/>
                <a:ext cx="6" cy="9"/>
              </a:xfrm>
              <a:custGeom>
                <a:avLst/>
                <a:gdLst>
                  <a:gd name="T0" fmla="*/ 3 w 6"/>
                  <a:gd name="T1" fmla="*/ 3 h 9"/>
                  <a:gd name="T2" fmla="*/ 0 w 6"/>
                  <a:gd name="T3" fmla="*/ 0 h 9"/>
                  <a:gd name="T4" fmla="*/ 0 w 6"/>
                  <a:gd name="T5" fmla="*/ 3 h 9"/>
                  <a:gd name="T6" fmla="*/ 0 w 6"/>
                  <a:gd name="T7" fmla="*/ 9 h 9"/>
                  <a:gd name="T8" fmla="*/ 6 w 6"/>
                  <a:gd name="T9" fmla="*/ 9 h 9"/>
                  <a:gd name="T10" fmla="*/ 6 w 6"/>
                  <a:gd name="T11" fmla="*/ 3 h 9"/>
                  <a:gd name="T12" fmla="*/ 3 w 6"/>
                  <a:gd name="T13" fmla="*/ 3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3" y="3"/>
                    </a:moveTo>
                    <a:lnTo>
                      <a:pt x="0" y="0"/>
                    </a:lnTo>
                    <a:lnTo>
                      <a:pt x="0" y="3"/>
                    </a:lnTo>
                    <a:lnTo>
                      <a:pt x="0" y="9"/>
                    </a:lnTo>
                    <a:lnTo>
                      <a:pt x="6" y="9"/>
                    </a:lnTo>
                    <a:lnTo>
                      <a:pt x="6" y="3"/>
                    </a:lnTo>
                    <a:lnTo>
                      <a:pt x="3"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94" name="Freeform 297"/>
              <p:cNvSpPr/>
              <p:nvPr/>
            </p:nvSpPr>
            <p:spPr bwMode="auto">
              <a:xfrm>
                <a:off x="3753" y="1557"/>
                <a:ext cx="6" cy="7"/>
              </a:xfrm>
              <a:custGeom>
                <a:avLst/>
                <a:gdLst>
                  <a:gd name="T0" fmla="*/ 6 w 6"/>
                  <a:gd name="T1" fmla="*/ 0 h 7"/>
                  <a:gd name="T2" fmla="*/ 0 w 6"/>
                  <a:gd name="T3" fmla="*/ 4 h 7"/>
                  <a:gd name="T4" fmla="*/ 0 w 6"/>
                  <a:gd name="T5" fmla="*/ 7 h 7"/>
                  <a:gd name="T6" fmla="*/ 6 w 6"/>
                  <a:gd name="T7" fmla="*/ 7 h 7"/>
                  <a:gd name="T8" fmla="*/ 6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0" y="4"/>
                    </a:lnTo>
                    <a:lnTo>
                      <a:pt x="0" y="7"/>
                    </a:lnTo>
                    <a:lnTo>
                      <a:pt x="6" y="7"/>
                    </a:lnTo>
                    <a:lnTo>
                      <a:pt x="6"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95" name="Freeform 298"/>
              <p:cNvSpPr/>
              <p:nvPr/>
            </p:nvSpPr>
            <p:spPr bwMode="auto">
              <a:xfrm>
                <a:off x="3753" y="1557"/>
                <a:ext cx="6" cy="7"/>
              </a:xfrm>
              <a:custGeom>
                <a:avLst/>
                <a:gdLst>
                  <a:gd name="T0" fmla="*/ 6 w 6"/>
                  <a:gd name="T1" fmla="*/ 0 h 7"/>
                  <a:gd name="T2" fmla="*/ 0 w 6"/>
                  <a:gd name="T3" fmla="*/ 4 h 7"/>
                  <a:gd name="T4" fmla="*/ 0 w 6"/>
                  <a:gd name="T5" fmla="*/ 7 h 7"/>
                  <a:gd name="T6" fmla="*/ 6 w 6"/>
                  <a:gd name="T7" fmla="*/ 7 h 7"/>
                  <a:gd name="T8" fmla="*/ 6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0" y="4"/>
                    </a:lnTo>
                    <a:lnTo>
                      <a:pt x="0" y="7"/>
                    </a:lnTo>
                    <a:lnTo>
                      <a:pt x="6" y="7"/>
                    </a:lnTo>
                    <a:lnTo>
                      <a:pt x="6"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96" name="Freeform 299"/>
              <p:cNvSpPr/>
              <p:nvPr/>
            </p:nvSpPr>
            <p:spPr bwMode="auto">
              <a:xfrm>
                <a:off x="3762" y="1548"/>
                <a:ext cx="6" cy="6"/>
              </a:xfrm>
              <a:custGeom>
                <a:avLst/>
                <a:gdLst>
                  <a:gd name="T0" fmla="*/ 6 w 6"/>
                  <a:gd name="T1" fmla="*/ 3 h 6"/>
                  <a:gd name="T2" fmla="*/ 6 w 6"/>
                  <a:gd name="T3" fmla="*/ 0 h 6"/>
                  <a:gd name="T4" fmla="*/ 3 w 6"/>
                  <a:gd name="T5" fmla="*/ 0 h 6"/>
                  <a:gd name="T6" fmla="*/ 0 w 6"/>
                  <a:gd name="T7" fmla="*/ 3 h 6"/>
                  <a:gd name="T8" fmla="*/ 3 w 6"/>
                  <a:gd name="T9" fmla="*/ 6 h 6"/>
                  <a:gd name="T10" fmla="*/ 6 w 6"/>
                  <a:gd name="T11" fmla="*/ 3 h 6"/>
                  <a:gd name="T12" fmla="*/ 6 w 6"/>
                  <a:gd name="T13" fmla="*/ 3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3"/>
                    </a:moveTo>
                    <a:lnTo>
                      <a:pt x="6" y="0"/>
                    </a:lnTo>
                    <a:lnTo>
                      <a:pt x="3" y="0"/>
                    </a:lnTo>
                    <a:lnTo>
                      <a:pt x="0" y="3"/>
                    </a:lnTo>
                    <a:lnTo>
                      <a:pt x="3" y="6"/>
                    </a:lnTo>
                    <a:lnTo>
                      <a:pt x="6"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97" name="Freeform 300"/>
              <p:cNvSpPr/>
              <p:nvPr/>
            </p:nvSpPr>
            <p:spPr bwMode="auto">
              <a:xfrm>
                <a:off x="3762" y="1548"/>
                <a:ext cx="6" cy="6"/>
              </a:xfrm>
              <a:custGeom>
                <a:avLst/>
                <a:gdLst>
                  <a:gd name="T0" fmla="*/ 6 w 6"/>
                  <a:gd name="T1" fmla="*/ 3 h 6"/>
                  <a:gd name="T2" fmla="*/ 6 w 6"/>
                  <a:gd name="T3" fmla="*/ 0 h 6"/>
                  <a:gd name="T4" fmla="*/ 3 w 6"/>
                  <a:gd name="T5" fmla="*/ 0 h 6"/>
                  <a:gd name="T6" fmla="*/ 0 w 6"/>
                  <a:gd name="T7" fmla="*/ 3 h 6"/>
                  <a:gd name="T8" fmla="*/ 3 w 6"/>
                  <a:gd name="T9" fmla="*/ 6 h 6"/>
                  <a:gd name="T10" fmla="*/ 6 w 6"/>
                  <a:gd name="T11" fmla="*/ 3 h 6"/>
                  <a:gd name="T12" fmla="*/ 6 w 6"/>
                  <a:gd name="T13" fmla="*/ 3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3"/>
                    </a:moveTo>
                    <a:lnTo>
                      <a:pt x="6" y="0"/>
                    </a:lnTo>
                    <a:lnTo>
                      <a:pt x="3" y="0"/>
                    </a:lnTo>
                    <a:lnTo>
                      <a:pt x="0" y="3"/>
                    </a:lnTo>
                    <a:lnTo>
                      <a:pt x="3" y="6"/>
                    </a:lnTo>
                    <a:lnTo>
                      <a:pt x="6"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98" name="Freeform 302"/>
              <p:cNvSpPr/>
              <p:nvPr/>
            </p:nvSpPr>
            <p:spPr bwMode="auto">
              <a:xfrm>
                <a:off x="3781" y="1520"/>
                <a:ext cx="3" cy="6"/>
              </a:xfrm>
              <a:custGeom>
                <a:avLst/>
                <a:gdLst>
                  <a:gd name="T0" fmla="*/ 3 w 3"/>
                  <a:gd name="T1" fmla="*/ 0 h 6"/>
                  <a:gd name="T2" fmla="*/ 0 w 3"/>
                  <a:gd name="T3" fmla="*/ 3 h 6"/>
                  <a:gd name="T4" fmla="*/ 3 w 3"/>
                  <a:gd name="T5" fmla="*/ 6 h 6"/>
                  <a:gd name="T6" fmla="*/ 3 w 3"/>
                  <a:gd name="T7" fmla="*/ 3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lnTo>
                      <a:pt x="0" y="3"/>
                    </a:lnTo>
                    <a:lnTo>
                      <a:pt x="3" y="6"/>
                    </a:lnTo>
                    <a:lnTo>
                      <a:pt x="3" y="3"/>
                    </a:lnTo>
                    <a:lnTo>
                      <a:pt x="3"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299" name="Freeform 303"/>
              <p:cNvSpPr/>
              <p:nvPr/>
            </p:nvSpPr>
            <p:spPr bwMode="auto">
              <a:xfrm>
                <a:off x="3781" y="1520"/>
                <a:ext cx="3" cy="6"/>
              </a:xfrm>
              <a:custGeom>
                <a:avLst/>
                <a:gdLst>
                  <a:gd name="T0" fmla="*/ 3 w 3"/>
                  <a:gd name="T1" fmla="*/ 0 h 6"/>
                  <a:gd name="T2" fmla="*/ 0 w 3"/>
                  <a:gd name="T3" fmla="*/ 3 h 6"/>
                  <a:gd name="T4" fmla="*/ 3 w 3"/>
                  <a:gd name="T5" fmla="*/ 6 h 6"/>
                  <a:gd name="T6" fmla="*/ 3 w 3"/>
                  <a:gd name="T7" fmla="*/ 3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lnTo>
                      <a:pt x="0" y="3"/>
                    </a:lnTo>
                    <a:lnTo>
                      <a:pt x="3" y="6"/>
                    </a:lnTo>
                    <a:lnTo>
                      <a:pt x="3" y="3"/>
                    </a:lnTo>
                    <a:lnTo>
                      <a:pt x="3"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00" name="Freeform 304"/>
              <p:cNvSpPr/>
              <p:nvPr/>
            </p:nvSpPr>
            <p:spPr bwMode="auto">
              <a:xfrm>
                <a:off x="3612" y="1823"/>
                <a:ext cx="6" cy="3"/>
              </a:xfrm>
              <a:custGeom>
                <a:avLst/>
                <a:gdLst>
                  <a:gd name="T0" fmla="*/ 3 w 6"/>
                  <a:gd name="T1" fmla="*/ 0 h 3"/>
                  <a:gd name="T2" fmla="*/ 3 w 6"/>
                  <a:gd name="T3" fmla="*/ 0 h 3"/>
                  <a:gd name="T4" fmla="*/ 6 w 6"/>
                  <a:gd name="T5" fmla="*/ 0 h 3"/>
                  <a:gd name="T6" fmla="*/ 6 w 6"/>
                  <a:gd name="T7" fmla="*/ 3 h 3"/>
                  <a:gd name="T8" fmla="*/ 6 w 6"/>
                  <a:gd name="T9" fmla="*/ 3 h 3"/>
                  <a:gd name="T10" fmla="*/ 3 w 6"/>
                  <a:gd name="T11" fmla="*/ 3 h 3"/>
                  <a:gd name="T12" fmla="*/ 0 w 6"/>
                  <a:gd name="T13" fmla="*/ 0 h 3"/>
                  <a:gd name="T14" fmla="*/ 3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3" y="0"/>
                    </a:moveTo>
                    <a:lnTo>
                      <a:pt x="3" y="0"/>
                    </a:lnTo>
                    <a:lnTo>
                      <a:pt x="6" y="0"/>
                    </a:lnTo>
                    <a:lnTo>
                      <a:pt x="6" y="3"/>
                    </a:lnTo>
                    <a:lnTo>
                      <a:pt x="3" y="3"/>
                    </a:lnTo>
                    <a:lnTo>
                      <a:pt x="0" y="0"/>
                    </a:lnTo>
                    <a:lnTo>
                      <a:pt x="3"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01" name="Freeform 305"/>
              <p:cNvSpPr/>
              <p:nvPr/>
            </p:nvSpPr>
            <p:spPr bwMode="auto">
              <a:xfrm>
                <a:off x="3612" y="1823"/>
                <a:ext cx="6" cy="3"/>
              </a:xfrm>
              <a:custGeom>
                <a:avLst/>
                <a:gdLst>
                  <a:gd name="T0" fmla="*/ 3 w 6"/>
                  <a:gd name="T1" fmla="*/ 0 h 3"/>
                  <a:gd name="T2" fmla="*/ 3 w 6"/>
                  <a:gd name="T3" fmla="*/ 0 h 3"/>
                  <a:gd name="T4" fmla="*/ 6 w 6"/>
                  <a:gd name="T5" fmla="*/ 0 h 3"/>
                  <a:gd name="T6" fmla="*/ 6 w 6"/>
                  <a:gd name="T7" fmla="*/ 3 h 3"/>
                  <a:gd name="T8" fmla="*/ 6 w 6"/>
                  <a:gd name="T9" fmla="*/ 3 h 3"/>
                  <a:gd name="T10" fmla="*/ 3 w 6"/>
                  <a:gd name="T11" fmla="*/ 3 h 3"/>
                  <a:gd name="T12" fmla="*/ 0 w 6"/>
                  <a:gd name="T13" fmla="*/ 0 h 3"/>
                  <a:gd name="T14" fmla="*/ 3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3" y="0"/>
                    </a:moveTo>
                    <a:lnTo>
                      <a:pt x="3" y="0"/>
                    </a:lnTo>
                    <a:lnTo>
                      <a:pt x="6" y="0"/>
                    </a:lnTo>
                    <a:lnTo>
                      <a:pt x="6" y="3"/>
                    </a:lnTo>
                    <a:lnTo>
                      <a:pt x="3" y="3"/>
                    </a:lnTo>
                    <a:lnTo>
                      <a:pt x="0" y="0"/>
                    </a:lnTo>
                    <a:lnTo>
                      <a:pt x="3"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02" name="Freeform 306"/>
              <p:cNvSpPr/>
              <p:nvPr/>
            </p:nvSpPr>
            <p:spPr bwMode="auto">
              <a:xfrm>
                <a:off x="3625" y="1820"/>
                <a:ext cx="3" cy="6"/>
              </a:xfrm>
              <a:custGeom>
                <a:avLst/>
                <a:gdLst>
                  <a:gd name="T0" fmla="*/ 0 w 3"/>
                  <a:gd name="T1" fmla="*/ 3 h 6"/>
                  <a:gd name="T2" fmla="*/ 0 w 3"/>
                  <a:gd name="T3" fmla="*/ 3 h 6"/>
                  <a:gd name="T4" fmla="*/ 3 w 3"/>
                  <a:gd name="T5" fmla="*/ 0 h 6"/>
                  <a:gd name="T6" fmla="*/ 3 w 3"/>
                  <a:gd name="T7" fmla="*/ 0 h 6"/>
                  <a:gd name="T8" fmla="*/ 3 w 3"/>
                  <a:gd name="T9" fmla="*/ 0 h 6"/>
                  <a:gd name="T10" fmla="*/ 3 w 3"/>
                  <a:gd name="T11" fmla="*/ 3 h 6"/>
                  <a:gd name="T12" fmla="*/ 0 w 3"/>
                  <a:gd name="T13" fmla="*/ 6 h 6"/>
                  <a:gd name="T14" fmla="*/ 0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0" y="3"/>
                    </a:moveTo>
                    <a:lnTo>
                      <a:pt x="0" y="3"/>
                    </a:lnTo>
                    <a:lnTo>
                      <a:pt x="3" y="0"/>
                    </a:lnTo>
                    <a:lnTo>
                      <a:pt x="3" y="3"/>
                    </a:lnTo>
                    <a:lnTo>
                      <a:pt x="0" y="6"/>
                    </a:lnTo>
                    <a:lnTo>
                      <a:pt x="0"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03" name="Freeform 307"/>
              <p:cNvSpPr/>
              <p:nvPr/>
            </p:nvSpPr>
            <p:spPr bwMode="auto">
              <a:xfrm>
                <a:off x="3625" y="1820"/>
                <a:ext cx="3" cy="6"/>
              </a:xfrm>
              <a:custGeom>
                <a:avLst/>
                <a:gdLst>
                  <a:gd name="T0" fmla="*/ 0 w 3"/>
                  <a:gd name="T1" fmla="*/ 3 h 6"/>
                  <a:gd name="T2" fmla="*/ 0 w 3"/>
                  <a:gd name="T3" fmla="*/ 3 h 6"/>
                  <a:gd name="T4" fmla="*/ 3 w 3"/>
                  <a:gd name="T5" fmla="*/ 0 h 6"/>
                  <a:gd name="T6" fmla="*/ 3 w 3"/>
                  <a:gd name="T7" fmla="*/ 0 h 6"/>
                  <a:gd name="T8" fmla="*/ 3 w 3"/>
                  <a:gd name="T9" fmla="*/ 0 h 6"/>
                  <a:gd name="T10" fmla="*/ 3 w 3"/>
                  <a:gd name="T11" fmla="*/ 3 h 6"/>
                  <a:gd name="T12" fmla="*/ 0 w 3"/>
                  <a:gd name="T13" fmla="*/ 6 h 6"/>
                  <a:gd name="T14" fmla="*/ 0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0" y="3"/>
                    </a:moveTo>
                    <a:lnTo>
                      <a:pt x="0" y="3"/>
                    </a:lnTo>
                    <a:lnTo>
                      <a:pt x="3" y="0"/>
                    </a:lnTo>
                    <a:lnTo>
                      <a:pt x="3" y="3"/>
                    </a:lnTo>
                    <a:lnTo>
                      <a:pt x="0" y="6"/>
                    </a:lnTo>
                    <a:lnTo>
                      <a:pt x="0"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04" name="Freeform 308"/>
              <p:cNvSpPr/>
              <p:nvPr/>
            </p:nvSpPr>
            <p:spPr bwMode="auto">
              <a:xfrm>
                <a:off x="3725" y="1745"/>
                <a:ext cx="15" cy="25"/>
              </a:xfrm>
              <a:custGeom>
                <a:avLst/>
                <a:gdLst>
                  <a:gd name="T0" fmla="*/ 3 w 15"/>
                  <a:gd name="T1" fmla="*/ 13 h 25"/>
                  <a:gd name="T2" fmla="*/ 6 w 15"/>
                  <a:gd name="T3" fmla="*/ 9 h 25"/>
                  <a:gd name="T4" fmla="*/ 6 w 15"/>
                  <a:gd name="T5" fmla="*/ 6 h 25"/>
                  <a:gd name="T6" fmla="*/ 9 w 15"/>
                  <a:gd name="T7" fmla="*/ 6 h 25"/>
                  <a:gd name="T8" fmla="*/ 12 w 15"/>
                  <a:gd name="T9" fmla="*/ 3 h 25"/>
                  <a:gd name="T10" fmla="*/ 15 w 15"/>
                  <a:gd name="T11" fmla="*/ 0 h 25"/>
                  <a:gd name="T12" fmla="*/ 15 w 15"/>
                  <a:gd name="T13" fmla="*/ 6 h 25"/>
                  <a:gd name="T14" fmla="*/ 12 w 15"/>
                  <a:gd name="T15" fmla="*/ 9 h 25"/>
                  <a:gd name="T16" fmla="*/ 9 w 15"/>
                  <a:gd name="T17" fmla="*/ 13 h 25"/>
                  <a:gd name="T18" fmla="*/ 6 w 15"/>
                  <a:gd name="T19" fmla="*/ 16 h 25"/>
                  <a:gd name="T20" fmla="*/ 6 w 15"/>
                  <a:gd name="T21" fmla="*/ 19 h 25"/>
                  <a:gd name="T22" fmla="*/ 3 w 15"/>
                  <a:gd name="T23" fmla="*/ 19 h 25"/>
                  <a:gd name="T24" fmla="*/ 3 w 15"/>
                  <a:gd name="T25" fmla="*/ 22 h 25"/>
                  <a:gd name="T26" fmla="*/ 3 w 15"/>
                  <a:gd name="T27" fmla="*/ 25 h 25"/>
                  <a:gd name="T28" fmla="*/ 0 w 15"/>
                  <a:gd name="T29" fmla="*/ 19 h 25"/>
                  <a:gd name="T30" fmla="*/ 0 w 15"/>
                  <a:gd name="T31" fmla="*/ 16 h 25"/>
                  <a:gd name="T32" fmla="*/ 3 w 15"/>
                  <a:gd name="T33" fmla="*/ 13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5"/>
                  <a:gd name="T53" fmla="*/ 15 w 1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5">
                    <a:moveTo>
                      <a:pt x="3" y="13"/>
                    </a:moveTo>
                    <a:lnTo>
                      <a:pt x="6" y="9"/>
                    </a:lnTo>
                    <a:lnTo>
                      <a:pt x="6" y="6"/>
                    </a:lnTo>
                    <a:lnTo>
                      <a:pt x="9" y="6"/>
                    </a:lnTo>
                    <a:lnTo>
                      <a:pt x="12" y="3"/>
                    </a:lnTo>
                    <a:lnTo>
                      <a:pt x="15" y="0"/>
                    </a:lnTo>
                    <a:lnTo>
                      <a:pt x="15" y="6"/>
                    </a:lnTo>
                    <a:lnTo>
                      <a:pt x="12" y="9"/>
                    </a:lnTo>
                    <a:lnTo>
                      <a:pt x="9" y="13"/>
                    </a:lnTo>
                    <a:lnTo>
                      <a:pt x="6" y="16"/>
                    </a:lnTo>
                    <a:lnTo>
                      <a:pt x="6" y="19"/>
                    </a:lnTo>
                    <a:lnTo>
                      <a:pt x="3" y="19"/>
                    </a:lnTo>
                    <a:lnTo>
                      <a:pt x="3" y="22"/>
                    </a:lnTo>
                    <a:lnTo>
                      <a:pt x="3" y="25"/>
                    </a:lnTo>
                    <a:lnTo>
                      <a:pt x="0" y="19"/>
                    </a:lnTo>
                    <a:lnTo>
                      <a:pt x="0" y="16"/>
                    </a:lnTo>
                    <a:lnTo>
                      <a:pt x="3" y="1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05" name="Freeform 309"/>
              <p:cNvSpPr/>
              <p:nvPr/>
            </p:nvSpPr>
            <p:spPr bwMode="auto">
              <a:xfrm>
                <a:off x="3725" y="1745"/>
                <a:ext cx="15" cy="25"/>
              </a:xfrm>
              <a:custGeom>
                <a:avLst/>
                <a:gdLst>
                  <a:gd name="T0" fmla="*/ 3 w 15"/>
                  <a:gd name="T1" fmla="*/ 13 h 25"/>
                  <a:gd name="T2" fmla="*/ 6 w 15"/>
                  <a:gd name="T3" fmla="*/ 9 h 25"/>
                  <a:gd name="T4" fmla="*/ 6 w 15"/>
                  <a:gd name="T5" fmla="*/ 6 h 25"/>
                  <a:gd name="T6" fmla="*/ 9 w 15"/>
                  <a:gd name="T7" fmla="*/ 6 h 25"/>
                  <a:gd name="T8" fmla="*/ 12 w 15"/>
                  <a:gd name="T9" fmla="*/ 3 h 25"/>
                  <a:gd name="T10" fmla="*/ 15 w 15"/>
                  <a:gd name="T11" fmla="*/ 0 h 25"/>
                  <a:gd name="T12" fmla="*/ 15 w 15"/>
                  <a:gd name="T13" fmla="*/ 6 h 25"/>
                  <a:gd name="T14" fmla="*/ 12 w 15"/>
                  <a:gd name="T15" fmla="*/ 9 h 25"/>
                  <a:gd name="T16" fmla="*/ 9 w 15"/>
                  <a:gd name="T17" fmla="*/ 13 h 25"/>
                  <a:gd name="T18" fmla="*/ 6 w 15"/>
                  <a:gd name="T19" fmla="*/ 16 h 25"/>
                  <a:gd name="T20" fmla="*/ 6 w 15"/>
                  <a:gd name="T21" fmla="*/ 19 h 25"/>
                  <a:gd name="T22" fmla="*/ 3 w 15"/>
                  <a:gd name="T23" fmla="*/ 19 h 25"/>
                  <a:gd name="T24" fmla="*/ 3 w 15"/>
                  <a:gd name="T25" fmla="*/ 22 h 25"/>
                  <a:gd name="T26" fmla="*/ 3 w 15"/>
                  <a:gd name="T27" fmla="*/ 25 h 25"/>
                  <a:gd name="T28" fmla="*/ 0 w 15"/>
                  <a:gd name="T29" fmla="*/ 19 h 25"/>
                  <a:gd name="T30" fmla="*/ 0 w 15"/>
                  <a:gd name="T31" fmla="*/ 16 h 25"/>
                  <a:gd name="T32" fmla="*/ 3 w 15"/>
                  <a:gd name="T33" fmla="*/ 13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5"/>
                  <a:gd name="T53" fmla="*/ 15 w 1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5">
                    <a:moveTo>
                      <a:pt x="3" y="13"/>
                    </a:moveTo>
                    <a:lnTo>
                      <a:pt x="6" y="9"/>
                    </a:lnTo>
                    <a:lnTo>
                      <a:pt x="6" y="6"/>
                    </a:lnTo>
                    <a:lnTo>
                      <a:pt x="9" y="6"/>
                    </a:lnTo>
                    <a:lnTo>
                      <a:pt x="12" y="3"/>
                    </a:lnTo>
                    <a:lnTo>
                      <a:pt x="15" y="0"/>
                    </a:lnTo>
                    <a:lnTo>
                      <a:pt x="15" y="6"/>
                    </a:lnTo>
                    <a:lnTo>
                      <a:pt x="12" y="9"/>
                    </a:lnTo>
                    <a:lnTo>
                      <a:pt x="9" y="13"/>
                    </a:lnTo>
                    <a:lnTo>
                      <a:pt x="6" y="16"/>
                    </a:lnTo>
                    <a:lnTo>
                      <a:pt x="6" y="19"/>
                    </a:lnTo>
                    <a:lnTo>
                      <a:pt x="3" y="19"/>
                    </a:lnTo>
                    <a:lnTo>
                      <a:pt x="3" y="22"/>
                    </a:lnTo>
                    <a:lnTo>
                      <a:pt x="3" y="25"/>
                    </a:lnTo>
                    <a:lnTo>
                      <a:pt x="0" y="19"/>
                    </a:lnTo>
                    <a:lnTo>
                      <a:pt x="0" y="16"/>
                    </a:lnTo>
                    <a:lnTo>
                      <a:pt x="3" y="1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06" name="Freeform 310"/>
              <p:cNvSpPr/>
              <p:nvPr/>
            </p:nvSpPr>
            <p:spPr bwMode="auto">
              <a:xfrm>
                <a:off x="3759" y="1714"/>
                <a:ext cx="3" cy="6"/>
              </a:xfrm>
              <a:custGeom>
                <a:avLst/>
                <a:gdLst>
                  <a:gd name="T0" fmla="*/ 0 w 3"/>
                  <a:gd name="T1" fmla="*/ 3 h 6"/>
                  <a:gd name="T2" fmla="*/ 3 w 3"/>
                  <a:gd name="T3" fmla="*/ 6 h 6"/>
                  <a:gd name="T4" fmla="*/ 0 w 3"/>
                  <a:gd name="T5" fmla="*/ 6 h 6"/>
                  <a:gd name="T6" fmla="*/ 0 w 3"/>
                  <a:gd name="T7" fmla="*/ 3 h 6"/>
                  <a:gd name="T8" fmla="*/ 0 w 3"/>
                  <a:gd name="T9" fmla="*/ 3 h 6"/>
                  <a:gd name="T10" fmla="*/ 0 w 3"/>
                  <a:gd name="T11" fmla="*/ 0 h 6"/>
                  <a:gd name="T12" fmla="*/ 0 w 3"/>
                  <a:gd name="T13" fmla="*/ 3 h 6"/>
                  <a:gd name="T14" fmla="*/ 0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0" y="3"/>
                    </a:moveTo>
                    <a:lnTo>
                      <a:pt x="3" y="6"/>
                    </a:lnTo>
                    <a:lnTo>
                      <a:pt x="0" y="6"/>
                    </a:lnTo>
                    <a:lnTo>
                      <a:pt x="0" y="3"/>
                    </a:lnTo>
                    <a:lnTo>
                      <a:pt x="0" y="0"/>
                    </a:lnTo>
                    <a:lnTo>
                      <a:pt x="0"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07" name="Freeform 311"/>
              <p:cNvSpPr/>
              <p:nvPr/>
            </p:nvSpPr>
            <p:spPr bwMode="auto">
              <a:xfrm>
                <a:off x="3759" y="1714"/>
                <a:ext cx="3" cy="6"/>
              </a:xfrm>
              <a:custGeom>
                <a:avLst/>
                <a:gdLst>
                  <a:gd name="T0" fmla="*/ 0 w 3"/>
                  <a:gd name="T1" fmla="*/ 3 h 6"/>
                  <a:gd name="T2" fmla="*/ 3 w 3"/>
                  <a:gd name="T3" fmla="*/ 6 h 6"/>
                  <a:gd name="T4" fmla="*/ 0 w 3"/>
                  <a:gd name="T5" fmla="*/ 6 h 6"/>
                  <a:gd name="T6" fmla="*/ 0 w 3"/>
                  <a:gd name="T7" fmla="*/ 3 h 6"/>
                  <a:gd name="T8" fmla="*/ 0 w 3"/>
                  <a:gd name="T9" fmla="*/ 3 h 6"/>
                  <a:gd name="T10" fmla="*/ 0 w 3"/>
                  <a:gd name="T11" fmla="*/ 0 h 6"/>
                  <a:gd name="T12" fmla="*/ 0 w 3"/>
                  <a:gd name="T13" fmla="*/ 3 h 6"/>
                  <a:gd name="T14" fmla="*/ 0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0" y="3"/>
                    </a:moveTo>
                    <a:lnTo>
                      <a:pt x="3" y="6"/>
                    </a:lnTo>
                    <a:lnTo>
                      <a:pt x="0" y="6"/>
                    </a:lnTo>
                    <a:lnTo>
                      <a:pt x="0" y="3"/>
                    </a:lnTo>
                    <a:lnTo>
                      <a:pt x="0" y="0"/>
                    </a:lnTo>
                    <a:lnTo>
                      <a:pt x="0"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08" name="Freeform 312"/>
              <p:cNvSpPr/>
              <p:nvPr/>
            </p:nvSpPr>
            <p:spPr bwMode="auto">
              <a:xfrm>
                <a:off x="3768" y="1695"/>
                <a:ext cx="10" cy="9"/>
              </a:xfrm>
              <a:custGeom>
                <a:avLst/>
                <a:gdLst>
                  <a:gd name="T0" fmla="*/ 4 w 10"/>
                  <a:gd name="T1" fmla="*/ 3 h 9"/>
                  <a:gd name="T2" fmla="*/ 10 w 10"/>
                  <a:gd name="T3" fmla="*/ 0 h 9"/>
                  <a:gd name="T4" fmla="*/ 10 w 10"/>
                  <a:gd name="T5" fmla="*/ 0 h 9"/>
                  <a:gd name="T6" fmla="*/ 10 w 10"/>
                  <a:gd name="T7" fmla="*/ 3 h 9"/>
                  <a:gd name="T8" fmla="*/ 7 w 10"/>
                  <a:gd name="T9" fmla="*/ 6 h 9"/>
                  <a:gd name="T10" fmla="*/ 7 w 10"/>
                  <a:gd name="T11" fmla="*/ 9 h 9"/>
                  <a:gd name="T12" fmla="*/ 4 w 10"/>
                  <a:gd name="T13" fmla="*/ 9 h 9"/>
                  <a:gd name="T14" fmla="*/ 4 w 10"/>
                  <a:gd name="T15" fmla="*/ 9 h 9"/>
                  <a:gd name="T16" fmla="*/ 0 w 10"/>
                  <a:gd name="T17" fmla="*/ 9 h 9"/>
                  <a:gd name="T18" fmla="*/ 0 w 10"/>
                  <a:gd name="T19" fmla="*/ 6 h 9"/>
                  <a:gd name="T20" fmla="*/ 4 w 10"/>
                  <a:gd name="T21" fmla="*/ 3 h 9"/>
                  <a:gd name="T22" fmla="*/ 4 w 10"/>
                  <a:gd name="T23" fmla="*/ 3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9"/>
                  <a:gd name="T38" fmla="*/ 10 w 10"/>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9">
                    <a:moveTo>
                      <a:pt x="4" y="3"/>
                    </a:moveTo>
                    <a:lnTo>
                      <a:pt x="10" y="0"/>
                    </a:lnTo>
                    <a:lnTo>
                      <a:pt x="10" y="3"/>
                    </a:lnTo>
                    <a:lnTo>
                      <a:pt x="7" y="6"/>
                    </a:lnTo>
                    <a:lnTo>
                      <a:pt x="7" y="9"/>
                    </a:lnTo>
                    <a:lnTo>
                      <a:pt x="4" y="9"/>
                    </a:lnTo>
                    <a:lnTo>
                      <a:pt x="0" y="9"/>
                    </a:lnTo>
                    <a:lnTo>
                      <a:pt x="0" y="6"/>
                    </a:lnTo>
                    <a:lnTo>
                      <a:pt x="4"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09" name="Freeform 313"/>
              <p:cNvSpPr/>
              <p:nvPr/>
            </p:nvSpPr>
            <p:spPr bwMode="auto">
              <a:xfrm>
                <a:off x="3768" y="1695"/>
                <a:ext cx="10" cy="9"/>
              </a:xfrm>
              <a:custGeom>
                <a:avLst/>
                <a:gdLst>
                  <a:gd name="T0" fmla="*/ 4 w 10"/>
                  <a:gd name="T1" fmla="*/ 3 h 9"/>
                  <a:gd name="T2" fmla="*/ 10 w 10"/>
                  <a:gd name="T3" fmla="*/ 0 h 9"/>
                  <a:gd name="T4" fmla="*/ 10 w 10"/>
                  <a:gd name="T5" fmla="*/ 0 h 9"/>
                  <a:gd name="T6" fmla="*/ 10 w 10"/>
                  <a:gd name="T7" fmla="*/ 3 h 9"/>
                  <a:gd name="T8" fmla="*/ 7 w 10"/>
                  <a:gd name="T9" fmla="*/ 6 h 9"/>
                  <a:gd name="T10" fmla="*/ 7 w 10"/>
                  <a:gd name="T11" fmla="*/ 9 h 9"/>
                  <a:gd name="T12" fmla="*/ 4 w 10"/>
                  <a:gd name="T13" fmla="*/ 9 h 9"/>
                  <a:gd name="T14" fmla="*/ 4 w 10"/>
                  <a:gd name="T15" fmla="*/ 9 h 9"/>
                  <a:gd name="T16" fmla="*/ 0 w 10"/>
                  <a:gd name="T17" fmla="*/ 9 h 9"/>
                  <a:gd name="T18" fmla="*/ 0 w 10"/>
                  <a:gd name="T19" fmla="*/ 6 h 9"/>
                  <a:gd name="T20" fmla="*/ 4 w 10"/>
                  <a:gd name="T21" fmla="*/ 3 h 9"/>
                  <a:gd name="T22" fmla="*/ 4 w 10"/>
                  <a:gd name="T23" fmla="*/ 3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9"/>
                  <a:gd name="T38" fmla="*/ 10 w 10"/>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9">
                    <a:moveTo>
                      <a:pt x="4" y="3"/>
                    </a:moveTo>
                    <a:lnTo>
                      <a:pt x="10" y="0"/>
                    </a:lnTo>
                    <a:lnTo>
                      <a:pt x="10" y="3"/>
                    </a:lnTo>
                    <a:lnTo>
                      <a:pt x="7" y="6"/>
                    </a:lnTo>
                    <a:lnTo>
                      <a:pt x="7" y="9"/>
                    </a:lnTo>
                    <a:lnTo>
                      <a:pt x="4" y="9"/>
                    </a:lnTo>
                    <a:lnTo>
                      <a:pt x="0" y="9"/>
                    </a:lnTo>
                    <a:lnTo>
                      <a:pt x="0" y="6"/>
                    </a:lnTo>
                    <a:lnTo>
                      <a:pt x="4"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10" name="Freeform 314"/>
              <p:cNvSpPr/>
              <p:nvPr/>
            </p:nvSpPr>
            <p:spPr bwMode="auto">
              <a:xfrm>
                <a:off x="3656" y="1808"/>
                <a:ext cx="6" cy="6"/>
              </a:xfrm>
              <a:custGeom>
                <a:avLst/>
                <a:gdLst>
                  <a:gd name="T0" fmla="*/ 3 w 6"/>
                  <a:gd name="T1" fmla="*/ 3 h 6"/>
                  <a:gd name="T2" fmla="*/ 0 w 6"/>
                  <a:gd name="T3" fmla="*/ 0 h 6"/>
                  <a:gd name="T4" fmla="*/ 3 w 6"/>
                  <a:gd name="T5" fmla="*/ 3 h 6"/>
                  <a:gd name="T6" fmla="*/ 3 w 6"/>
                  <a:gd name="T7" fmla="*/ 3 h 6"/>
                  <a:gd name="T8" fmla="*/ 6 w 6"/>
                  <a:gd name="T9" fmla="*/ 3 h 6"/>
                  <a:gd name="T10" fmla="*/ 6 w 6"/>
                  <a:gd name="T11" fmla="*/ 6 h 6"/>
                  <a:gd name="T12" fmla="*/ 3 w 6"/>
                  <a:gd name="T13" fmla="*/ 6 h 6"/>
                  <a:gd name="T14" fmla="*/ 3 w 6"/>
                  <a:gd name="T15" fmla="*/ 3 h 6"/>
                  <a:gd name="T16" fmla="*/ 3 w 6"/>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3" y="3"/>
                    </a:moveTo>
                    <a:lnTo>
                      <a:pt x="0" y="0"/>
                    </a:lnTo>
                    <a:lnTo>
                      <a:pt x="3" y="3"/>
                    </a:lnTo>
                    <a:lnTo>
                      <a:pt x="6" y="3"/>
                    </a:lnTo>
                    <a:lnTo>
                      <a:pt x="6" y="6"/>
                    </a:lnTo>
                    <a:lnTo>
                      <a:pt x="3" y="6"/>
                    </a:lnTo>
                    <a:lnTo>
                      <a:pt x="3"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11" name="Freeform 315"/>
              <p:cNvSpPr/>
              <p:nvPr/>
            </p:nvSpPr>
            <p:spPr bwMode="auto">
              <a:xfrm>
                <a:off x="3656" y="1808"/>
                <a:ext cx="6" cy="6"/>
              </a:xfrm>
              <a:custGeom>
                <a:avLst/>
                <a:gdLst>
                  <a:gd name="T0" fmla="*/ 3 w 6"/>
                  <a:gd name="T1" fmla="*/ 3 h 6"/>
                  <a:gd name="T2" fmla="*/ 0 w 6"/>
                  <a:gd name="T3" fmla="*/ 0 h 6"/>
                  <a:gd name="T4" fmla="*/ 3 w 6"/>
                  <a:gd name="T5" fmla="*/ 3 h 6"/>
                  <a:gd name="T6" fmla="*/ 3 w 6"/>
                  <a:gd name="T7" fmla="*/ 3 h 6"/>
                  <a:gd name="T8" fmla="*/ 6 w 6"/>
                  <a:gd name="T9" fmla="*/ 3 h 6"/>
                  <a:gd name="T10" fmla="*/ 6 w 6"/>
                  <a:gd name="T11" fmla="*/ 6 h 6"/>
                  <a:gd name="T12" fmla="*/ 3 w 6"/>
                  <a:gd name="T13" fmla="*/ 6 h 6"/>
                  <a:gd name="T14" fmla="*/ 3 w 6"/>
                  <a:gd name="T15" fmla="*/ 3 h 6"/>
                  <a:gd name="T16" fmla="*/ 3 w 6"/>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3" y="3"/>
                    </a:moveTo>
                    <a:lnTo>
                      <a:pt x="0" y="0"/>
                    </a:lnTo>
                    <a:lnTo>
                      <a:pt x="3" y="3"/>
                    </a:lnTo>
                    <a:lnTo>
                      <a:pt x="6" y="3"/>
                    </a:lnTo>
                    <a:lnTo>
                      <a:pt x="6" y="6"/>
                    </a:lnTo>
                    <a:lnTo>
                      <a:pt x="3" y="6"/>
                    </a:lnTo>
                    <a:lnTo>
                      <a:pt x="3"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12" name="Freeform 316"/>
              <p:cNvSpPr/>
              <p:nvPr/>
            </p:nvSpPr>
            <p:spPr bwMode="auto">
              <a:xfrm>
                <a:off x="3631" y="1198"/>
                <a:ext cx="178" cy="191"/>
              </a:xfrm>
              <a:custGeom>
                <a:avLst/>
                <a:gdLst>
                  <a:gd name="T0" fmla="*/ 112 w 178"/>
                  <a:gd name="T1" fmla="*/ 156 h 191"/>
                  <a:gd name="T2" fmla="*/ 87 w 178"/>
                  <a:gd name="T3" fmla="*/ 137 h 191"/>
                  <a:gd name="T4" fmla="*/ 91 w 178"/>
                  <a:gd name="T5" fmla="*/ 128 h 191"/>
                  <a:gd name="T6" fmla="*/ 91 w 178"/>
                  <a:gd name="T7" fmla="*/ 116 h 191"/>
                  <a:gd name="T8" fmla="*/ 103 w 178"/>
                  <a:gd name="T9" fmla="*/ 106 h 191"/>
                  <a:gd name="T10" fmla="*/ 122 w 178"/>
                  <a:gd name="T11" fmla="*/ 103 h 191"/>
                  <a:gd name="T12" fmla="*/ 141 w 178"/>
                  <a:gd name="T13" fmla="*/ 81 h 191"/>
                  <a:gd name="T14" fmla="*/ 153 w 178"/>
                  <a:gd name="T15" fmla="*/ 75 h 191"/>
                  <a:gd name="T16" fmla="*/ 150 w 178"/>
                  <a:gd name="T17" fmla="*/ 56 h 191"/>
                  <a:gd name="T18" fmla="*/ 172 w 178"/>
                  <a:gd name="T19" fmla="*/ 25 h 191"/>
                  <a:gd name="T20" fmla="*/ 178 w 178"/>
                  <a:gd name="T21" fmla="*/ 25 h 191"/>
                  <a:gd name="T22" fmla="*/ 172 w 178"/>
                  <a:gd name="T23" fmla="*/ 12 h 191"/>
                  <a:gd name="T24" fmla="*/ 162 w 178"/>
                  <a:gd name="T25" fmla="*/ 0 h 191"/>
                  <a:gd name="T26" fmla="*/ 147 w 178"/>
                  <a:gd name="T27" fmla="*/ 22 h 191"/>
                  <a:gd name="T28" fmla="*/ 109 w 178"/>
                  <a:gd name="T29" fmla="*/ 37 h 191"/>
                  <a:gd name="T30" fmla="*/ 109 w 178"/>
                  <a:gd name="T31" fmla="*/ 56 h 191"/>
                  <a:gd name="T32" fmla="*/ 81 w 178"/>
                  <a:gd name="T33" fmla="*/ 53 h 191"/>
                  <a:gd name="T34" fmla="*/ 25 w 178"/>
                  <a:gd name="T35" fmla="*/ 91 h 191"/>
                  <a:gd name="T36" fmla="*/ 3 w 178"/>
                  <a:gd name="T37" fmla="*/ 112 h 191"/>
                  <a:gd name="T38" fmla="*/ 6 w 178"/>
                  <a:gd name="T39" fmla="*/ 119 h 191"/>
                  <a:gd name="T40" fmla="*/ 15 w 178"/>
                  <a:gd name="T41" fmla="*/ 122 h 191"/>
                  <a:gd name="T42" fmla="*/ 34 w 178"/>
                  <a:gd name="T43" fmla="*/ 125 h 191"/>
                  <a:gd name="T44" fmla="*/ 28 w 178"/>
                  <a:gd name="T45" fmla="*/ 156 h 191"/>
                  <a:gd name="T46" fmla="*/ 25 w 178"/>
                  <a:gd name="T47" fmla="*/ 159 h 191"/>
                  <a:gd name="T48" fmla="*/ 19 w 178"/>
                  <a:gd name="T49" fmla="*/ 162 h 191"/>
                  <a:gd name="T50" fmla="*/ 12 w 178"/>
                  <a:gd name="T51" fmla="*/ 178 h 191"/>
                  <a:gd name="T52" fmla="*/ 25 w 178"/>
                  <a:gd name="T53" fmla="*/ 178 h 191"/>
                  <a:gd name="T54" fmla="*/ 25 w 178"/>
                  <a:gd name="T55" fmla="*/ 184 h 191"/>
                  <a:gd name="T56" fmla="*/ 22 w 178"/>
                  <a:gd name="T57" fmla="*/ 187 h 191"/>
                  <a:gd name="T58" fmla="*/ 28 w 178"/>
                  <a:gd name="T59" fmla="*/ 191 h 191"/>
                  <a:gd name="T60" fmla="*/ 34 w 178"/>
                  <a:gd name="T61" fmla="*/ 187 h 191"/>
                  <a:gd name="T62" fmla="*/ 40 w 178"/>
                  <a:gd name="T63" fmla="*/ 181 h 191"/>
                  <a:gd name="T64" fmla="*/ 40 w 178"/>
                  <a:gd name="T65" fmla="*/ 181 h 191"/>
                  <a:gd name="T66" fmla="*/ 47 w 178"/>
                  <a:gd name="T67" fmla="*/ 187 h 191"/>
                  <a:gd name="T68" fmla="*/ 53 w 178"/>
                  <a:gd name="T69" fmla="*/ 187 h 191"/>
                  <a:gd name="T70" fmla="*/ 62 w 178"/>
                  <a:gd name="T71" fmla="*/ 191 h 191"/>
                  <a:gd name="T72" fmla="*/ 100 w 178"/>
                  <a:gd name="T73" fmla="*/ 172 h 191"/>
                  <a:gd name="T74" fmla="*/ 116 w 178"/>
                  <a:gd name="T75" fmla="*/ 162 h 1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8"/>
                  <a:gd name="T115" fmla="*/ 0 h 191"/>
                  <a:gd name="T116" fmla="*/ 178 w 178"/>
                  <a:gd name="T117" fmla="*/ 191 h 1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8" h="191">
                    <a:moveTo>
                      <a:pt x="116" y="162"/>
                    </a:moveTo>
                    <a:lnTo>
                      <a:pt x="112" y="156"/>
                    </a:lnTo>
                    <a:lnTo>
                      <a:pt x="97" y="141"/>
                    </a:lnTo>
                    <a:lnTo>
                      <a:pt x="87" y="137"/>
                    </a:lnTo>
                    <a:lnTo>
                      <a:pt x="87" y="134"/>
                    </a:lnTo>
                    <a:lnTo>
                      <a:pt x="91" y="128"/>
                    </a:lnTo>
                    <a:lnTo>
                      <a:pt x="91" y="131"/>
                    </a:lnTo>
                    <a:lnTo>
                      <a:pt x="91" y="116"/>
                    </a:lnTo>
                    <a:lnTo>
                      <a:pt x="100" y="112"/>
                    </a:lnTo>
                    <a:lnTo>
                      <a:pt x="103" y="106"/>
                    </a:lnTo>
                    <a:lnTo>
                      <a:pt x="116" y="106"/>
                    </a:lnTo>
                    <a:lnTo>
                      <a:pt x="122" y="103"/>
                    </a:lnTo>
                    <a:lnTo>
                      <a:pt x="122" y="100"/>
                    </a:lnTo>
                    <a:lnTo>
                      <a:pt x="141" y="81"/>
                    </a:lnTo>
                    <a:lnTo>
                      <a:pt x="150" y="78"/>
                    </a:lnTo>
                    <a:lnTo>
                      <a:pt x="153" y="75"/>
                    </a:lnTo>
                    <a:lnTo>
                      <a:pt x="153" y="59"/>
                    </a:lnTo>
                    <a:lnTo>
                      <a:pt x="150" y="56"/>
                    </a:lnTo>
                    <a:lnTo>
                      <a:pt x="153" y="50"/>
                    </a:lnTo>
                    <a:lnTo>
                      <a:pt x="172" y="25"/>
                    </a:lnTo>
                    <a:lnTo>
                      <a:pt x="175" y="22"/>
                    </a:lnTo>
                    <a:lnTo>
                      <a:pt x="178" y="25"/>
                    </a:lnTo>
                    <a:lnTo>
                      <a:pt x="175" y="12"/>
                    </a:lnTo>
                    <a:lnTo>
                      <a:pt x="172" y="12"/>
                    </a:lnTo>
                    <a:lnTo>
                      <a:pt x="169" y="3"/>
                    </a:lnTo>
                    <a:lnTo>
                      <a:pt x="162" y="0"/>
                    </a:lnTo>
                    <a:lnTo>
                      <a:pt x="156" y="3"/>
                    </a:lnTo>
                    <a:lnTo>
                      <a:pt x="147" y="22"/>
                    </a:lnTo>
                    <a:lnTo>
                      <a:pt x="131" y="34"/>
                    </a:lnTo>
                    <a:lnTo>
                      <a:pt x="109" y="37"/>
                    </a:lnTo>
                    <a:lnTo>
                      <a:pt x="106" y="40"/>
                    </a:lnTo>
                    <a:lnTo>
                      <a:pt x="109" y="56"/>
                    </a:lnTo>
                    <a:lnTo>
                      <a:pt x="91" y="59"/>
                    </a:lnTo>
                    <a:lnTo>
                      <a:pt x="81" y="53"/>
                    </a:lnTo>
                    <a:lnTo>
                      <a:pt x="72" y="53"/>
                    </a:lnTo>
                    <a:lnTo>
                      <a:pt x="25" y="91"/>
                    </a:lnTo>
                    <a:lnTo>
                      <a:pt x="15" y="94"/>
                    </a:lnTo>
                    <a:lnTo>
                      <a:pt x="3" y="112"/>
                    </a:lnTo>
                    <a:lnTo>
                      <a:pt x="0" y="112"/>
                    </a:lnTo>
                    <a:lnTo>
                      <a:pt x="6" y="119"/>
                    </a:lnTo>
                    <a:lnTo>
                      <a:pt x="9" y="125"/>
                    </a:lnTo>
                    <a:lnTo>
                      <a:pt x="15" y="122"/>
                    </a:lnTo>
                    <a:lnTo>
                      <a:pt x="31" y="125"/>
                    </a:lnTo>
                    <a:lnTo>
                      <a:pt x="34" y="125"/>
                    </a:lnTo>
                    <a:lnTo>
                      <a:pt x="25" y="153"/>
                    </a:lnTo>
                    <a:lnTo>
                      <a:pt x="28" y="156"/>
                    </a:lnTo>
                    <a:lnTo>
                      <a:pt x="31" y="156"/>
                    </a:lnTo>
                    <a:lnTo>
                      <a:pt x="25" y="159"/>
                    </a:lnTo>
                    <a:lnTo>
                      <a:pt x="22" y="162"/>
                    </a:lnTo>
                    <a:lnTo>
                      <a:pt x="19" y="162"/>
                    </a:lnTo>
                    <a:lnTo>
                      <a:pt x="19" y="172"/>
                    </a:lnTo>
                    <a:lnTo>
                      <a:pt x="12" y="178"/>
                    </a:lnTo>
                    <a:lnTo>
                      <a:pt x="22" y="178"/>
                    </a:lnTo>
                    <a:lnTo>
                      <a:pt x="25" y="178"/>
                    </a:lnTo>
                    <a:lnTo>
                      <a:pt x="25" y="181"/>
                    </a:lnTo>
                    <a:lnTo>
                      <a:pt x="25" y="184"/>
                    </a:lnTo>
                    <a:lnTo>
                      <a:pt x="22" y="184"/>
                    </a:lnTo>
                    <a:lnTo>
                      <a:pt x="22" y="187"/>
                    </a:lnTo>
                    <a:lnTo>
                      <a:pt x="25" y="184"/>
                    </a:lnTo>
                    <a:lnTo>
                      <a:pt x="28" y="191"/>
                    </a:lnTo>
                    <a:lnTo>
                      <a:pt x="31" y="191"/>
                    </a:lnTo>
                    <a:lnTo>
                      <a:pt x="34" y="187"/>
                    </a:lnTo>
                    <a:lnTo>
                      <a:pt x="37" y="187"/>
                    </a:lnTo>
                    <a:lnTo>
                      <a:pt x="40" y="181"/>
                    </a:lnTo>
                    <a:lnTo>
                      <a:pt x="37" y="181"/>
                    </a:lnTo>
                    <a:lnTo>
                      <a:pt x="40" y="181"/>
                    </a:lnTo>
                    <a:lnTo>
                      <a:pt x="44" y="184"/>
                    </a:lnTo>
                    <a:lnTo>
                      <a:pt x="47" y="187"/>
                    </a:lnTo>
                    <a:lnTo>
                      <a:pt x="53" y="191"/>
                    </a:lnTo>
                    <a:lnTo>
                      <a:pt x="53" y="187"/>
                    </a:lnTo>
                    <a:lnTo>
                      <a:pt x="59" y="184"/>
                    </a:lnTo>
                    <a:lnTo>
                      <a:pt x="62" y="191"/>
                    </a:lnTo>
                    <a:lnTo>
                      <a:pt x="81" y="172"/>
                    </a:lnTo>
                    <a:lnTo>
                      <a:pt x="100" y="172"/>
                    </a:lnTo>
                    <a:lnTo>
                      <a:pt x="106" y="169"/>
                    </a:lnTo>
                    <a:lnTo>
                      <a:pt x="116" y="162"/>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13" name="Freeform 317"/>
              <p:cNvSpPr/>
              <p:nvPr/>
            </p:nvSpPr>
            <p:spPr bwMode="auto">
              <a:xfrm>
                <a:off x="3631" y="1198"/>
                <a:ext cx="178" cy="191"/>
              </a:xfrm>
              <a:custGeom>
                <a:avLst/>
                <a:gdLst>
                  <a:gd name="T0" fmla="*/ 112 w 178"/>
                  <a:gd name="T1" fmla="*/ 156 h 191"/>
                  <a:gd name="T2" fmla="*/ 87 w 178"/>
                  <a:gd name="T3" fmla="*/ 137 h 191"/>
                  <a:gd name="T4" fmla="*/ 91 w 178"/>
                  <a:gd name="T5" fmla="*/ 128 h 191"/>
                  <a:gd name="T6" fmla="*/ 91 w 178"/>
                  <a:gd name="T7" fmla="*/ 116 h 191"/>
                  <a:gd name="T8" fmla="*/ 103 w 178"/>
                  <a:gd name="T9" fmla="*/ 106 h 191"/>
                  <a:gd name="T10" fmla="*/ 122 w 178"/>
                  <a:gd name="T11" fmla="*/ 103 h 191"/>
                  <a:gd name="T12" fmla="*/ 141 w 178"/>
                  <a:gd name="T13" fmla="*/ 81 h 191"/>
                  <a:gd name="T14" fmla="*/ 153 w 178"/>
                  <a:gd name="T15" fmla="*/ 75 h 191"/>
                  <a:gd name="T16" fmla="*/ 150 w 178"/>
                  <a:gd name="T17" fmla="*/ 56 h 191"/>
                  <a:gd name="T18" fmla="*/ 172 w 178"/>
                  <a:gd name="T19" fmla="*/ 25 h 191"/>
                  <a:gd name="T20" fmla="*/ 178 w 178"/>
                  <a:gd name="T21" fmla="*/ 25 h 191"/>
                  <a:gd name="T22" fmla="*/ 172 w 178"/>
                  <a:gd name="T23" fmla="*/ 12 h 191"/>
                  <a:gd name="T24" fmla="*/ 162 w 178"/>
                  <a:gd name="T25" fmla="*/ 0 h 191"/>
                  <a:gd name="T26" fmla="*/ 147 w 178"/>
                  <a:gd name="T27" fmla="*/ 22 h 191"/>
                  <a:gd name="T28" fmla="*/ 109 w 178"/>
                  <a:gd name="T29" fmla="*/ 37 h 191"/>
                  <a:gd name="T30" fmla="*/ 109 w 178"/>
                  <a:gd name="T31" fmla="*/ 56 h 191"/>
                  <a:gd name="T32" fmla="*/ 81 w 178"/>
                  <a:gd name="T33" fmla="*/ 53 h 191"/>
                  <a:gd name="T34" fmla="*/ 25 w 178"/>
                  <a:gd name="T35" fmla="*/ 91 h 191"/>
                  <a:gd name="T36" fmla="*/ 3 w 178"/>
                  <a:gd name="T37" fmla="*/ 112 h 191"/>
                  <a:gd name="T38" fmla="*/ 6 w 178"/>
                  <a:gd name="T39" fmla="*/ 119 h 191"/>
                  <a:gd name="T40" fmla="*/ 15 w 178"/>
                  <a:gd name="T41" fmla="*/ 122 h 191"/>
                  <a:gd name="T42" fmla="*/ 34 w 178"/>
                  <a:gd name="T43" fmla="*/ 125 h 191"/>
                  <a:gd name="T44" fmla="*/ 28 w 178"/>
                  <a:gd name="T45" fmla="*/ 156 h 191"/>
                  <a:gd name="T46" fmla="*/ 25 w 178"/>
                  <a:gd name="T47" fmla="*/ 159 h 191"/>
                  <a:gd name="T48" fmla="*/ 19 w 178"/>
                  <a:gd name="T49" fmla="*/ 162 h 191"/>
                  <a:gd name="T50" fmla="*/ 12 w 178"/>
                  <a:gd name="T51" fmla="*/ 178 h 191"/>
                  <a:gd name="T52" fmla="*/ 25 w 178"/>
                  <a:gd name="T53" fmla="*/ 178 h 191"/>
                  <a:gd name="T54" fmla="*/ 25 w 178"/>
                  <a:gd name="T55" fmla="*/ 184 h 191"/>
                  <a:gd name="T56" fmla="*/ 22 w 178"/>
                  <a:gd name="T57" fmla="*/ 187 h 191"/>
                  <a:gd name="T58" fmla="*/ 28 w 178"/>
                  <a:gd name="T59" fmla="*/ 191 h 191"/>
                  <a:gd name="T60" fmla="*/ 34 w 178"/>
                  <a:gd name="T61" fmla="*/ 187 h 191"/>
                  <a:gd name="T62" fmla="*/ 40 w 178"/>
                  <a:gd name="T63" fmla="*/ 181 h 191"/>
                  <a:gd name="T64" fmla="*/ 40 w 178"/>
                  <a:gd name="T65" fmla="*/ 181 h 191"/>
                  <a:gd name="T66" fmla="*/ 47 w 178"/>
                  <a:gd name="T67" fmla="*/ 187 h 191"/>
                  <a:gd name="T68" fmla="*/ 53 w 178"/>
                  <a:gd name="T69" fmla="*/ 187 h 191"/>
                  <a:gd name="T70" fmla="*/ 62 w 178"/>
                  <a:gd name="T71" fmla="*/ 191 h 191"/>
                  <a:gd name="T72" fmla="*/ 100 w 178"/>
                  <a:gd name="T73" fmla="*/ 172 h 191"/>
                  <a:gd name="T74" fmla="*/ 116 w 178"/>
                  <a:gd name="T75" fmla="*/ 162 h 1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8"/>
                  <a:gd name="T115" fmla="*/ 0 h 191"/>
                  <a:gd name="T116" fmla="*/ 178 w 178"/>
                  <a:gd name="T117" fmla="*/ 191 h 1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8" h="191">
                    <a:moveTo>
                      <a:pt x="116" y="162"/>
                    </a:moveTo>
                    <a:lnTo>
                      <a:pt x="112" y="156"/>
                    </a:lnTo>
                    <a:lnTo>
                      <a:pt x="97" y="141"/>
                    </a:lnTo>
                    <a:lnTo>
                      <a:pt x="87" y="137"/>
                    </a:lnTo>
                    <a:lnTo>
                      <a:pt x="87" y="134"/>
                    </a:lnTo>
                    <a:lnTo>
                      <a:pt x="91" y="128"/>
                    </a:lnTo>
                    <a:lnTo>
                      <a:pt x="91" y="131"/>
                    </a:lnTo>
                    <a:lnTo>
                      <a:pt x="91" y="116"/>
                    </a:lnTo>
                    <a:lnTo>
                      <a:pt x="100" y="112"/>
                    </a:lnTo>
                    <a:lnTo>
                      <a:pt x="103" y="106"/>
                    </a:lnTo>
                    <a:lnTo>
                      <a:pt x="116" y="106"/>
                    </a:lnTo>
                    <a:lnTo>
                      <a:pt x="122" y="103"/>
                    </a:lnTo>
                    <a:lnTo>
                      <a:pt x="122" y="100"/>
                    </a:lnTo>
                    <a:lnTo>
                      <a:pt x="141" y="81"/>
                    </a:lnTo>
                    <a:lnTo>
                      <a:pt x="150" y="78"/>
                    </a:lnTo>
                    <a:lnTo>
                      <a:pt x="153" y="75"/>
                    </a:lnTo>
                    <a:lnTo>
                      <a:pt x="153" y="59"/>
                    </a:lnTo>
                    <a:lnTo>
                      <a:pt x="150" y="56"/>
                    </a:lnTo>
                    <a:lnTo>
                      <a:pt x="153" y="50"/>
                    </a:lnTo>
                    <a:lnTo>
                      <a:pt x="172" y="25"/>
                    </a:lnTo>
                    <a:lnTo>
                      <a:pt x="175" y="22"/>
                    </a:lnTo>
                    <a:lnTo>
                      <a:pt x="178" y="25"/>
                    </a:lnTo>
                    <a:lnTo>
                      <a:pt x="175" y="12"/>
                    </a:lnTo>
                    <a:lnTo>
                      <a:pt x="172" y="12"/>
                    </a:lnTo>
                    <a:lnTo>
                      <a:pt x="169" y="3"/>
                    </a:lnTo>
                    <a:lnTo>
                      <a:pt x="162" y="0"/>
                    </a:lnTo>
                    <a:lnTo>
                      <a:pt x="156" y="3"/>
                    </a:lnTo>
                    <a:lnTo>
                      <a:pt x="147" y="22"/>
                    </a:lnTo>
                    <a:lnTo>
                      <a:pt x="131" y="34"/>
                    </a:lnTo>
                    <a:lnTo>
                      <a:pt x="109" y="37"/>
                    </a:lnTo>
                    <a:lnTo>
                      <a:pt x="106" y="40"/>
                    </a:lnTo>
                    <a:lnTo>
                      <a:pt x="109" y="56"/>
                    </a:lnTo>
                    <a:lnTo>
                      <a:pt x="91" y="59"/>
                    </a:lnTo>
                    <a:lnTo>
                      <a:pt x="81" y="53"/>
                    </a:lnTo>
                    <a:lnTo>
                      <a:pt x="72" y="53"/>
                    </a:lnTo>
                    <a:lnTo>
                      <a:pt x="25" y="91"/>
                    </a:lnTo>
                    <a:lnTo>
                      <a:pt x="15" y="94"/>
                    </a:lnTo>
                    <a:lnTo>
                      <a:pt x="3" y="112"/>
                    </a:lnTo>
                    <a:lnTo>
                      <a:pt x="0" y="112"/>
                    </a:lnTo>
                    <a:lnTo>
                      <a:pt x="6" y="119"/>
                    </a:lnTo>
                    <a:lnTo>
                      <a:pt x="9" y="125"/>
                    </a:lnTo>
                    <a:lnTo>
                      <a:pt x="15" y="122"/>
                    </a:lnTo>
                    <a:lnTo>
                      <a:pt x="31" y="125"/>
                    </a:lnTo>
                    <a:lnTo>
                      <a:pt x="34" y="125"/>
                    </a:lnTo>
                    <a:lnTo>
                      <a:pt x="25" y="153"/>
                    </a:lnTo>
                    <a:lnTo>
                      <a:pt x="28" y="156"/>
                    </a:lnTo>
                    <a:lnTo>
                      <a:pt x="31" y="156"/>
                    </a:lnTo>
                    <a:lnTo>
                      <a:pt x="25" y="159"/>
                    </a:lnTo>
                    <a:lnTo>
                      <a:pt x="22" y="162"/>
                    </a:lnTo>
                    <a:lnTo>
                      <a:pt x="19" y="162"/>
                    </a:lnTo>
                    <a:lnTo>
                      <a:pt x="19" y="172"/>
                    </a:lnTo>
                    <a:lnTo>
                      <a:pt x="12" y="178"/>
                    </a:lnTo>
                    <a:lnTo>
                      <a:pt x="22" y="178"/>
                    </a:lnTo>
                    <a:lnTo>
                      <a:pt x="25" y="178"/>
                    </a:lnTo>
                    <a:lnTo>
                      <a:pt x="25" y="181"/>
                    </a:lnTo>
                    <a:lnTo>
                      <a:pt x="25" y="184"/>
                    </a:lnTo>
                    <a:lnTo>
                      <a:pt x="22" y="184"/>
                    </a:lnTo>
                    <a:lnTo>
                      <a:pt x="22" y="187"/>
                    </a:lnTo>
                    <a:lnTo>
                      <a:pt x="25" y="184"/>
                    </a:lnTo>
                    <a:lnTo>
                      <a:pt x="28" y="191"/>
                    </a:lnTo>
                    <a:lnTo>
                      <a:pt x="31" y="191"/>
                    </a:lnTo>
                    <a:lnTo>
                      <a:pt x="34" y="187"/>
                    </a:lnTo>
                    <a:lnTo>
                      <a:pt x="37" y="187"/>
                    </a:lnTo>
                    <a:lnTo>
                      <a:pt x="40" y="181"/>
                    </a:lnTo>
                    <a:lnTo>
                      <a:pt x="37" y="181"/>
                    </a:lnTo>
                    <a:lnTo>
                      <a:pt x="40" y="181"/>
                    </a:lnTo>
                    <a:lnTo>
                      <a:pt x="44" y="184"/>
                    </a:lnTo>
                    <a:lnTo>
                      <a:pt x="47" y="187"/>
                    </a:lnTo>
                    <a:lnTo>
                      <a:pt x="53" y="191"/>
                    </a:lnTo>
                    <a:lnTo>
                      <a:pt x="53" y="187"/>
                    </a:lnTo>
                    <a:lnTo>
                      <a:pt x="59" y="184"/>
                    </a:lnTo>
                    <a:lnTo>
                      <a:pt x="62" y="191"/>
                    </a:lnTo>
                    <a:lnTo>
                      <a:pt x="81" y="172"/>
                    </a:lnTo>
                    <a:lnTo>
                      <a:pt x="100" y="172"/>
                    </a:lnTo>
                    <a:lnTo>
                      <a:pt x="106" y="169"/>
                    </a:lnTo>
                    <a:lnTo>
                      <a:pt x="116" y="162"/>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14" name="Freeform 318"/>
              <p:cNvSpPr/>
              <p:nvPr/>
            </p:nvSpPr>
            <p:spPr bwMode="auto">
              <a:xfrm>
                <a:off x="3768" y="1507"/>
                <a:ext cx="4" cy="7"/>
              </a:xfrm>
              <a:custGeom>
                <a:avLst/>
                <a:gdLst>
                  <a:gd name="T0" fmla="*/ 0 w 4"/>
                  <a:gd name="T1" fmla="*/ 0 h 7"/>
                  <a:gd name="T2" fmla="*/ 0 w 4"/>
                  <a:gd name="T3" fmla="*/ 4 h 7"/>
                  <a:gd name="T4" fmla="*/ 0 w 4"/>
                  <a:gd name="T5" fmla="*/ 7 h 7"/>
                  <a:gd name="T6" fmla="*/ 4 w 4"/>
                  <a:gd name="T7" fmla="*/ 4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0" y="4"/>
                    </a:lnTo>
                    <a:lnTo>
                      <a:pt x="0" y="7"/>
                    </a:lnTo>
                    <a:lnTo>
                      <a:pt x="4" y="4"/>
                    </a:lnTo>
                    <a:lnTo>
                      <a:pt x="0"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15" name="Freeform 319"/>
              <p:cNvSpPr/>
              <p:nvPr/>
            </p:nvSpPr>
            <p:spPr bwMode="auto">
              <a:xfrm>
                <a:off x="3768" y="1507"/>
                <a:ext cx="4" cy="7"/>
              </a:xfrm>
              <a:custGeom>
                <a:avLst/>
                <a:gdLst>
                  <a:gd name="T0" fmla="*/ 0 w 4"/>
                  <a:gd name="T1" fmla="*/ 0 h 7"/>
                  <a:gd name="T2" fmla="*/ 0 w 4"/>
                  <a:gd name="T3" fmla="*/ 4 h 7"/>
                  <a:gd name="T4" fmla="*/ 0 w 4"/>
                  <a:gd name="T5" fmla="*/ 7 h 7"/>
                  <a:gd name="T6" fmla="*/ 4 w 4"/>
                  <a:gd name="T7" fmla="*/ 4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0" y="4"/>
                    </a:lnTo>
                    <a:lnTo>
                      <a:pt x="0" y="7"/>
                    </a:lnTo>
                    <a:lnTo>
                      <a:pt x="4" y="4"/>
                    </a:lnTo>
                    <a:lnTo>
                      <a:pt x="0"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16" name="Freeform 320"/>
              <p:cNvSpPr/>
              <p:nvPr/>
            </p:nvSpPr>
            <p:spPr bwMode="auto">
              <a:xfrm>
                <a:off x="3772" y="1495"/>
                <a:ext cx="3" cy="9"/>
              </a:xfrm>
              <a:custGeom>
                <a:avLst/>
                <a:gdLst>
                  <a:gd name="T0" fmla="*/ 3 w 3"/>
                  <a:gd name="T1" fmla="*/ 0 h 9"/>
                  <a:gd name="T2" fmla="*/ 3 w 3"/>
                  <a:gd name="T3" fmla="*/ 0 h 9"/>
                  <a:gd name="T4" fmla="*/ 3 w 3"/>
                  <a:gd name="T5" fmla="*/ 6 h 9"/>
                  <a:gd name="T6" fmla="*/ 3 w 3"/>
                  <a:gd name="T7" fmla="*/ 9 h 9"/>
                  <a:gd name="T8" fmla="*/ 0 w 3"/>
                  <a:gd name="T9" fmla="*/ 6 h 9"/>
                  <a:gd name="T10" fmla="*/ 0 w 3"/>
                  <a:gd name="T11" fmla="*/ 3 h 9"/>
                  <a:gd name="T12" fmla="*/ 3 w 3"/>
                  <a:gd name="T13" fmla="*/ 0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3" y="0"/>
                    </a:moveTo>
                    <a:lnTo>
                      <a:pt x="3" y="0"/>
                    </a:lnTo>
                    <a:lnTo>
                      <a:pt x="3" y="6"/>
                    </a:lnTo>
                    <a:lnTo>
                      <a:pt x="3" y="9"/>
                    </a:lnTo>
                    <a:lnTo>
                      <a:pt x="0" y="6"/>
                    </a:lnTo>
                    <a:lnTo>
                      <a:pt x="0" y="3"/>
                    </a:lnTo>
                    <a:lnTo>
                      <a:pt x="3"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17" name="Freeform 321"/>
              <p:cNvSpPr/>
              <p:nvPr/>
            </p:nvSpPr>
            <p:spPr bwMode="auto">
              <a:xfrm>
                <a:off x="3772" y="1495"/>
                <a:ext cx="3" cy="9"/>
              </a:xfrm>
              <a:custGeom>
                <a:avLst/>
                <a:gdLst>
                  <a:gd name="T0" fmla="*/ 3 w 3"/>
                  <a:gd name="T1" fmla="*/ 0 h 9"/>
                  <a:gd name="T2" fmla="*/ 3 w 3"/>
                  <a:gd name="T3" fmla="*/ 0 h 9"/>
                  <a:gd name="T4" fmla="*/ 3 w 3"/>
                  <a:gd name="T5" fmla="*/ 6 h 9"/>
                  <a:gd name="T6" fmla="*/ 3 w 3"/>
                  <a:gd name="T7" fmla="*/ 9 h 9"/>
                  <a:gd name="T8" fmla="*/ 0 w 3"/>
                  <a:gd name="T9" fmla="*/ 6 h 9"/>
                  <a:gd name="T10" fmla="*/ 0 w 3"/>
                  <a:gd name="T11" fmla="*/ 3 h 9"/>
                  <a:gd name="T12" fmla="*/ 3 w 3"/>
                  <a:gd name="T13" fmla="*/ 0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3" y="0"/>
                    </a:moveTo>
                    <a:lnTo>
                      <a:pt x="3" y="0"/>
                    </a:lnTo>
                    <a:lnTo>
                      <a:pt x="3" y="6"/>
                    </a:lnTo>
                    <a:lnTo>
                      <a:pt x="3" y="9"/>
                    </a:lnTo>
                    <a:lnTo>
                      <a:pt x="0" y="6"/>
                    </a:lnTo>
                    <a:lnTo>
                      <a:pt x="0" y="3"/>
                    </a:lnTo>
                    <a:lnTo>
                      <a:pt x="3"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18" name="Freeform 322"/>
              <p:cNvSpPr/>
              <p:nvPr/>
            </p:nvSpPr>
            <p:spPr bwMode="auto">
              <a:xfrm>
                <a:off x="3812" y="1395"/>
                <a:ext cx="6" cy="3"/>
              </a:xfrm>
              <a:custGeom>
                <a:avLst/>
                <a:gdLst>
                  <a:gd name="T0" fmla="*/ 3 w 6"/>
                  <a:gd name="T1" fmla="*/ 0 h 3"/>
                  <a:gd name="T2" fmla="*/ 0 w 6"/>
                  <a:gd name="T3" fmla="*/ 0 h 3"/>
                  <a:gd name="T4" fmla="*/ 0 w 6"/>
                  <a:gd name="T5" fmla="*/ 0 h 3"/>
                  <a:gd name="T6" fmla="*/ 3 w 6"/>
                  <a:gd name="T7" fmla="*/ 3 h 3"/>
                  <a:gd name="T8" fmla="*/ 6 w 6"/>
                  <a:gd name="T9" fmla="*/ 0 h 3"/>
                  <a:gd name="T10" fmla="*/ 3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3" y="0"/>
                    </a:moveTo>
                    <a:lnTo>
                      <a:pt x="0" y="0"/>
                    </a:lnTo>
                    <a:lnTo>
                      <a:pt x="3" y="3"/>
                    </a:lnTo>
                    <a:lnTo>
                      <a:pt x="6" y="0"/>
                    </a:lnTo>
                    <a:lnTo>
                      <a:pt x="3"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19" name="Freeform 323"/>
              <p:cNvSpPr/>
              <p:nvPr/>
            </p:nvSpPr>
            <p:spPr bwMode="auto">
              <a:xfrm>
                <a:off x="3812" y="1395"/>
                <a:ext cx="6" cy="3"/>
              </a:xfrm>
              <a:custGeom>
                <a:avLst/>
                <a:gdLst>
                  <a:gd name="T0" fmla="*/ 3 w 6"/>
                  <a:gd name="T1" fmla="*/ 0 h 3"/>
                  <a:gd name="T2" fmla="*/ 0 w 6"/>
                  <a:gd name="T3" fmla="*/ 0 h 3"/>
                  <a:gd name="T4" fmla="*/ 0 w 6"/>
                  <a:gd name="T5" fmla="*/ 0 h 3"/>
                  <a:gd name="T6" fmla="*/ 3 w 6"/>
                  <a:gd name="T7" fmla="*/ 3 h 3"/>
                  <a:gd name="T8" fmla="*/ 6 w 6"/>
                  <a:gd name="T9" fmla="*/ 0 h 3"/>
                  <a:gd name="T10" fmla="*/ 3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3" y="0"/>
                    </a:moveTo>
                    <a:lnTo>
                      <a:pt x="0" y="0"/>
                    </a:lnTo>
                    <a:lnTo>
                      <a:pt x="3" y="3"/>
                    </a:lnTo>
                    <a:lnTo>
                      <a:pt x="6" y="0"/>
                    </a:lnTo>
                    <a:lnTo>
                      <a:pt x="3"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20" name="Freeform 324"/>
              <p:cNvSpPr/>
              <p:nvPr/>
            </p:nvSpPr>
            <p:spPr bwMode="auto">
              <a:xfrm>
                <a:off x="3684" y="1532"/>
                <a:ext cx="19" cy="13"/>
              </a:xfrm>
              <a:custGeom>
                <a:avLst/>
                <a:gdLst>
                  <a:gd name="T0" fmla="*/ 3 w 19"/>
                  <a:gd name="T1" fmla="*/ 7 h 13"/>
                  <a:gd name="T2" fmla="*/ 0 w 19"/>
                  <a:gd name="T3" fmla="*/ 10 h 13"/>
                  <a:gd name="T4" fmla="*/ 0 w 19"/>
                  <a:gd name="T5" fmla="*/ 13 h 13"/>
                  <a:gd name="T6" fmla="*/ 13 w 19"/>
                  <a:gd name="T7" fmla="*/ 10 h 13"/>
                  <a:gd name="T8" fmla="*/ 19 w 19"/>
                  <a:gd name="T9" fmla="*/ 7 h 13"/>
                  <a:gd name="T10" fmla="*/ 19 w 19"/>
                  <a:gd name="T11" fmla="*/ 0 h 13"/>
                  <a:gd name="T12" fmla="*/ 13 w 19"/>
                  <a:gd name="T13" fmla="*/ 0 h 13"/>
                  <a:gd name="T14" fmla="*/ 3 w 19"/>
                  <a:gd name="T15" fmla="*/ 7 h 13"/>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3"/>
                  <a:gd name="T26" fmla="*/ 19 w 19"/>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3">
                    <a:moveTo>
                      <a:pt x="3" y="7"/>
                    </a:moveTo>
                    <a:lnTo>
                      <a:pt x="0" y="10"/>
                    </a:lnTo>
                    <a:lnTo>
                      <a:pt x="0" y="13"/>
                    </a:lnTo>
                    <a:lnTo>
                      <a:pt x="13" y="10"/>
                    </a:lnTo>
                    <a:lnTo>
                      <a:pt x="19" y="7"/>
                    </a:lnTo>
                    <a:lnTo>
                      <a:pt x="19" y="0"/>
                    </a:lnTo>
                    <a:lnTo>
                      <a:pt x="13" y="0"/>
                    </a:lnTo>
                    <a:lnTo>
                      <a:pt x="3" y="7"/>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21" name="Freeform 325"/>
              <p:cNvSpPr/>
              <p:nvPr/>
            </p:nvSpPr>
            <p:spPr bwMode="auto">
              <a:xfrm>
                <a:off x="3684" y="1532"/>
                <a:ext cx="19" cy="13"/>
              </a:xfrm>
              <a:custGeom>
                <a:avLst/>
                <a:gdLst>
                  <a:gd name="T0" fmla="*/ 3 w 19"/>
                  <a:gd name="T1" fmla="*/ 7 h 13"/>
                  <a:gd name="T2" fmla="*/ 0 w 19"/>
                  <a:gd name="T3" fmla="*/ 10 h 13"/>
                  <a:gd name="T4" fmla="*/ 0 w 19"/>
                  <a:gd name="T5" fmla="*/ 13 h 13"/>
                  <a:gd name="T6" fmla="*/ 13 w 19"/>
                  <a:gd name="T7" fmla="*/ 10 h 13"/>
                  <a:gd name="T8" fmla="*/ 19 w 19"/>
                  <a:gd name="T9" fmla="*/ 7 h 13"/>
                  <a:gd name="T10" fmla="*/ 19 w 19"/>
                  <a:gd name="T11" fmla="*/ 0 h 13"/>
                  <a:gd name="T12" fmla="*/ 13 w 19"/>
                  <a:gd name="T13" fmla="*/ 0 h 13"/>
                  <a:gd name="T14" fmla="*/ 3 w 19"/>
                  <a:gd name="T15" fmla="*/ 7 h 13"/>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3"/>
                  <a:gd name="T26" fmla="*/ 19 w 19"/>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3">
                    <a:moveTo>
                      <a:pt x="3" y="7"/>
                    </a:moveTo>
                    <a:lnTo>
                      <a:pt x="0" y="10"/>
                    </a:lnTo>
                    <a:lnTo>
                      <a:pt x="0" y="13"/>
                    </a:lnTo>
                    <a:lnTo>
                      <a:pt x="13" y="10"/>
                    </a:lnTo>
                    <a:lnTo>
                      <a:pt x="19" y="7"/>
                    </a:lnTo>
                    <a:lnTo>
                      <a:pt x="19" y="0"/>
                    </a:lnTo>
                    <a:lnTo>
                      <a:pt x="13" y="0"/>
                    </a:lnTo>
                    <a:lnTo>
                      <a:pt x="3" y="7"/>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22" name="Freeform 326"/>
              <p:cNvSpPr/>
              <p:nvPr/>
            </p:nvSpPr>
            <p:spPr bwMode="auto">
              <a:xfrm>
                <a:off x="4460" y="1823"/>
                <a:ext cx="1" cy="3"/>
              </a:xfrm>
              <a:custGeom>
                <a:avLst/>
                <a:gdLst>
                  <a:gd name="T0" fmla="*/ 0 w 1"/>
                  <a:gd name="T1" fmla="*/ 0 h 3"/>
                  <a:gd name="T2" fmla="*/ 0 w 1"/>
                  <a:gd name="T3" fmla="*/ 3 h 3"/>
                  <a:gd name="T4" fmla="*/ 0 w 1"/>
                  <a:gd name="T5" fmla="*/ 3 h 3"/>
                  <a:gd name="T6" fmla="*/ 0 w 1"/>
                  <a:gd name="T7" fmla="*/ 0 h 3"/>
                  <a:gd name="T8" fmla="*/ 0 w 1"/>
                  <a:gd name="T9" fmla="*/ 0 h 3"/>
                  <a:gd name="T10" fmla="*/ 0 w 1"/>
                  <a:gd name="T11" fmla="*/ 0 h 3"/>
                  <a:gd name="T12" fmla="*/ 0 w 1"/>
                  <a:gd name="T13" fmla="*/ 0 h 3"/>
                  <a:gd name="T14" fmla="*/ 0 w 1"/>
                  <a:gd name="T15" fmla="*/ 0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0"/>
                    </a:moveTo>
                    <a:lnTo>
                      <a:pt x="0" y="3"/>
                    </a:lnTo>
                    <a:lnTo>
                      <a:pt x="0"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23" name="Freeform 327"/>
              <p:cNvSpPr/>
              <p:nvPr/>
            </p:nvSpPr>
            <p:spPr bwMode="auto">
              <a:xfrm>
                <a:off x="4460" y="1823"/>
                <a:ext cx="1" cy="3"/>
              </a:xfrm>
              <a:custGeom>
                <a:avLst/>
                <a:gdLst>
                  <a:gd name="T0" fmla="*/ 0 w 1"/>
                  <a:gd name="T1" fmla="*/ 0 h 3"/>
                  <a:gd name="T2" fmla="*/ 0 w 1"/>
                  <a:gd name="T3" fmla="*/ 3 h 3"/>
                  <a:gd name="T4" fmla="*/ 0 w 1"/>
                  <a:gd name="T5" fmla="*/ 3 h 3"/>
                  <a:gd name="T6" fmla="*/ 0 w 1"/>
                  <a:gd name="T7" fmla="*/ 0 h 3"/>
                  <a:gd name="T8" fmla="*/ 0 w 1"/>
                  <a:gd name="T9" fmla="*/ 0 h 3"/>
                  <a:gd name="T10" fmla="*/ 0 w 1"/>
                  <a:gd name="T11" fmla="*/ 0 h 3"/>
                  <a:gd name="T12" fmla="*/ 0 w 1"/>
                  <a:gd name="T13" fmla="*/ 0 h 3"/>
                  <a:gd name="T14" fmla="*/ 0 w 1"/>
                  <a:gd name="T15" fmla="*/ 0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0"/>
                    </a:moveTo>
                    <a:lnTo>
                      <a:pt x="0" y="3"/>
                    </a:lnTo>
                    <a:lnTo>
                      <a:pt x="0"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24" name="Freeform 328"/>
              <p:cNvSpPr/>
              <p:nvPr/>
            </p:nvSpPr>
            <p:spPr bwMode="auto">
              <a:xfrm>
                <a:off x="3681" y="1360"/>
                <a:ext cx="97" cy="144"/>
              </a:xfrm>
              <a:custGeom>
                <a:avLst/>
                <a:gdLst>
                  <a:gd name="T0" fmla="*/ 94 w 97"/>
                  <a:gd name="T1" fmla="*/ 47 h 144"/>
                  <a:gd name="T2" fmla="*/ 97 w 97"/>
                  <a:gd name="T3" fmla="*/ 88 h 144"/>
                  <a:gd name="T4" fmla="*/ 84 w 97"/>
                  <a:gd name="T5" fmla="*/ 116 h 144"/>
                  <a:gd name="T6" fmla="*/ 69 w 97"/>
                  <a:gd name="T7" fmla="*/ 116 h 144"/>
                  <a:gd name="T8" fmla="*/ 62 w 97"/>
                  <a:gd name="T9" fmla="*/ 126 h 144"/>
                  <a:gd name="T10" fmla="*/ 53 w 97"/>
                  <a:gd name="T11" fmla="*/ 122 h 144"/>
                  <a:gd name="T12" fmla="*/ 47 w 97"/>
                  <a:gd name="T13" fmla="*/ 129 h 144"/>
                  <a:gd name="T14" fmla="*/ 41 w 97"/>
                  <a:gd name="T15" fmla="*/ 135 h 144"/>
                  <a:gd name="T16" fmla="*/ 37 w 97"/>
                  <a:gd name="T17" fmla="*/ 129 h 144"/>
                  <a:gd name="T18" fmla="*/ 34 w 97"/>
                  <a:gd name="T19" fmla="*/ 138 h 144"/>
                  <a:gd name="T20" fmla="*/ 31 w 97"/>
                  <a:gd name="T21" fmla="*/ 138 h 144"/>
                  <a:gd name="T22" fmla="*/ 34 w 97"/>
                  <a:gd name="T23" fmla="*/ 132 h 144"/>
                  <a:gd name="T24" fmla="*/ 22 w 97"/>
                  <a:gd name="T25" fmla="*/ 141 h 144"/>
                  <a:gd name="T26" fmla="*/ 19 w 97"/>
                  <a:gd name="T27" fmla="*/ 138 h 144"/>
                  <a:gd name="T28" fmla="*/ 12 w 97"/>
                  <a:gd name="T29" fmla="*/ 141 h 144"/>
                  <a:gd name="T30" fmla="*/ 6 w 97"/>
                  <a:gd name="T31" fmla="*/ 144 h 144"/>
                  <a:gd name="T32" fmla="*/ 6 w 97"/>
                  <a:gd name="T33" fmla="*/ 135 h 144"/>
                  <a:gd name="T34" fmla="*/ 12 w 97"/>
                  <a:gd name="T35" fmla="*/ 132 h 144"/>
                  <a:gd name="T36" fmla="*/ 9 w 97"/>
                  <a:gd name="T37" fmla="*/ 126 h 144"/>
                  <a:gd name="T38" fmla="*/ 6 w 97"/>
                  <a:gd name="T39" fmla="*/ 126 h 144"/>
                  <a:gd name="T40" fmla="*/ 9 w 97"/>
                  <a:gd name="T41" fmla="*/ 113 h 144"/>
                  <a:gd name="T42" fmla="*/ 12 w 97"/>
                  <a:gd name="T43" fmla="*/ 101 h 144"/>
                  <a:gd name="T44" fmla="*/ 19 w 97"/>
                  <a:gd name="T45" fmla="*/ 94 h 144"/>
                  <a:gd name="T46" fmla="*/ 16 w 97"/>
                  <a:gd name="T47" fmla="*/ 88 h 144"/>
                  <a:gd name="T48" fmla="*/ 9 w 97"/>
                  <a:gd name="T49" fmla="*/ 66 h 144"/>
                  <a:gd name="T50" fmla="*/ 9 w 97"/>
                  <a:gd name="T51" fmla="*/ 69 h 144"/>
                  <a:gd name="T52" fmla="*/ 3 w 97"/>
                  <a:gd name="T53" fmla="*/ 66 h 144"/>
                  <a:gd name="T54" fmla="*/ 3 w 97"/>
                  <a:gd name="T55" fmla="*/ 63 h 144"/>
                  <a:gd name="T56" fmla="*/ 16 w 97"/>
                  <a:gd name="T57" fmla="*/ 57 h 144"/>
                  <a:gd name="T58" fmla="*/ 22 w 97"/>
                  <a:gd name="T59" fmla="*/ 60 h 144"/>
                  <a:gd name="T60" fmla="*/ 22 w 97"/>
                  <a:gd name="T61" fmla="*/ 50 h 144"/>
                  <a:gd name="T62" fmla="*/ 19 w 97"/>
                  <a:gd name="T63" fmla="*/ 44 h 144"/>
                  <a:gd name="T64" fmla="*/ 19 w 97"/>
                  <a:gd name="T65" fmla="*/ 41 h 144"/>
                  <a:gd name="T66" fmla="*/ 12 w 97"/>
                  <a:gd name="T67" fmla="*/ 38 h 144"/>
                  <a:gd name="T68" fmla="*/ 16 w 97"/>
                  <a:gd name="T69" fmla="*/ 35 h 144"/>
                  <a:gd name="T70" fmla="*/ 12 w 97"/>
                  <a:gd name="T71" fmla="*/ 29 h 144"/>
                  <a:gd name="T72" fmla="*/ 12 w 97"/>
                  <a:gd name="T73" fmla="*/ 29 h 144"/>
                  <a:gd name="T74" fmla="*/ 50 w 97"/>
                  <a:gd name="T75" fmla="*/ 10 h 144"/>
                  <a:gd name="T76" fmla="*/ 66 w 97"/>
                  <a:gd name="T77" fmla="*/ 0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144"/>
                  <a:gd name="T119" fmla="*/ 97 w 97"/>
                  <a:gd name="T120" fmla="*/ 144 h 1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144">
                    <a:moveTo>
                      <a:pt x="66" y="0"/>
                    </a:moveTo>
                    <a:lnTo>
                      <a:pt x="94" y="47"/>
                    </a:lnTo>
                    <a:lnTo>
                      <a:pt x="94" y="85"/>
                    </a:lnTo>
                    <a:lnTo>
                      <a:pt x="97" y="88"/>
                    </a:lnTo>
                    <a:lnTo>
                      <a:pt x="91" y="110"/>
                    </a:lnTo>
                    <a:lnTo>
                      <a:pt x="84" y="116"/>
                    </a:lnTo>
                    <a:lnTo>
                      <a:pt x="75" y="119"/>
                    </a:lnTo>
                    <a:lnTo>
                      <a:pt x="69" y="116"/>
                    </a:lnTo>
                    <a:lnTo>
                      <a:pt x="62" y="129"/>
                    </a:lnTo>
                    <a:lnTo>
                      <a:pt x="62" y="126"/>
                    </a:lnTo>
                    <a:lnTo>
                      <a:pt x="59" y="126"/>
                    </a:lnTo>
                    <a:lnTo>
                      <a:pt x="53" y="122"/>
                    </a:lnTo>
                    <a:lnTo>
                      <a:pt x="44" y="126"/>
                    </a:lnTo>
                    <a:lnTo>
                      <a:pt x="47" y="129"/>
                    </a:lnTo>
                    <a:lnTo>
                      <a:pt x="44" y="132"/>
                    </a:lnTo>
                    <a:lnTo>
                      <a:pt x="41" y="135"/>
                    </a:lnTo>
                    <a:lnTo>
                      <a:pt x="41" y="129"/>
                    </a:lnTo>
                    <a:lnTo>
                      <a:pt x="37" y="129"/>
                    </a:lnTo>
                    <a:lnTo>
                      <a:pt x="37" y="135"/>
                    </a:lnTo>
                    <a:lnTo>
                      <a:pt x="34" y="138"/>
                    </a:lnTo>
                    <a:lnTo>
                      <a:pt x="31" y="138"/>
                    </a:lnTo>
                    <a:lnTo>
                      <a:pt x="34" y="135"/>
                    </a:lnTo>
                    <a:lnTo>
                      <a:pt x="34" y="132"/>
                    </a:lnTo>
                    <a:lnTo>
                      <a:pt x="28" y="135"/>
                    </a:lnTo>
                    <a:lnTo>
                      <a:pt x="22" y="141"/>
                    </a:lnTo>
                    <a:lnTo>
                      <a:pt x="19" y="138"/>
                    </a:lnTo>
                    <a:lnTo>
                      <a:pt x="12" y="144"/>
                    </a:lnTo>
                    <a:lnTo>
                      <a:pt x="12" y="141"/>
                    </a:lnTo>
                    <a:lnTo>
                      <a:pt x="6" y="141"/>
                    </a:lnTo>
                    <a:lnTo>
                      <a:pt x="6" y="144"/>
                    </a:lnTo>
                    <a:lnTo>
                      <a:pt x="3" y="144"/>
                    </a:lnTo>
                    <a:lnTo>
                      <a:pt x="6" y="135"/>
                    </a:lnTo>
                    <a:lnTo>
                      <a:pt x="12" y="135"/>
                    </a:lnTo>
                    <a:lnTo>
                      <a:pt x="12" y="132"/>
                    </a:lnTo>
                    <a:lnTo>
                      <a:pt x="12" y="129"/>
                    </a:lnTo>
                    <a:lnTo>
                      <a:pt x="9" y="126"/>
                    </a:lnTo>
                    <a:lnTo>
                      <a:pt x="9" y="129"/>
                    </a:lnTo>
                    <a:lnTo>
                      <a:pt x="6" y="126"/>
                    </a:lnTo>
                    <a:lnTo>
                      <a:pt x="9" y="119"/>
                    </a:lnTo>
                    <a:lnTo>
                      <a:pt x="9" y="113"/>
                    </a:lnTo>
                    <a:lnTo>
                      <a:pt x="16" y="104"/>
                    </a:lnTo>
                    <a:lnTo>
                      <a:pt x="12" y="101"/>
                    </a:lnTo>
                    <a:lnTo>
                      <a:pt x="19" y="97"/>
                    </a:lnTo>
                    <a:lnTo>
                      <a:pt x="19" y="94"/>
                    </a:lnTo>
                    <a:lnTo>
                      <a:pt x="16" y="91"/>
                    </a:lnTo>
                    <a:lnTo>
                      <a:pt x="16" y="88"/>
                    </a:lnTo>
                    <a:lnTo>
                      <a:pt x="12" y="85"/>
                    </a:lnTo>
                    <a:lnTo>
                      <a:pt x="9" y="66"/>
                    </a:lnTo>
                    <a:lnTo>
                      <a:pt x="6" y="63"/>
                    </a:lnTo>
                    <a:lnTo>
                      <a:pt x="9" y="69"/>
                    </a:lnTo>
                    <a:lnTo>
                      <a:pt x="6" y="72"/>
                    </a:lnTo>
                    <a:lnTo>
                      <a:pt x="3" y="66"/>
                    </a:lnTo>
                    <a:lnTo>
                      <a:pt x="0" y="66"/>
                    </a:lnTo>
                    <a:lnTo>
                      <a:pt x="3" y="63"/>
                    </a:lnTo>
                    <a:lnTo>
                      <a:pt x="6" y="57"/>
                    </a:lnTo>
                    <a:lnTo>
                      <a:pt x="16" y="57"/>
                    </a:lnTo>
                    <a:lnTo>
                      <a:pt x="22" y="60"/>
                    </a:lnTo>
                    <a:lnTo>
                      <a:pt x="22" y="54"/>
                    </a:lnTo>
                    <a:lnTo>
                      <a:pt x="22" y="50"/>
                    </a:lnTo>
                    <a:lnTo>
                      <a:pt x="19" y="47"/>
                    </a:lnTo>
                    <a:lnTo>
                      <a:pt x="19" y="44"/>
                    </a:lnTo>
                    <a:lnTo>
                      <a:pt x="22" y="44"/>
                    </a:lnTo>
                    <a:lnTo>
                      <a:pt x="19" y="41"/>
                    </a:lnTo>
                    <a:lnTo>
                      <a:pt x="16" y="41"/>
                    </a:lnTo>
                    <a:lnTo>
                      <a:pt x="12" y="38"/>
                    </a:lnTo>
                    <a:lnTo>
                      <a:pt x="12" y="35"/>
                    </a:lnTo>
                    <a:lnTo>
                      <a:pt x="16" y="35"/>
                    </a:lnTo>
                    <a:lnTo>
                      <a:pt x="12" y="32"/>
                    </a:lnTo>
                    <a:lnTo>
                      <a:pt x="12" y="29"/>
                    </a:lnTo>
                    <a:lnTo>
                      <a:pt x="12" y="25"/>
                    </a:lnTo>
                    <a:lnTo>
                      <a:pt x="12" y="29"/>
                    </a:lnTo>
                    <a:lnTo>
                      <a:pt x="31" y="10"/>
                    </a:lnTo>
                    <a:lnTo>
                      <a:pt x="50" y="10"/>
                    </a:lnTo>
                    <a:lnTo>
                      <a:pt x="56" y="7"/>
                    </a:lnTo>
                    <a:lnTo>
                      <a:pt x="66"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25" name="Freeform 329"/>
              <p:cNvSpPr/>
              <p:nvPr/>
            </p:nvSpPr>
            <p:spPr bwMode="auto">
              <a:xfrm>
                <a:off x="3681" y="1360"/>
                <a:ext cx="97" cy="144"/>
              </a:xfrm>
              <a:custGeom>
                <a:avLst/>
                <a:gdLst>
                  <a:gd name="T0" fmla="*/ 94 w 97"/>
                  <a:gd name="T1" fmla="*/ 47 h 144"/>
                  <a:gd name="T2" fmla="*/ 97 w 97"/>
                  <a:gd name="T3" fmla="*/ 88 h 144"/>
                  <a:gd name="T4" fmla="*/ 84 w 97"/>
                  <a:gd name="T5" fmla="*/ 116 h 144"/>
                  <a:gd name="T6" fmla="*/ 69 w 97"/>
                  <a:gd name="T7" fmla="*/ 116 h 144"/>
                  <a:gd name="T8" fmla="*/ 62 w 97"/>
                  <a:gd name="T9" fmla="*/ 126 h 144"/>
                  <a:gd name="T10" fmla="*/ 53 w 97"/>
                  <a:gd name="T11" fmla="*/ 122 h 144"/>
                  <a:gd name="T12" fmla="*/ 47 w 97"/>
                  <a:gd name="T13" fmla="*/ 129 h 144"/>
                  <a:gd name="T14" fmla="*/ 41 w 97"/>
                  <a:gd name="T15" fmla="*/ 135 h 144"/>
                  <a:gd name="T16" fmla="*/ 37 w 97"/>
                  <a:gd name="T17" fmla="*/ 129 h 144"/>
                  <a:gd name="T18" fmla="*/ 34 w 97"/>
                  <a:gd name="T19" fmla="*/ 138 h 144"/>
                  <a:gd name="T20" fmla="*/ 31 w 97"/>
                  <a:gd name="T21" fmla="*/ 138 h 144"/>
                  <a:gd name="T22" fmla="*/ 34 w 97"/>
                  <a:gd name="T23" fmla="*/ 132 h 144"/>
                  <a:gd name="T24" fmla="*/ 22 w 97"/>
                  <a:gd name="T25" fmla="*/ 141 h 144"/>
                  <a:gd name="T26" fmla="*/ 19 w 97"/>
                  <a:gd name="T27" fmla="*/ 138 h 144"/>
                  <a:gd name="T28" fmla="*/ 12 w 97"/>
                  <a:gd name="T29" fmla="*/ 141 h 144"/>
                  <a:gd name="T30" fmla="*/ 6 w 97"/>
                  <a:gd name="T31" fmla="*/ 144 h 144"/>
                  <a:gd name="T32" fmla="*/ 6 w 97"/>
                  <a:gd name="T33" fmla="*/ 135 h 144"/>
                  <a:gd name="T34" fmla="*/ 12 w 97"/>
                  <a:gd name="T35" fmla="*/ 132 h 144"/>
                  <a:gd name="T36" fmla="*/ 9 w 97"/>
                  <a:gd name="T37" fmla="*/ 126 h 144"/>
                  <a:gd name="T38" fmla="*/ 6 w 97"/>
                  <a:gd name="T39" fmla="*/ 126 h 144"/>
                  <a:gd name="T40" fmla="*/ 9 w 97"/>
                  <a:gd name="T41" fmla="*/ 113 h 144"/>
                  <a:gd name="T42" fmla="*/ 12 w 97"/>
                  <a:gd name="T43" fmla="*/ 101 h 144"/>
                  <a:gd name="T44" fmla="*/ 19 w 97"/>
                  <a:gd name="T45" fmla="*/ 94 h 144"/>
                  <a:gd name="T46" fmla="*/ 16 w 97"/>
                  <a:gd name="T47" fmla="*/ 88 h 144"/>
                  <a:gd name="T48" fmla="*/ 9 w 97"/>
                  <a:gd name="T49" fmla="*/ 66 h 144"/>
                  <a:gd name="T50" fmla="*/ 9 w 97"/>
                  <a:gd name="T51" fmla="*/ 69 h 144"/>
                  <a:gd name="T52" fmla="*/ 3 w 97"/>
                  <a:gd name="T53" fmla="*/ 66 h 144"/>
                  <a:gd name="T54" fmla="*/ 3 w 97"/>
                  <a:gd name="T55" fmla="*/ 63 h 144"/>
                  <a:gd name="T56" fmla="*/ 16 w 97"/>
                  <a:gd name="T57" fmla="*/ 57 h 144"/>
                  <a:gd name="T58" fmla="*/ 22 w 97"/>
                  <a:gd name="T59" fmla="*/ 60 h 144"/>
                  <a:gd name="T60" fmla="*/ 22 w 97"/>
                  <a:gd name="T61" fmla="*/ 50 h 144"/>
                  <a:gd name="T62" fmla="*/ 19 w 97"/>
                  <a:gd name="T63" fmla="*/ 44 h 144"/>
                  <a:gd name="T64" fmla="*/ 19 w 97"/>
                  <a:gd name="T65" fmla="*/ 41 h 144"/>
                  <a:gd name="T66" fmla="*/ 12 w 97"/>
                  <a:gd name="T67" fmla="*/ 38 h 144"/>
                  <a:gd name="T68" fmla="*/ 16 w 97"/>
                  <a:gd name="T69" fmla="*/ 35 h 144"/>
                  <a:gd name="T70" fmla="*/ 12 w 97"/>
                  <a:gd name="T71" fmla="*/ 29 h 144"/>
                  <a:gd name="T72" fmla="*/ 12 w 97"/>
                  <a:gd name="T73" fmla="*/ 29 h 144"/>
                  <a:gd name="T74" fmla="*/ 50 w 97"/>
                  <a:gd name="T75" fmla="*/ 10 h 144"/>
                  <a:gd name="T76" fmla="*/ 66 w 97"/>
                  <a:gd name="T77" fmla="*/ 0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144"/>
                  <a:gd name="T119" fmla="*/ 97 w 97"/>
                  <a:gd name="T120" fmla="*/ 144 h 1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144">
                    <a:moveTo>
                      <a:pt x="66" y="0"/>
                    </a:moveTo>
                    <a:lnTo>
                      <a:pt x="94" y="47"/>
                    </a:lnTo>
                    <a:lnTo>
                      <a:pt x="94" y="85"/>
                    </a:lnTo>
                    <a:lnTo>
                      <a:pt x="97" y="88"/>
                    </a:lnTo>
                    <a:lnTo>
                      <a:pt x="91" y="110"/>
                    </a:lnTo>
                    <a:lnTo>
                      <a:pt x="84" y="116"/>
                    </a:lnTo>
                    <a:lnTo>
                      <a:pt x="75" y="119"/>
                    </a:lnTo>
                    <a:lnTo>
                      <a:pt x="69" y="116"/>
                    </a:lnTo>
                    <a:lnTo>
                      <a:pt x="62" y="129"/>
                    </a:lnTo>
                    <a:lnTo>
                      <a:pt x="62" y="126"/>
                    </a:lnTo>
                    <a:lnTo>
                      <a:pt x="59" y="126"/>
                    </a:lnTo>
                    <a:lnTo>
                      <a:pt x="53" y="122"/>
                    </a:lnTo>
                    <a:lnTo>
                      <a:pt x="44" y="126"/>
                    </a:lnTo>
                    <a:lnTo>
                      <a:pt x="47" y="129"/>
                    </a:lnTo>
                    <a:lnTo>
                      <a:pt x="44" y="132"/>
                    </a:lnTo>
                    <a:lnTo>
                      <a:pt x="41" y="135"/>
                    </a:lnTo>
                    <a:lnTo>
                      <a:pt x="41" y="129"/>
                    </a:lnTo>
                    <a:lnTo>
                      <a:pt x="37" y="129"/>
                    </a:lnTo>
                    <a:lnTo>
                      <a:pt x="37" y="135"/>
                    </a:lnTo>
                    <a:lnTo>
                      <a:pt x="34" y="138"/>
                    </a:lnTo>
                    <a:lnTo>
                      <a:pt x="31" y="138"/>
                    </a:lnTo>
                    <a:lnTo>
                      <a:pt x="34" y="135"/>
                    </a:lnTo>
                    <a:lnTo>
                      <a:pt x="34" y="132"/>
                    </a:lnTo>
                    <a:lnTo>
                      <a:pt x="28" y="135"/>
                    </a:lnTo>
                    <a:lnTo>
                      <a:pt x="22" y="141"/>
                    </a:lnTo>
                    <a:lnTo>
                      <a:pt x="19" y="138"/>
                    </a:lnTo>
                    <a:lnTo>
                      <a:pt x="12" y="144"/>
                    </a:lnTo>
                    <a:lnTo>
                      <a:pt x="12" y="141"/>
                    </a:lnTo>
                    <a:lnTo>
                      <a:pt x="6" y="141"/>
                    </a:lnTo>
                    <a:lnTo>
                      <a:pt x="6" y="144"/>
                    </a:lnTo>
                    <a:lnTo>
                      <a:pt x="3" y="144"/>
                    </a:lnTo>
                    <a:lnTo>
                      <a:pt x="6" y="135"/>
                    </a:lnTo>
                    <a:lnTo>
                      <a:pt x="12" y="135"/>
                    </a:lnTo>
                    <a:lnTo>
                      <a:pt x="12" y="132"/>
                    </a:lnTo>
                    <a:lnTo>
                      <a:pt x="12" y="129"/>
                    </a:lnTo>
                    <a:lnTo>
                      <a:pt x="9" y="126"/>
                    </a:lnTo>
                    <a:lnTo>
                      <a:pt x="9" y="129"/>
                    </a:lnTo>
                    <a:lnTo>
                      <a:pt x="6" y="126"/>
                    </a:lnTo>
                    <a:lnTo>
                      <a:pt x="9" y="119"/>
                    </a:lnTo>
                    <a:lnTo>
                      <a:pt x="9" y="113"/>
                    </a:lnTo>
                    <a:lnTo>
                      <a:pt x="16" y="104"/>
                    </a:lnTo>
                    <a:lnTo>
                      <a:pt x="12" y="101"/>
                    </a:lnTo>
                    <a:lnTo>
                      <a:pt x="19" y="97"/>
                    </a:lnTo>
                    <a:lnTo>
                      <a:pt x="19" y="94"/>
                    </a:lnTo>
                    <a:lnTo>
                      <a:pt x="16" y="91"/>
                    </a:lnTo>
                    <a:lnTo>
                      <a:pt x="16" y="88"/>
                    </a:lnTo>
                    <a:lnTo>
                      <a:pt x="12" y="85"/>
                    </a:lnTo>
                    <a:lnTo>
                      <a:pt x="9" y="66"/>
                    </a:lnTo>
                    <a:lnTo>
                      <a:pt x="6" y="63"/>
                    </a:lnTo>
                    <a:lnTo>
                      <a:pt x="9" y="69"/>
                    </a:lnTo>
                    <a:lnTo>
                      <a:pt x="6" y="72"/>
                    </a:lnTo>
                    <a:lnTo>
                      <a:pt x="3" y="66"/>
                    </a:lnTo>
                    <a:lnTo>
                      <a:pt x="0" y="66"/>
                    </a:lnTo>
                    <a:lnTo>
                      <a:pt x="3" y="63"/>
                    </a:lnTo>
                    <a:lnTo>
                      <a:pt x="6" y="57"/>
                    </a:lnTo>
                    <a:lnTo>
                      <a:pt x="16" y="57"/>
                    </a:lnTo>
                    <a:lnTo>
                      <a:pt x="22" y="60"/>
                    </a:lnTo>
                    <a:lnTo>
                      <a:pt x="22" y="54"/>
                    </a:lnTo>
                    <a:lnTo>
                      <a:pt x="22" y="50"/>
                    </a:lnTo>
                    <a:lnTo>
                      <a:pt x="19" y="47"/>
                    </a:lnTo>
                    <a:lnTo>
                      <a:pt x="19" y="44"/>
                    </a:lnTo>
                    <a:lnTo>
                      <a:pt x="22" y="44"/>
                    </a:lnTo>
                    <a:lnTo>
                      <a:pt x="19" y="41"/>
                    </a:lnTo>
                    <a:lnTo>
                      <a:pt x="16" y="41"/>
                    </a:lnTo>
                    <a:lnTo>
                      <a:pt x="12" y="38"/>
                    </a:lnTo>
                    <a:lnTo>
                      <a:pt x="12" y="35"/>
                    </a:lnTo>
                    <a:lnTo>
                      <a:pt x="16" y="35"/>
                    </a:lnTo>
                    <a:lnTo>
                      <a:pt x="12" y="32"/>
                    </a:lnTo>
                    <a:lnTo>
                      <a:pt x="12" y="29"/>
                    </a:lnTo>
                    <a:lnTo>
                      <a:pt x="12" y="25"/>
                    </a:lnTo>
                    <a:lnTo>
                      <a:pt x="12" y="29"/>
                    </a:lnTo>
                    <a:lnTo>
                      <a:pt x="31" y="10"/>
                    </a:lnTo>
                    <a:lnTo>
                      <a:pt x="50" y="10"/>
                    </a:lnTo>
                    <a:lnTo>
                      <a:pt x="56" y="7"/>
                    </a:lnTo>
                    <a:lnTo>
                      <a:pt x="66"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26" name="Freeform 330"/>
              <p:cNvSpPr/>
              <p:nvPr/>
            </p:nvSpPr>
            <p:spPr bwMode="auto">
              <a:xfrm>
                <a:off x="4813" y="1973"/>
                <a:ext cx="1" cy="4"/>
              </a:xfrm>
              <a:custGeom>
                <a:avLst/>
                <a:gdLst>
                  <a:gd name="T0" fmla="*/ 0 w 1"/>
                  <a:gd name="T1" fmla="*/ 0 h 4"/>
                  <a:gd name="T2" fmla="*/ 0 w 1"/>
                  <a:gd name="T3" fmla="*/ 4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27" name="Freeform 331"/>
              <p:cNvSpPr/>
              <p:nvPr/>
            </p:nvSpPr>
            <p:spPr bwMode="auto">
              <a:xfrm>
                <a:off x="4813" y="1973"/>
                <a:ext cx="1" cy="4"/>
              </a:xfrm>
              <a:custGeom>
                <a:avLst/>
                <a:gdLst>
                  <a:gd name="T0" fmla="*/ 0 w 1"/>
                  <a:gd name="T1" fmla="*/ 0 h 4"/>
                  <a:gd name="T2" fmla="*/ 0 w 1"/>
                  <a:gd name="T3" fmla="*/ 4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28" name="Freeform 332"/>
              <p:cNvSpPr/>
              <p:nvPr/>
            </p:nvSpPr>
            <p:spPr bwMode="auto">
              <a:xfrm>
                <a:off x="4119" y="710"/>
                <a:ext cx="84" cy="369"/>
              </a:xfrm>
              <a:custGeom>
                <a:avLst/>
                <a:gdLst>
                  <a:gd name="T0" fmla="*/ 25 w 84"/>
                  <a:gd name="T1" fmla="*/ 0 h 369"/>
                  <a:gd name="T2" fmla="*/ 28 w 84"/>
                  <a:gd name="T3" fmla="*/ 0 h 369"/>
                  <a:gd name="T4" fmla="*/ 31 w 84"/>
                  <a:gd name="T5" fmla="*/ 3 h 369"/>
                  <a:gd name="T6" fmla="*/ 47 w 84"/>
                  <a:gd name="T7" fmla="*/ 72 h 369"/>
                  <a:gd name="T8" fmla="*/ 44 w 84"/>
                  <a:gd name="T9" fmla="*/ 94 h 369"/>
                  <a:gd name="T10" fmla="*/ 40 w 84"/>
                  <a:gd name="T11" fmla="*/ 97 h 369"/>
                  <a:gd name="T12" fmla="*/ 44 w 84"/>
                  <a:gd name="T13" fmla="*/ 131 h 369"/>
                  <a:gd name="T14" fmla="*/ 47 w 84"/>
                  <a:gd name="T15" fmla="*/ 131 h 369"/>
                  <a:gd name="T16" fmla="*/ 75 w 84"/>
                  <a:gd name="T17" fmla="*/ 235 h 369"/>
                  <a:gd name="T18" fmla="*/ 84 w 84"/>
                  <a:gd name="T19" fmla="*/ 247 h 369"/>
                  <a:gd name="T20" fmla="*/ 84 w 84"/>
                  <a:gd name="T21" fmla="*/ 253 h 369"/>
                  <a:gd name="T22" fmla="*/ 75 w 84"/>
                  <a:gd name="T23" fmla="*/ 238 h 369"/>
                  <a:gd name="T24" fmla="*/ 59 w 84"/>
                  <a:gd name="T25" fmla="*/ 228 h 369"/>
                  <a:gd name="T26" fmla="*/ 53 w 84"/>
                  <a:gd name="T27" fmla="*/ 228 h 369"/>
                  <a:gd name="T28" fmla="*/ 47 w 84"/>
                  <a:gd name="T29" fmla="*/ 228 h 369"/>
                  <a:gd name="T30" fmla="*/ 40 w 84"/>
                  <a:gd name="T31" fmla="*/ 235 h 369"/>
                  <a:gd name="T32" fmla="*/ 25 w 84"/>
                  <a:gd name="T33" fmla="*/ 300 h 369"/>
                  <a:gd name="T34" fmla="*/ 37 w 84"/>
                  <a:gd name="T35" fmla="*/ 319 h 369"/>
                  <a:gd name="T36" fmla="*/ 40 w 84"/>
                  <a:gd name="T37" fmla="*/ 328 h 369"/>
                  <a:gd name="T38" fmla="*/ 47 w 84"/>
                  <a:gd name="T39" fmla="*/ 335 h 369"/>
                  <a:gd name="T40" fmla="*/ 50 w 84"/>
                  <a:gd name="T41" fmla="*/ 335 h 369"/>
                  <a:gd name="T42" fmla="*/ 50 w 84"/>
                  <a:gd name="T43" fmla="*/ 335 h 369"/>
                  <a:gd name="T44" fmla="*/ 53 w 84"/>
                  <a:gd name="T45" fmla="*/ 350 h 369"/>
                  <a:gd name="T46" fmla="*/ 53 w 84"/>
                  <a:gd name="T47" fmla="*/ 356 h 369"/>
                  <a:gd name="T48" fmla="*/ 50 w 84"/>
                  <a:gd name="T49" fmla="*/ 363 h 369"/>
                  <a:gd name="T50" fmla="*/ 47 w 84"/>
                  <a:gd name="T51" fmla="*/ 344 h 369"/>
                  <a:gd name="T52" fmla="*/ 34 w 84"/>
                  <a:gd name="T53" fmla="*/ 338 h 369"/>
                  <a:gd name="T54" fmla="*/ 28 w 84"/>
                  <a:gd name="T55" fmla="*/ 338 h 369"/>
                  <a:gd name="T56" fmla="*/ 22 w 84"/>
                  <a:gd name="T57" fmla="*/ 344 h 369"/>
                  <a:gd name="T58" fmla="*/ 15 w 84"/>
                  <a:gd name="T59" fmla="*/ 369 h 369"/>
                  <a:gd name="T60" fmla="*/ 9 w 84"/>
                  <a:gd name="T61" fmla="*/ 366 h 369"/>
                  <a:gd name="T62" fmla="*/ 12 w 84"/>
                  <a:gd name="T63" fmla="*/ 288 h 369"/>
                  <a:gd name="T64" fmla="*/ 15 w 84"/>
                  <a:gd name="T65" fmla="*/ 281 h 369"/>
                  <a:gd name="T66" fmla="*/ 6 w 84"/>
                  <a:gd name="T67" fmla="*/ 253 h 369"/>
                  <a:gd name="T68" fmla="*/ 12 w 84"/>
                  <a:gd name="T69" fmla="*/ 200 h 369"/>
                  <a:gd name="T70" fmla="*/ 15 w 84"/>
                  <a:gd name="T71" fmla="*/ 200 h 369"/>
                  <a:gd name="T72" fmla="*/ 12 w 84"/>
                  <a:gd name="T73" fmla="*/ 197 h 369"/>
                  <a:gd name="T74" fmla="*/ 12 w 84"/>
                  <a:gd name="T75" fmla="*/ 184 h 369"/>
                  <a:gd name="T76" fmla="*/ 12 w 84"/>
                  <a:gd name="T77" fmla="*/ 178 h 369"/>
                  <a:gd name="T78" fmla="*/ 15 w 84"/>
                  <a:gd name="T79" fmla="*/ 144 h 369"/>
                  <a:gd name="T80" fmla="*/ 9 w 84"/>
                  <a:gd name="T81" fmla="*/ 134 h 369"/>
                  <a:gd name="T82" fmla="*/ 0 w 84"/>
                  <a:gd name="T83" fmla="*/ 125 h 369"/>
                  <a:gd name="T84" fmla="*/ 3 w 84"/>
                  <a:gd name="T85" fmla="*/ 122 h 369"/>
                  <a:gd name="T86" fmla="*/ 0 w 84"/>
                  <a:gd name="T87" fmla="*/ 97 h 369"/>
                  <a:gd name="T88" fmla="*/ 6 w 84"/>
                  <a:gd name="T89" fmla="*/ 63 h 369"/>
                  <a:gd name="T90" fmla="*/ 3 w 84"/>
                  <a:gd name="T91" fmla="*/ 50 h 369"/>
                  <a:gd name="T92" fmla="*/ 6 w 84"/>
                  <a:gd name="T93" fmla="*/ 44 h 369"/>
                  <a:gd name="T94" fmla="*/ 12 w 84"/>
                  <a:gd name="T95" fmla="*/ 41 h 369"/>
                  <a:gd name="T96" fmla="*/ 15 w 84"/>
                  <a:gd name="T97" fmla="*/ 41 h 369"/>
                  <a:gd name="T98" fmla="*/ 18 w 84"/>
                  <a:gd name="T99" fmla="*/ 44 h 369"/>
                  <a:gd name="T100" fmla="*/ 25 w 84"/>
                  <a:gd name="T101" fmla="*/ 44 h 369"/>
                  <a:gd name="T102" fmla="*/ 25 w 84"/>
                  <a:gd name="T103" fmla="*/ 41 h 369"/>
                  <a:gd name="T104" fmla="*/ 25 w 84"/>
                  <a:gd name="T105" fmla="*/ 38 h 369"/>
                  <a:gd name="T106" fmla="*/ 25 w 84"/>
                  <a:gd name="T107" fmla="*/ 34 h 369"/>
                  <a:gd name="T108" fmla="*/ 28 w 84"/>
                  <a:gd name="T109" fmla="*/ 34 h 369"/>
                  <a:gd name="T110" fmla="*/ 28 w 84"/>
                  <a:gd name="T111" fmla="*/ 31 h 369"/>
                  <a:gd name="T112" fmla="*/ 18 w 84"/>
                  <a:gd name="T113" fmla="*/ 3 h 369"/>
                  <a:gd name="T114" fmla="*/ 18 w 84"/>
                  <a:gd name="T115" fmla="*/ 3 h 369"/>
                  <a:gd name="T116" fmla="*/ 22 w 84"/>
                  <a:gd name="T117" fmla="*/ 3 h 369"/>
                  <a:gd name="T118" fmla="*/ 25 w 84"/>
                  <a:gd name="T119" fmla="*/ 0 h 3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
                  <a:gd name="T181" fmla="*/ 0 h 369"/>
                  <a:gd name="T182" fmla="*/ 84 w 84"/>
                  <a:gd name="T183" fmla="*/ 369 h 3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 h="369">
                    <a:moveTo>
                      <a:pt x="25" y="0"/>
                    </a:moveTo>
                    <a:lnTo>
                      <a:pt x="28" y="0"/>
                    </a:lnTo>
                    <a:lnTo>
                      <a:pt x="31" y="3"/>
                    </a:lnTo>
                    <a:lnTo>
                      <a:pt x="47" y="72"/>
                    </a:lnTo>
                    <a:lnTo>
                      <a:pt x="44" y="94"/>
                    </a:lnTo>
                    <a:lnTo>
                      <a:pt x="40" y="97"/>
                    </a:lnTo>
                    <a:lnTo>
                      <a:pt x="44" y="131"/>
                    </a:lnTo>
                    <a:lnTo>
                      <a:pt x="47" y="131"/>
                    </a:lnTo>
                    <a:lnTo>
                      <a:pt x="75" y="235"/>
                    </a:lnTo>
                    <a:lnTo>
                      <a:pt x="84" y="247"/>
                    </a:lnTo>
                    <a:lnTo>
                      <a:pt x="84" y="253"/>
                    </a:lnTo>
                    <a:lnTo>
                      <a:pt x="75" y="238"/>
                    </a:lnTo>
                    <a:lnTo>
                      <a:pt x="59" y="228"/>
                    </a:lnTo>
                    <a:lnTo>
                      <a:pt x="53" y="228"/>
                    </a:lnTo>
                    <a:lnTo>
                      <a:pt x="47" y="228"/>
                    </a:lnTo>
                    <a:lnTo>
                      <a:pt x="40" y="235"/>
                    </a:lnTo>
                    <a:lnTo>
                      <a:pt x="25" y="300"/>
                    </a:lnTo>
                    <a:lnTo>
                      <a:pt x="37" y="319"/>
                    </a:lnTo>
                    <a:lnTo>
                      <a:pt x="40" y="328"/>
                    </a:lnTo>
                    <a:lnTo>
                      <a:pt x="47" y="335"/>
                    </a:lnTo>
                    <a:lnTo>
                      <a:pt x="50" y="335"/>
                    </a:lnTo>
                    <a:lnTo>
                      <a:pt x="53" y="350"/>
                    </a:lnTo>
                    <a:lnTo>
                      <a:pt x="53" y="356"/>
                    </a:lnTo>
                    <a:lnTo>
                      <a:pt x="50" y="363"/>
                    </a:lnTo>
                    <a:lnTo>
                      <a:pt x="47" y="344"/>
                    </a:lnTo>
                    <a:lnTo>
                      <a:pt x="34" y="338"/>
                    </a:lnTo>
                    <a:lnTo>
                      <a:pt x="28" y="338"/>
                    </a:lnTo>
                    <a:lnTo>
                      <a:pt x="22" y="344"/>
                    </a:lnTo>
                    <a:lnTo>
                      <a:pt x="15" y="369"/>
                    </a:lnTo>
                    <a:lnTo>
                      <a:pt x="9" y="366"/>
                    </a:lnTo>
                    <a:lnTo>
                      <a:pt x="12" y="288"/>
                    </a:lnTo>
                    <a:lnTo>
                      <a:pt x="15" y="281"/>
                    </a:lnTo>
                    <a:lnTo>
                      <a:pt x="6" y="253"/>
                    </a:lnTo>
                    <a:lnTo>
                      <a:pt x="12" y="200"/>
                    </a:lnTo>
                    <a:lnTo>
                      <a:pt x="15" y="200"/>
                    </a:lnTo>
                    <a:lnTo>
                      <a:pt x="12" y="197"/>
                    </a:lnTo>
                    <a:lnTo>
                      <a:pt x="12" y="184"/>
                    </a:lnTo>
                    <a:lnTo>
                      <a:pt x="12" y="178"/>
                    </a:lnTo>
                    <a:lnTo>
                      <a:pt x="15" y="144"/>
                    </a:lnTo>
                    <a:lnTo>
                      <a:pt x="9" y="134"/>
                    </a:lnTo>
                    <a:lnTo>
                      <a:pt x="0" y="125"/>
                    </a:lnTo>
                    <a:lnTo>
                      <a:pt x="3" y="122"/>
                    </a:lnTo>
                    <a:lnTo>
                      <a:pt x="0" y="97"/>
                    </a:lnTo>
                    <a:lnTo>
                      <a:pt x="6" y="63"/>
                    </a:lnTo>
                    <a:lnTo>
                      <a:pt x="3" y="50"/>
                    </a:lnTo>
                    <a:lnTo>
                      <a:pt x="6" y="44"/>
                    </a:lnTo>
                    <a:lnTo>
                      <a:pt x="12" y="41"/>
                    </a:lnTo>
                    <a:lnTo>
                      <a:pt x="15" y="41"/>
                    </a:lnTo>
                    <a:lnTo>
                      <a:pt x="18" y="44"/>
                    </a:lnTo>
                    <a:lnTo>
                      <a:pt x="25" y="44"/>
                    </a:lnTo>
                    <a:lnTo>
                      <a:pt x="25" y="41"/>
                    </a:lnTo>
                    <a:lnTo>
                      <a:pt x="25" y="38"/>
                    </a:lnTo>
                    <a:lnTo>
                      <a:pt x="25" y="34"/>
                    </a:lnTo>
                    <a:lnTo>
                      <a:pt x="28" y="34"/>
                    </a:lnTo>
                    <a:lnTo>
                      <a:pt x="28" y="31"/>
                    </a:lnTo>
                    <a:lnTo>
                      <a:pt x="18" y="3"/>
                    </a:lnTo>
                    <a:lnTo>
                      <a:pt x="22" y="3"/>
                    </a:lnTo>
                    <a:lnTo>
                      <a:pt x="25"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29" name="Freeform 333"/>
              <p:cNvSpPr/>
              <p:nvPr/>
            </p:nvSpPr>
            <p:spPr bwMode="auto">
              <a:xfrm>
                <a:off x="4119" y="710"/>
                <a:ext cx="84" cy="369"/>
              </a:xfrm>
              <a:custGeom>
                <a:avLst/>
                <a:gdLst>
                  <a:gd name="T0" fmla="*/ 25 w 84"/>
                  <a:gd name="T1" fmla="*/ 0 h 369"/>
                  <a:gd name="T2" fmla="*/ 28 w 84"/>
                  <a:gd name="T3" fmla="*/ 0 h 369"/>
                  <a:gd name="T4" fmla="*/ 31 w 84"/>
                  <a:gd name="T5" fmla="*/ 3 h 369"/>
                  <a:gd name="T6" fmla="*/ 47 w 84"/>
                  <a:gd name="T7" fmla="*/ 72 h 369"/>
                  <a:gd name="T8" fmla="*/ 44 w 84"/>
                  <a:gd name="T9" fmla="*/ 94 h 369"/>
                  <a:gd name="T10" fmla="*/ 40 w 84"/>
                  <a:gd name="T11" fmla="*/ 97 h 369"/>
                  <a:gd name="T12" fmla="*/ 44 w 84"/>
                  <a:gd name="T13" fmla="*/ 131 h 369"/>
                  <a:gd name="T14" fmla="*/ 47 w 84"/>
                  <a:gd name="T15" fmla="*/ 131 h 369"/>
                  <a:gd name="T16" fmla="*/ 75 w 84"/>
                  <a:gd name="T17" fmla="*/ 235 h 369"/>
                  <a:gd name="T18" fmla="*/ 84 w 84"/>
                  <a:gd name="T19" fmla="*/ 247 h 369"/>
                  <a:gd name="T20" fmla="*/ 84 w 84"/>
                  <a:gd name="T21" fmla="*/ 253 h 369"/>
                  <a:gd name="T22" fmla="*/ 75 w 84"/>
                  <a:gd name="T23" fmla="*/ 238 h 369"/>
                  <a:gd name="T24" fmla="*/ 59 w 84"/>
                  <a:gd name="T25" fmla="*/ 228 h 369"/>
                  <a:gd name="T26" fmla="*/ 53 w 84"/>
                  <a:gd name="T27" fmla="*/ 228 h 369"/>
                  <a:gd name="T28" fmla="*/ 47 w 84"/>
                  <a:gd name="T29" fmla="*/ 228 h 369"/>
                  <a:gd name="T30" fmla="*/ 40 w 84"/>
                  <a:gd name="T31" fmla="*/ 235 h 369"/>
                  <a:gd name="T32" fmla="*/ 25 w 84"/>
                  <a:gd name="T33" fmla="*/ 300 h 369"/>
                  <a:gd name="T34" fmla="*/ 37 w 84"/>
                  <a:gd name="T35" fmla="*/ 319 h 369"/>
                  <a:gd name="T36" fmla="*/ 40 w 84"/>
                  <a:gd name="T37" fmla="*/ 328 h 369"/>
                  <a:gd name="T38" fmla="*/ 47 w 84"/>
                  <a:gd name="T39" fmla="*/ 335 h 369"/>
                  <a:gd name="T40" fmla="*/ 50 w 84"/>
                  <a:gd name="T41" fmla="*/ 335 h 369"/>
                  <a:gd name="T42" fmla="*/ 50 w 84"/>
                  <a:gd name="T43" fmla="*/ 335 h 369"/>
                  <a:gd name="T44" fmla="*/ 53 w 84"/>
                  <a:gd name="T45" fmla="*/ 350 h 369"/>
                  <a:gd name="T46" fmla="*/ 53 w 84"/>
                  <a:gd name="T47" fmla="*/ 356 h 369"/>
                  <a:gd name="T48" fmla="*/ 50 w 84"/>
                  <a:gd name="T49" fmla="*/ 363 h 369"/>
                  <a:gd name="T50" fmla="*/ 47 w 84"/>
                  <a:gd name="T51" fmla="*/ 344 h 369"/>
                  <a:gd name="T52" fmla="*/ 34 w 84"/>
                  <a:gd name="T53" fmla="*/ 338 h 369"/>
                  <a:gd name="T54" fmla="*/ 28 w 84"/>
                  <a:gd name="T55" fmla="*/ 338 h 369"/>
                  <a:gd name="T56" fmla="*/ 22 w 84"/>
                  <a:gd name="T57" fmla="*/ 344 h 369"/>
                  <a:gd name="T58" fmla="*/ 15 w 84"/>
                  <a:gd name="T59" fmla="*/ 369 h 369"/>
                  <a:gd name="T60" fmla="*/ 9 w 84"/>
                  <a:gd name="T61" fmla="*/ 366 h 369"/>
                  <a:gd name="T62" fmla="*/ 12 w 84"/>
                  <a:gd name="T63" fmla="*/ 288 h 369"/>
                  <a:gd name="T64" fmla="*/ 15 w 84"/>
                  <a:gd name="T65" fmla="*/ 281 h 369"/>
                  <a:gd name="T66" fmla="*/ 6 w 84"/>
                  <a:gd name="T67" fmla="*/ 253 h 369"/>
                  <a:gd name="T68" fmla="*/ 12 w 84"/>
                  <a:gd name="T69" fmla="*/ 200 h 369"/>
                  <a:gd name="T70" fmla="*/ 15 w 84"/>
                  <a:gd name="T71" fmla="*/ 200 h 369"/>
                  <a:gd name="T72" fmla="*/ 12 w 84"/>
                  <a:gd name="T73" fmla="*/ 197 h 369"/>
                  <a:gd name="T74" fmla="*/ 12 w 84"/>
                  <a:gd name="T75" fmla="*/ 184 h 369"/>
                  <a:gd name="T76" fmla="*/ 12 w 84"/>
                  <a:gd name="T77" fmla="*/ 178 h 369"/>
                  <a:gd name="T78" fmla="*/ 15 w 84"/>
                  <a:gd name="T79" fmla="*/ 144 h 369"/>
                  <a:gd name="T80" fmla="*/ 9 w 84"/>
                  <a:gd name="T81" fmla="*/ 134 h 369"/>
                  <a:gd name="T82" fmla="*/ 0 w 84"/>
                  <a:gd name="T83" fmla="*/ 125 h 369"/>
                  <a:gd name="T84" fmla="*/ 3 w 84"/>
                  <a:gd name="T85" fmla="*/ 122 h 369"/>
                  <a:gd name="T86" fmla="*/ 0 w 84"/>
                  <a:gd name="T87" fmla="*/ 97 h 369"/>
                  <a:gd name="T88" fmla="*/ 6 w 84"/>
                  <a:gd name="T89" fmla="*/ 63 h 369"/>
                  <a:gd name="T90" fmla="*/ 3 w 84"/>
                  <a:gd name="T91" fmla="*/ 50 h 369"/>
                  <a:gd name="T92" fmla="*/ 6 w 84"/>
                  <a:gd name="T93" fmla="*/ 44 h 369"/>
                  <a:gd name="T94" fmla="*/ 12 w 84"/>
                  <a:gd name="T95" fmla="*/ 41 h 369"/>
                  <a:gd name="T96" fmla="*/ 15 w 84"/>
                  <a:gd name="T97" fmla="*/ 41 h 369"/>
                  <a:gd name="T98" fmla="*/ 18 w 84"/>
                  <a:gd name="T99" fmla="*/ 44 h 369"/>
                  <a:gd name="T100" fmla="*/ 25 w 84"/>
                  <a:gd name="T101" fmla="*/ 44 h 369"/>
                  <a:gd name="T102" fmla="*/ 25 w 84"/>
                  <a:gd name="T103" fmla="*/ 41 h 369"/>
                  <a:gd name="T104" fmla="*/ 25 w 84"/>
                  <a:gd name="T105" fmla="*/ 38 h 369"/>
                  <a:gd name="T106" fmla="*/ 25 w 84"/>
                  <a:gd name="T107" fmla="*/ 34 h 369"/>
                  <a:gd name="T108" fmla="*/ 28 w 84"/>
                  <a:gd name="T109" fmla="*/ 34 h 369"/>
                  <a:gd name="T110" fmla="*/ 28 w 84"/>
                  <a:gd name="T111" fmla="*/ 31 h 369"/>
                  <a:gd name="T112" fmla="*/ 18 w 84"/>
                  <a:gd name="T113" fmla="*/ 3 h 369"/>
                  <a:gd name="T114" fmla="*/ 18 w 84"/>
                  <a:gd name="T115" fmla="*/ 3 h 369"/>
                  <a:gd name="T116" fmla="*/ 22 w 84"/>
                  <a:gd name="T117" fmla="*/ 3 h 369"/>
                  <a:gd name="T118" fmla="*/ 25 w 84"/>
                  <a:gd name="T119" fmla="*/ 0 h 3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
                  <a:gd name="T181" fmla="*/ 0 h 369"/>
                  <a:gd name="T182" fmla="*/ 84 w 84"/>
                  <a:gd name="T183" fmla="*/ 369 h 3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 h="369">
                    <a:moveTo>
                      <a:pt x="25" y="0"/>
                    </a:moveTo>
                    <a:lnTo>
                      <a:pt x="28" y="0"/>
                    </a:lnTo>
                    <a:lnTo>
                      <a:pt x="31" y="3"/>
                    </a:lnTo>
                    <a:lnTo>
                      <a:pt x="47" y="72"/>
                    </a:lnTo>
                    <a:lnTo>
                      <a:pt x="44" y="94"/>
                    </a:lnTo>
                    <a:lnTo>
                      <a:pt x="40" y="97"/>
                    </a:lnTo>
                    <a:lnTo>
                      <a:pt x="44" y="131"/>
                    </a:lnTo>
                    <a:lnTo>
                      <a:pt x="47" y="131"/>
                    </a:lnTo>
                    <a:lnTo>
                      <a:pt x="75" y="235"/>
                    </a:lnTo>
                    <a:lnTo>
                      <a:pt x="84" y="247"/>
                    </a:lnTo>
                    <a:lnTo>
                      <a:pt x="84" y="253"/>
                    </a:lnTo>
                    <a:lnTo>
                      <a:pt x="75" y="238"/>
                    </a:lnTo>
                    <a:lnTo>
                      <a:pt x="59" y="228"/>
                    </a:lnTo>
                    <a:lnTo>
                      <a:pt x="53" y="228"/>
                    </a:lnTo>
                    <a:lnTo>
                      <a:pt x="47" y="228"/>
                    </a:lnTo>
                    <a:lnTo>
                      <a:pt x="40" y="235"/>
                    </a:lnTo>
                    <a:lnTo>
                      <a:pt x="25" y="300"/>
                    </a:lnTo>
                    <a:lnTo>
                      <a:pt x="37" y="319"/>
                    </a:lnTo>
                    <a:lnTo>
                      <a:pt x="40" y="328"/>
                    </a:lnTo>
                    <a:lnTo>
                      <a:pt x="47" y="335"/>
                    </a:lnTo>
                    <a:lnTo>
                      <a:pt x="50" y="335"/>
                    </a:lnTo>
                    <a:lnTo>
                      <a:pt x="53" y="350"/>
                    </a:lnTo>
                    <a:lnTo>
                      <a:pt x="53" y="356"/>
                    </a:lnTo>
                    <a:lnTo>
                      <a:pt x="50" y="363"/>
                    </a:lnTo>
                    <a:lnTo>
                      <a:pt x="47" y="344"/>
                    </a:lnTo>
                    <a:lnTo>
                      <a:pt x="34" y="338"/>
                    </a:lnTo>
                    <a:lnTo>
                      <a:pt x="28" y="338"/>
                    </a:lnTo>
                    <a:lnTo>
                      <a:pt x="22" y="344"/>
                    </a:lnTo>
                    <a:lnTo>
                      <a:pt x="15" y="369"/>
                    </a:lnTo>
                    <a:lnTo>
                      <a:pt x="9" y="366"/>
                    </a:lnTo>
                    <a:lnTo>
                      <a:pt x="12" y="288"/>
                    </a:lnTo>
                    <a:lnTo>
                      <a:pt x="15" y="281"/>
                    </a:lnTo>
                    <a:lnTo>
                      <a:pt x="6" y="253"/>
                    </a:lnTo>
                    <a:lnTo>
                      <a:pt x="12" y="200"/>
                    </a:lnTo>
                    <a:lnTo>
                      <a:pt x="15" y="200"/>
                    </a:lnTo>
                    <a:lnTo>
                      <a:pt x="12" y="197"/>
                    </a:lnTo>
                    <a:lnTo>
                      <a:pt x="12" y="184"/>
                    </a:lnTo>
                    <a:lnTo>
                      <a:pt x="12" y="178"/>
                    </a:lnTo>
                    <a:lnTo>
                      <a:pt x="15" y="144"/>
                    </a:lnTo>
                    <a:lnTo>
                      <a:pt x="9" y="134"/>
                    </a:lnTo>
                    <a:lnTo>
                      <a:pt x="0" y="125"/>
                    </a:lnTo>
                    <a:lnTo>
                      <a:pt x="3" y="122"/>
                    </a:lnTo>
                    <a:lnTo>
                      <a:pt x="0" y="97"/>
                    </a:lnTo>
                    <a:lnTo>
                      <a:pt x="6" y="63"/>
                    </a:lnTo>
                    <a:lnTo>
                      <a:pt x="3" y="50"/>
                    </a:lnTo>
                    <a:lnTo>
                      <a:pt x="6" y="44"/>
                    </a:lnTo>
                    <a:lnTo>
                      <a:pt x="12" y="41"/>
                    </a:lnTo>
                    <a:lnTo>
                      <a:pt x="15" y="41"/>
                    </a:lnTo>
                    <a:lnTo>
                      <a:pt x="18" y="44"/>
                    </a:lnTo>
                    <a:lnTo>
                      <a:pt x="25" y="44"/>
                    </a:lnTo>
                    <a:lnTo>
                      <a:pt x="25" y="41"/>
                    </a:lnTo>
                    <a:lnTo>
                      <a:pt x="25" y="38"/>
                    </a:lnTo>
                    <a:lnTo>
                      <a:pt x="25" y="34"/>
                    </a:lnTo>
                    <a:lnTo>
                      <a:pt x="28" y="34"/>
                    </a:lnTo>
                    <a:lnTo>
                      <a:pt x="28" y="31"/>
                    </a:lnTo>
                    <a:lnTo>
                      <a:pt x="18" y="3"/>
                    </a:lnTo>
                    <a:lnTo>
                      <a:pt x="22" y="3"/>
                    </a:lnTo>
                    <a:lnTo>
                      <a:pt x="25"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30" name="Freeform 334"/>
              <p:cNvSpPr/>
              <p:nvPr/>
            </p:nvSpPr>
            <p:spPr bwMode="auto">
              <a:xfrm>
                <a:off x="4500" y="879"/>
                <a:ext cx="25" cy="28"/>
              </a:xfrm>
              <a:custGeom>
                <a:avLst/>
                <a:gdLst>
                  <a:gd name="T0" fmla="*/ 22 w 25"/>
                  <a:gd name="T1" fmla="*/ 0 h 28"/>
                  <a:gd name="T2" fmla="*/ 10 w 25"/>
                  <a:gd name="T3" fmla="*/ 15 h 28"/>
                  <a:gd name="T4" fmla="*/ 7 w 25"/>
                  <a:gd name="T5" fmla="*/ 15 h 28"/>
                  <a:gd name="T6" fmla="*/ 3 w 25"/>
                  <a:gd name="T7" fmla="*/ 19 h 28"/>
                  <a:gd name="T8" fmla="*/ 0 w 25"/>
                  <a:gd name="T9" fmla="*/ 19 h 28"/>
                  <a:gd name="T10" fmla="*/ 0 w 25"/>
                  <a:gd name="T11" fmla="*/ 22 h 28"/>
                  <a:gd name="T12" fmla="*/ 0 w 25"/>
                  <a:gd name="T13" fmla="*/ 28 h 28"/>
                  <a:gd name="T14" fmla="*/ 0 w 25"/>
                  <a:gd name="T15" fmla="*/ 28 h 28"/>
                  <a:gd name="T16" fmla="*/ 10 w 25"/>
                  <a:gd name="T17" fmla="*/ 22 h 28"/>
                  <a:gd name="T18" fmla="*/ 16 w 25"/>
                  <a:gd name="T19" fmla="*/ 22 h 28"/>
                  <a:gd name="T20" fmla="*/ 25 w 25"/>
                  <a:gd name="T21" fmla="*/ 9 h 28"/>
                  <a:gd name="T22" fmla="*/ 25 w 25"/>
                  <a:gd name="T23" fmla="*/ 3 h 28"/>
                  <a:gd name="T24" fmla="*/ 22 w 25"/>
                  <a:gd name="T25" fmla="*/ 0 h 28"/>
                  <a:gd name="T26" fmla="*/ 22 w 25"/>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8"/>
                  <a:gd name="T44" fmla="*/ 25 w 25"/>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8">
                    <a:moveTo>
                      <a:pt x="22" y="0"/>
                    </a:moveTo>
                    <a:lnTo>
                      <a:pt x="10" y="15"/>
                    </a:lnTo>
                    <a:lnTo>
                      <a:pt x="7" y="15"/>
                    </a:lnTo>
                    <a:lnTo>
                      <a:pt x="3" y="19"/>
                    </a:lnTo>
                    <a:lnTo>
                      <a:pt x="0" y="19"/>
                    </a:lnTo>
                    <a:lnTo>
                      <a:pt x="0" y="22"/>
                    </a:lnTo>
                    <a:lnTo>
                      <a:pt x="0" y="28"/>
                    </a:lnTo>
                    <a:lnTo>
                      <a:pt x="10" y="22"/>
                    </a:lnTo>
                    <a:lnTo>
                      <a:pt x="16" y="22"/>
                    </a:lnTo>
                    <a:lnTo>
                      <a:pt x="25" y="9"/>
                    </a:lnTo>
                    <a:lnTo>
                      <a:pt x="25" y="3"/>
                    </a:lnTo>
                    <a:lnTo>
                      <a:pt x="22"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31" name="Freeform 335"/>
              <p:cNvSpPr/>
              <p:nvPr/>
            </p:nvSpPr>
            <p:spPr bwMode="auto">
              <a:xfrm>
                <a:off x="4500" y="879"/>
                <a:ext cx="25" cy="28"/>
              </a:xfrm>
              <a:custGeom>
                <a:avLst/>
                <a:gdLst>
                  <a:gd name="T0" fmla="*/ 22 w 25"/>
                  <a:gd name="T1" fmla="*/ 0 h 28"/>
                  <a:gd name="T2" fmla="*/ 10 w 25"/>
                  <a:gd name="T3" fmla="*/ 15 h 28"/>
                  <a:gd name="T4" fmla="*/ 7 w 25"/>
                  <a:gd name="T5" fmla="*/ 15 h 28"/>
                  <a:gd name="T6" fmla="*/ 3 w 25"/>
                  <a:gd name="T7" fmla="*/ 19 h 28"/>
                  <a:gd name="T8" fmla="*/ 0 w 25"/>
                  <a:gd name="T9" fmla="*/ 19 h 28"/>
                  <a:gd name="T10" fmla="*/ 0 w 25"/>
                  <a:gd name="T11" fmla="*/ 22 h 28"/>
                  <a:gd name="T12" fmla="*/ 0 w 25"/>
                  <a:gd name="T13" fmla="*/ 28 h 28"/>
                  <a:gd name="T14" fmla="*/ 0 w 25"/>
                  <a:gd name="T15" fmla="*/ 28 h 28"/>
                  <a:gd name="T16" fmla="*/ 10 w 25"/>
                  <a:gd name="T17" fmla="*/ 22 h 28"/>
                  <a:gd name="T18" fmla="*/ 16 w 25"/>
                  <a:gd name="T19" fmla="*/ 22 h 28"/>
                  <a:gd name="T20" fmla="*/ 25 w 25"/>
                  <a:gd name="T21" fmla="*/ 9 h 28"/>
                  <a:gd name="T22" fmla="*/ 25 w 25"/>
                  <a:gd name="T23" fmla="*/ 3 h 28"/>
                  <a:gd name="T24" fmla="*/ 22 w 25"/>
                  <a:gd name="T25" fmla="*/ 0 h 28"/>
                  <a:gd name="T26" fmla="*/ 22 w 25"/>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8"/>
                  <a:gd name="T44" fmla="*/ 25 w 25"/>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8">
                    <a:moveTo>
                      <a:pt x="22" y="0"/>
                    </a:moveTo>
                    <a:lnTo>
                      <a:pt x="10" y="15"/>
                    </a:lnTo>
                    <a:lnTo>
                      <a:pt x="7" y="15"/>
                    </a:lnTo>
                    <a:lnTo>
                      <a:pt x="3" y="19"/>
                    </a:lnTo>
                    <a:lnTo>
                      <a:pt x="0" y="19"/>
                    </a:lnTo>
                    <a:lnTo>
                      <a:pt x="0" y="22"/>
                    </a:lnTo>
                    <a:lnTo>
                      <a:pt x="0" y="28"/>
                    </a:lnTo>
                    <a:lnTo>
                      <a:pt x="10" y="22"/>
                    </a:lnTo>
                    <a:lnTo>
                      <a:pt x="16" y="22"/>
                    </a:lnTo>
                    <a:lnTo>
                      <a:pt x="25" y="9"/>
                    </a:lnTo>
                    <a:lnTo>
                      <a:pt x="25" y="3"/>
                    </a:lnTo>
                    <a:lnTo>
                      <a:pt x="22"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32" name="Freeform 336"/>
              <p:cNvSpPr/>
              <p:nvPr/>
            </p:nvSpPr>
            <p:spPr bwMode="auto">
              <a:xfrm>
                <a:off x="4478" y="926"/>
                <a:ext cx="7" cy="12"/>
              </a:xfrm>
              <a:custGeom>
                <a:avLst/>
                <a:gdLst>
                  <a:gd name="T0" fmla="*/ 7 w 7"/>
                  <a:gd name="T1" fmla="*/ 0 h 12"/>
                  <a:gd name="T2" fmla="*/ 0 w 7"/>
                  <a:gd name="T3" fmla="*/ 12 h 12"/>
                  <a:gd name="T4" fmla="*/ 7 w 7"/>
                  <a:gd name="T5" fmla="*/ 12 h 12"/>
                  <a:gd name="T6" fmla="*/ 7 w 7"/>
                  <a:gd name="T7" fmla="*/ 0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7" y="0"/>
                    </a:moveTo>
                    <a:lnTo>
                      <a:pt x="0" y="12"/>
                    </a:lnTo>
                    <a:lnTo>
                      <a:pt x="7" y="12"/>
                    </a:lnTo>
                    <a:lnTo>
                      <a:pt x="7"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33" name="Freeform 337"/>
              <p:cNvSpPr/>
              <p:nvPr/>
            </p:nvSpPr>
            <p:spPr bwMode="auto">
              <a:xfrm>
                <a:off x="4478" y="926"/>
                <a:ext cx="7" cy="12"/>
              </a:xfrm>
              <a:custGeom>
                <a:avLst/>
                <a:gdLst>
                  <a:gd name="T0" fmla="*/ 7 w 7"/>
                  <a:gd name="T1" fmla="*/ 0 h 12"/>
                  <a:gd name="T2" fmla="*/ 0 w 7"/>
                  <a:gd name="T3" fmla="*/ 12 h 12"/>
                  <a:gd name="T4" fmla="*/ 7 w 7"/>
                  <a:gd name="T5" fmla="*/ 12 h 12"/>
                  <a:gd name="T6" fmla="*/ 7 w 7"/>
                  <a:gd name="T7" fmla="*/ 0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7" y="0"/>
                    </a:moveTo>
                    <a:lnTo>
                      <a:pt x="0" y="12"/>
                    </a:lnTo>
                    <a:lnTo>
                      <a:pt x="7" y="12"/>
                    </a:lnTo>
                    <a:lnTo>
                      <a:pt x="7"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34" name="Freeform 338"/>
              <p:cNvSpPr/>
              <p:nvPr/>
            </p:nvSpPr>
            <p:spPr bwMode="auto">
              <a:xfrm>
                <a:off x="4466" y="957"/>
                <a:ext cx="3" cy="6"/>
              </a:xfrm>
              <a:custGeom>
                <a:avLst/>
                <a:gdLst>
                  <a:gd name="T0" fmla="*/ 3 w 3"/>
                  <a:gd name="T1" fmla="*/ 0 h 6"/>
                  <a:gd name="T2" fmla="*/ 0 w 3"/>
                  <a:gd name="T3" fmla="*/ 6 h 6"/>
                  <a:gd name="T4" fmla="*/ 3 w 3"/>
                  <a:gd name="T5" fmla="*/ 3 h 6"/>
                  <a:gd name="T6" fmla="*/ 3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lnTo>
                      <a:pt x="0" y="6"/>
                    </a:lnTo>
                    <a:lnTo>
                      <a:pt x="3" y="3"/>
                    </a:lnTo>
                    <a:lnTo>
                      <a:pt x="3"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35" name="Freeform 339"/>
              <p:cNvSpPr/>
              <p:nvPr/>
            </p:nvSpPr>
            <p:spPr bwMode="auto">
              <a:xfrm>
                <a:off x="4466" y="957"/>
                <a:ext cx="3" cy="6"/>
              </a:xfrm>
              <a:custGeom>
                <a:avLst/>
                <a:gdLst>
                  <a:gd name="T0" fmla="*/ 3 w 3"/>
                  <a:gd name="T1" fmla="*/ 0 h 6"/>
                  <a:gd name="T2" fmla="*/ 0 w 3"/>
                  <a:gd name="T3" fmla="*/ 6 h 6"/>
                  <a:gd name="T4" fmla="*/ 3 w 3"/>
                  <a:gd name="T5" fmla="*/ 3 h 6"/>
                  <a:gd name="T6" fmla="*/ 3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lnTo>
                      <a:pt x="0" y="6"/>
                    </a:lnTo>
                    <a:lnTo>
                      <a:pt x="3" y="3"/>
                    </a:lnTo>
                    <a:lnTo>
                      <a:pt x="3"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36" name="Freeform 340"/>
              <p:cNvSpPr/>
              <p:nvPr/>
            </p:nvSpPr>
            <p:spPr bwMode="auto">
              <a:xfrm>
                <a:off x="4400" y="1029"/>
                <a:ext cx="16" cy="16"/>
              </a:xfrm>
              <a:custGeom>
                <a:avLst/>
                <a:gdLst>
                  <a:gd name="T0" fmla="*/ 16 w 16"/>
                  <a:gd name="T1" fmla="*/ 0 h 16"/>
                  <a:gd name="T2" fmla="*/ 16 w 16"/>
                  <a:gd name="T3" fmla="*/ 6 h 16"/>
                  <a:gd name="T4" fmla="*/ 3 w 16"/>
                  <a:gd name="T5" fmla="*/ 16 h 16"/>
                  <a:gd name="T6" fmla="*/ 0 w 16"/>
                  <a:gd name="T7" fmla="*/ 16 h 16"/>
                  <a:gd name="T8" fmla="*/ 3 w 16"/>
                  <a:gd name="T9" fmla="*/ 9 h 16"/>
                  <a:gd name="T10" fmla="*/ 10 w 16"/>
                  <a:gd name="T11" fmla="*/ 6 h 16"/>
                  <a:gd name="T12" fmla="*/ 13 w 16"/>
                  <a:gd name="T13" fmla="*/ 0 h 16"/>
                  <a:gd name="T14" fmla="*/ 16 w 16"/>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6"/>
                  <a:gd name="T26" fmla="*/ 16 w 1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6">
                    <a:moveTo>
                      <a:pt x="16" y="0"/>
                    </a:moveTo>
                    <a:lnTo>
                      <a:pt x="16" y="6"/>
                    </a:lnTo>
                    <a:lnTo>
                      <a:pt x="3" y="16"/>
                    </a:lnTo>
                    <a:lnTo>
                      <a:pt x="0" y="16"/>
                    </a:lnTo>
                    <a:lnTo>
                      <a:pt x="3" y="9"/>
                    </a:lnTo>
                    <a:lnTo>
                      <a:pt x="10" y="6"/>
                    </a:lnTo>
                    <a:lnTo>
                      <a:pt x="13" y="0"/>
                    </a:lnTo>
                    <a:lnTo>
                      <a:pt x="16"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37" name="Freeform 341"/>
              <p:cNvSpPr/>
              <p:nvPr/>
            </p:nvSpPr>
            <p:spPr bwMode="auto">
              <a:xfrm>
                <a:off x="4400" y="1029"/>
                <a:ext cx="16" cy="16"/>
              </a:xfrm>
              <a:custGeom>
                <a:avLst/>
                <a:gdLst>
                  <a:gd name="T0" fmla="*/ 16 w 16"/>
                  <a:gd name="T1" fmla="*/ 0 h 16"/>
                  <a:gd name="T2" fmla="*/ 16 w 16"/>
                  <a:gd name="T3" fmla="*/ 6 h 16"/>
                  <a:gd name="T4" fmla="*/ 3 w 16"/>
                  <a:gd name="T5" fmla="*/ 16 h 16"/>
                  <a:gd name="T6" fmla="*/ 0 w 16"/>
                  <a:gd name="T7" fmla="*/ 16 h 16"/>
                  <a:gd name="T8" fmla="*/ 3 w 16"/>
                  <a:gd name="T9" fmla="*/ 9 h 16"/>
                  <a:gd name="T10" fmla="*/ 10 w 16"/>
                  <a:gd name="T11" fmla="*/ 6 h 16"/>
                  <a:gd name="T12" fmla="*/ 13 w 16"/>
                  <a:gd name="T13" fmla="*/ 0 h 16"/>
                  <a:gd name="T14" fmla="*/ 16 w 16"/>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6"/>
                  <a:gd name="T26" fmla="*/ 16 w 1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6">
                    <a:moveTo>
                      <a:pt x="16" y="0"/>
                    </a:moveTo>
                    <a:lnTo>
                      <a:pt x="16" y="6"/>
                    </a:lnTo>
                    <a:lnTo>
                      <a:pt x="3" y="16"/>
                    </a:lnTo>
                    <a:lnTo>
                      <a:pt x="0" y="16"/>
                    </a:lnTo>
                    <a:lnTo>
                      <a:pt x="3" y="9"/>
                    </a:lnTo>
                    <a:lnTo>
                      <a:pt x="10" y="6"/>
                    </a:lnTo>
                    <a:lnTo>
                      <a:pt x="13" y="0"/>
                    </a:lnTo>
                    <a:lnTo>
                      <a:pt x="16"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38" name="Freeform 342"/>
              <p:cNvSpPr/>
              <p:nvPr/>
            </p:nvSpPr>
            <p:spPr bwMode="auto">
              <a:xfrm>
                <a:off x="4341" y="1066"/>
                <a:ext cx="25" cy="26"/>
              </a:xfrm>
              <a:custGeom>
                <a:avLst/>
                <a:gdLst>
                  <a:gd name="T0" fmla="*/ 25 w 25"/>
                  <a:gd name="T1" fmla="*/ 4 h 26"/>
                  <a:gd name="T2" fmla="*/ 25 w 25"/>
                  <a:gd name="T3" fmla="*/ 7 h 26"/>
                  <a:gd name="T4" fmla="*/ 3 w 25"/>
                  <a:gd name="T5" fmla="*/ 26 h 26"/>
                  <a:gd name="T6" fmla="*/ 0 w 25"/>
                  <a:gd name="T7" fmla="*/ 26 h 26"/>
                  <a:gd name="T8" fmla="*/ 0 w 25"/>
                  <a:gd name="T9" fmla="*/ 19 h 26"/>
                  <a:gd name="T10" fmla="*/ 22 w 25"/>
                  <a:gd name="T11" fmla="*/ 0 h 26"/>
                  <a:gd name="T12" fmla="*/ 25 w 25"/>
                  <a:gd name="T13" fmla="*/ 0 h 26"/>
                  <a:gd name="T14" fmla="*/ 25 w 25"/>
                  <a:gd name="T15" fmla="*/ 4 h 26"/>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6"/>
                  <a:gd name="T26" fmla="*/ 25 w 2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6">
                    <a:moveTo>
                      <a:pt x="25" y="4"/>
                    </a:moveTo>
                    <a:lnTo>
                      <a:pt x="25" y="7"/>
                    </a:lnTo>
                    <a:lnTo>
                      <a:pt x="3" y="26"/>
                    </a:lnTo>
                    <a:lnTo>
                      <a:pt x="0" y="26"/>
                    </a:lnTo>
                    <a:lnTo>
                      <a:pt x="0" y="19"/>
                    </a:lnTo>
                    <a:lnTo>
                      <a:pt x="22" y="0"/>
                    </a:lnTo>
                    <a:lnTo>
                      <a:pt x="25" y="0"/>
                    </a:lnTo>
                    <a:lnTo>
                      <a:pt x="25" y="4"/>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39" name="Freeform 343"/>
              <p:cNvSpPr/>
              <p:nvPr/>
            </p:nvSpPr>
            <p:spPr bwMode="auto">
              <a:xfrm>
                <a:off x="4341" y="1066"/>
                <a:ext cx="25" cy="26"/>
              </a:xfrm>
              <a:custGeom>
                <a:avLst/>
                <a:gdLst>
                  <a:gd name="T0" fmla="*/ 25 w 25"/>
                  <a:gd name="T1" fmla="*/ 4 h 26"/>
                  <a:gd name="T2" fmla="*/ 25 w 25"/>
                  <a:gd name="T3" fmla="*/ 7 h 26"/>
                  <a:gd name="T4" fmla="*/ 3 w 25"/>
                  <a:gd name="T5" fmla="*/ 26 h 26"/>
                  <a:gd name="T6" fmla="*/ 0 w 25"/>
                  <a:gd name="T7" fmla="*/ 26 h 26"/>
                  <a:gd name="T8" fmla="*/ 0 w 25"/>
                  <a:gd name="T9" fmla="*/ 19 h 26"/>
                  <a:gd name="T10" fmla="*/ 22 w 25"/>
                  <a:gd name="T11" fmla="*/ 0 h 26"/>
                  <a:gd name="T12" fmla="*/ 25 w 25"/>
                  <a:gd name="T13" fmla="*/ 0 h 26"/>
                  <a:gd name="T14" fmla="*/ 25 w 25"/>
                  <a:gd name="T15" fmla="*/ 4 h 26"/>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6"/>
                  <a:gd name="T26" fmla="*/ 25 w 2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6">
                    <a:moveTo>
                      <a:pt x="25" y="4"/>
                    </a:moveTo>
                    <a:lnTo>
                      <a:pt x="25" y="7"/>
                    </a:lnTo>
                    <a:lnTo>
                      <a:pt x="3" y="26"/>
                    </a:lnTo>
                    <a:lnTo>
                      <a:pt x="0" y="26"/>
                    </a:lnTo>
                    <a:lnTo>
                      <a:pt x="0" y="19"/>
                    </a:lnTo>
                    <a:lnTo>
                      <a:pt x="22" y="0"/>
                    </a:lnTo>
                    <a:lnTo>
                      <a:pt x="25" y="0"/>
                    </a:lnTo>
                    <a:lnTo>
                      <a:pt x="25" y="4"/>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40" name="Freeform 344"/>
              <p:cNvSpPr/>
              <p:nvPr/>
            </p:nvSpPr>
            <p:spPr bwMode="auto">
              <a:xfrm>
                <a:off x="4269" y="1095"/>
                <a:ext cx="53" cy="43"/>
              </a:xfrm>
              <a:custGeom>
                <a:avLst/>
                <a:gdLst>
                  <a:gd name="T0" fmla="*/ 53 w 53"/>
                  <a:gd name="T1" fmla="*/ 6 h 43"/>
                  <a:gd name="T2" fmla="*/ 53 w 53"/>
                  <a:gd name="T3" fmla="*/ 3 h 43"/>
                  <a:gd name="T4" fmla="*/ 53 w 53"/>
                  <a:gd name="T5" fmla="*/ 6 h 43"/>
                  <a:gd name="T6" fmla="*/ 25 w 53"/>
                  <a:gd name="T7" fmla="*/ 25 h 43"/>
                  <a:gd name="T8" fmla="*/ 22 w 53"/>
                  <a:gd name="T9" fmla="*/ 25 h 43"/>
                  <a:gd name="T10" fmla="*/ 19 w 53"/>
                  <a:gd name="T11" fmla="*/ 25 h 43"/>
                  <a:gd name="T12" fmla="*/ 15 w 53"/>
                  <a:gd name="T13" fmla="*/ 31 h 43"/>
                  <a:gd name="T14" fmla="*/ 3 w 53"/>
                  <a:gd name="T15" fmla="*/ 43 h 43"/>
                  <a:gd name="T16" fmla="*/ 0 w 53"/>
                  <a:gd name="T17" fmla="*/ 43 h 43"/>
                  <a:gd name="T18" fmla="*/ 6 w 53"/>
                  <a:gd name="T19" fmla="*/ 31 h 43"/>
                  <a:gd name="T20" fmla="*/ 9 w 53"/>
                  <a:gd name="T21" fmla="*/ 28 h 43"/>
                  <a:gd name="T22" fmla="*/ 19 w 53"/>
                  <a:gd name="T23" fmla="*/ 15 h 43"/>
                  <a:gd name="T24" fmla="*/ 22 w 53"/>
                  <a:gd name="T25" fmla="*/ 15 h 43"/>
                  <a:gd name="T26" fmla="*/ 25 w 53"/>
                  <a:gd name="T27" fmla="*/ 9 h 43"/>
                  <a:gd name="T28" fmla="*/ 28 w 53"/>
                  <a:gd name="T29" fmla="*/ 9 h 43"/>
                  <a:gd name="T30" fmla="*/ 31 w 53"/>
                  <a:gd name="T31" fmla="*/ 9 h 43"/>
                  <a:gd name="T32" fmla="*/ 31 w 53"/>
                  <a:gd name="T33" fmla="*/ 12 h 43"/>
                  <a:gd name="T34" fmla="*/ 34 w 53"/>
                  <a:gd name="T35" fmla="*/ 12 h 43"/>
                  <a:gd name="T36" fmla="*/ 44 w 53"/>
                  <a:gd name="T37" fmla="*/ 3 h 43"/>
                  <a:gd name="T38" fmla="*/ 50 w 53"/>
                  <a:gd name="T39" fmla="*/ 0 h 43"/>
                  <a:gd name="T40" fmla="*/ 53 w 53"/>
                  <a:gd name="T41" fmla="*/ 3 h 43"/>
                  <a:gd name="T42" fmla="*/ 53 w 53"/>
                  <a:gd name="T43" fmla="*/ 6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43"/>
                  <a:gd name="T68" fmla="*/ 53 w 53"/>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43">
                    <a:moveTo>
                      <a:pt x="53" y="6"/>
                    </a:moveTo>
                    <a:lnTo>
                      <a:pt x="53" y="3"/>
                    </a:lnTo>
                    <a:lnTo>
                      <a:pt x="53" y="6"/>
                    </a:lnTo>
                    <a:lnTo>
                      <a:pt x="25" y="25"/>
                    </a:lnTo>
                    <a:lnTo>
                      <a:pt x="22" y="25"/>
                    </a:lnTo>
                    <a:lnTo>
                      <a:pt x="19" y="25"/>
                    </a:lnTo>
                    <a:lnTo>
                      <a:pt x="15" y="31"/>
                    </a:lnTo>
                    <a:lnTo>
                      <a:pt x="3" y="43"/>
                    </a:lnTo>
                    <a:lnTo>
                      <a:pt x="0" y="43"/>
                    </a:lnTo>
                    <a:lnTo>
                      <a:pt x="6" y="31"/>
                    </a:lnTo>
                    <a:lnTo>
                      <a:pt x="9" y="28"/>
                    </a:lnTo>
                    <a:lnTo>
                      <a:pt x="19" y="15"/>
                    </a:lnTo>
                    <a:lnTo>
                      <a:pt x="22" y="15"/>
                    </a:lnTo>
                    <a:lnTo>
                      <a:pt x="25" y="9"/>
                    </a:lnTo>
                    <a:lnTo>
                      <a:pt x="28" y="9"/>
                    </a:lnTo>
                    <a:lnTo>
                      <a:pt x="31" y="9"/>
                    </a:lnTo>
                    <a:lnTo>
                      <a:pt x="31" y="12"/>
                    </a:lnTo>
                    <a:lnTo>
                      <a:pt x="34" y="12"/>
                    </a:lnTo>
                    <a:lnTo>
                      <a:pt x="44" y="3"/>
                    </a:lnTo>
                    <a:lnTo>
                      <a:pt x="50" y="0"/>
                    </a:lnTo>
                    <a:lnTo>
                      <a:pt x="53" y="3"/>
                    </a:lnTo>
                    <a:lnTo>
                      <a:pt x="53" y="6"/>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41" name="Freeform 345"/>
              <p:cNvSpPr/>
              <p:nvPr/>
            </p:nvSpPr>
            <p:spPr bwMode="auto">
              <a:xfrm>
                <a:off x="4269" y="1095"/>
                <a:ext cx="53" cy="43"/>
              </a:xfrm>
              <a:custGeom>
                <a:avLst/>
                <a:gdLst>
                  <a:gd name="T0" fmla="*/ 53 w 53"/>
                  <a:gd name="T1" fmla="*/ 6 h 43"/>
                  <a:gd name="T2" fmla="*/ 53 w 53"/>
                  <a:gd name="T3" fmla="*/ 3 h 43"/>
                  <a:gd name="T4" fmla="*/ 53 w 53"/>
                  <a:gd name="T5" fmla="*/ 6 h 43"/>
                  <a:gd name="T6" fmla="*/ 25 w 53"/>
                  <a:gd name="T7" fmla="*/ 25 h 43"/>
                  <a:gd name="T8" fmla="*/ 22 w 53"/>
                  <a:gd name="T9" fmla="*/ 25 h 43"/>
                  <a:gd name="T10" fmla="*/ 19 w 53"/>
                  <a:gd name="T11" fmla="*/ 25 h 43"/>
                  <a:gd name="T12" fmla="*/ 15 w 53"/>
                  <a:gd name="T13" fmla="*/ 31 h 43"/>
                  <a:gd name="T14" fmla="*/ 3 w 53"/>
                  <a:gd name="T15" fmla="*/ 43 h 43"/>
                  <a:gd name="T16" fmla="*/ 0 w 53"/>
                  <a:gd name="T17" fmla="*/ 43 h 43"/>
                  <a:gd name="T18" fmla="*/ 6 w 53"/>
                  <a:gd name="T19" fmla="*/ 31 h 43"/>
                  <a:gd name="T20" fmla="*/ 9 w 53"/>
                  <a:gd name="T21" fmla="*/ 28 h 43"/>
                  <a:gd name="T22" fmla="*/ 19 w 53"/>
                  <a:gd name="T23" fmla="*/ 15 h 43"/>
                  <a:gd name="T24" fmla="*/ 22 w 53"/>
                  <a:gd name="T25" fmla="*/ 15 h 43"/>
                  <a:gd name="T26" fmla="*/ 25 w 53"/>
                  <a:gd name="T27" fmla="*/ 9 h 43"/>
                  <a:gd name="T28" fmla="*/ 28 w 53"/>
                  <a:gd name="T29" fmla="*/ 9 h 43"/>
                  <a:gd name="T30" fmla="*/ 31 w 53"/>
                  <a:gd name="T31" fmla="*/ 9 h 43"/>
                  <a:gd name="T32" fmla="*/ 31 w 53"/>
                  <a:gd name="T33" fmla="*/ 12 h 43"/>
                  <a:gd name="T34" fmla="*/ 34 w 53"/>
                  <a:gd name="T35" fmla="*/ 12 h 43"/>
                  <a:gd name="T36" fmla="*/ 44 w 53"/>
                  <a:gd name="T37" fmla="*/ 3 h 43"/>
                  <a:gd name="T38" fmla="*/ 50 w 53"/>
                  <a:gd name="T39" fmla="*/ 0 h 43"/>
                  <a:gd name="T40" fmla="*/ 53 w 53"/>
                  <a:gd name="T41" fmla="*/ 3 h 43"/>
                  <a:gd name="T42" fmla="*/ 53 w 53"/>
                  <a:gd name="T43" fmla="*/ 6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43"/>
                  <a:gd name="T68" fmla="*/ 53 w 53"/>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43">
                    <a:moveTo>
                      <a:pt x="53" y="6"/>
                    </a:moveTo>
                    <a:lnTo>
                      <a:pt x="53" y="3"/>
                    </a:lnTo>
                    <a:lnTo>
                      <a:pt x="53" y="6"/>
                    </a:lnTo>
                    <a:lnTo>
                      <a:pt x="25" y="25"/>
                    </a:lnTo>
                    <a:lnTo>
                      <a:pt x="22" y="25"/>
                    </a:lnTo>
                    <a:lnTo>
                      <a:pt x="19" y="25"/>
                    </a:lnTo>
                    <a:lnTo>
                      <a:pt x="15" y="31"/>
                    </a:lnTo>
                    <a:lnTo>
                      <a:pt x="3" y="43"/>
                    </a:lnTo>
                    <a:lnTo>
                      <a:pt x="0" y="43"/>
                    </a:lnTo>
                    <a:lnTo>
                      <a:pt x="6" y="31"/>
                    </a:lnTo>
                    <a:lnTo>
                      <a:pt x="9" y="28"/>
                    </a:lnTo>
                    <a:lnTo>
                      <a:pt x="19" y="15"/>
                    </a:lnTo>
                    <a:lnTo>
                      <a:pt x="22" y="15"/>
                    </a:lnTo>
                    <a:lnTo>
                      <a:pt x="25" y="9"/>
                    </a:lnTo>
                    <a:lnTo>
                      <a:pt x="28" y="9"/>
                    </a:lnTo>
                    <a:lnTo>
                      <a:pt x="31" y="9"/>
                    </a:lnTo>
                    <a:lnTo>
                      <a:pt x="31" y="12"/>
                    </a:lnTo>
                    <a:lnTo>
                      <a:pt x="34" y="12"/>
                    </a:lnTo>
                    <a:lnTo>
                      <a:pt x="44" y="3"/>
                    </a:lnTo>
                    <a:lnTo>
                      <a:pt x="50" y="0"/>
                    </a:lnTo>
                    <a:lnTo>
                      <a:pt x="53" y="3"/>
                    </a:lnTo>
                    <a:lnTo>
                      <a:pt x="53" y="6"/>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42" name="Freeform 346"/>
              <p:cNvSpPr/>
              <p:nvPr/>
            </p:nvSpPr>
            <p:spPr bwMode="auto">
              <a:xfrm>
                <a:off x="4256" y="1160"/>
                <a:ext cx="10" cy="7"/>
              </a:xfrm>
              <a:custGeom>
                <a:avLst/>
                <a:gdLst>
                  <a:gd name="T0" fmla="*/ 10 w 10"/>
                  <a:gd name="T1" fmla="*/ 0 h 7"/>
                  <a:gd name="T2" fmla="*/ 10 w 10"/>
                  <a:gd name="T3" fmla="*/ 3 h 7"/>
                  <a:gd name="T4" fmla="*/ 10 w 10"/>
                  <a:gd name="T5" fmla="*/ 3 h 7"/>
                  <a:gd name="T6" fmla="*/ 3 w 10"/>
                  <a:gd name="T7" fmla="*/ 7 h 7"/>
                  <a:gd name="T8" fmla="*/ 0 w 10"/>
                  <a:gd name="T9" fmla="*/ 7 h 7"/>
                  <a:gd name="T10" fmla="*/ 3 w 10"/>
                  <a:gd name="T11" fmla="*/ 3 h 7"/>
                  <a:gd name="T12" fmla="*/ 10 w 10"/>
                  <a:gd name="T13" fmla="*/ 0 h 7"/>
                  <a:gd name="T14" fmla="*/ 0 60000 65536"/>
                  <a:gd name="T15" fmla="*/ 0 60000 65536"/>
                  <a:gd name="T16" fmla="*/ 0 60000 65536"/>
                  <a:gd name="T17" fmla="*/ 0 60000 65536"/>
                  <a:gd name="T18" fmla="*/ 0 60000 65536"/>
                  <a:gd name="T19" fmla="*/ 0 60000 65536"/>
                  <a:gd name="T20" fmla="*/ 0 60000 65536"/>
                  <a:gd name="T21" fmla="*/ 0 w 10"/>
                  <a:gd name="T22" fmla="*/ 0 h 7"/>
                  <a:gd name="T23" fmla="*/ 10 w 10"/>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7">
                    <a:moveTo>
                      <a:pt x="10" y="0"/>
                    </a:moveTo>
                    <a:lnTo>
                      <a:pt x="10" y="3"/>
                    </a:lnTo>
                    <a:lnTo>
                      <a:pt x="3" y="7"/>
                    </a:lnTo>
                    <a:lnTo>
                      <a:pt x="0" y="7"/>
                    </a:lnTo>
                    <a:lnTo>
                      <a:pt x="3" y="3"/>
                    </a:lnTo>
                    <a:lnTo>
                      <a:pt x="10"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43" name="Freeform 347"/>
              <p:cNvSpPr/>
              <p:nvPr/>
            </p:nvSpPr>
            <p:spPr bwMode="auto">
              <a:xfrm>
                <a:off x="4256" y="1160"/>
                <a:ext cx="10" cy="7"/>
              </a:xfrm>
              <a:custGeom>
                <a:avLst/>
                <a:gdLst>
                  <a:gd name="T0" fmla="*/ 10 w 10"/>
                  <a:gd name="T1" fmla="*/ 0 h 7"/>
                  <a:gd name="T2" fmla="*/ 10 w 10"/>
                  <a:gd name="T3" fmla="*/ 3 h 7"/>
                  <a:gd name="T4" fmla="*/ 10 w 10"/>
                  <a:gd name="T5" fmla="*/ 3 h 7"/>
                  <a:gd name="T6" fmla="*/ 3 w 10"/>
                  <a:gd name="T7" fmla="*/ 7 h 7"/>
                  <a:gd name="T8" fmla="*/ 0 w 10"/>
                  <a:gd name="T9" fmla="*/ 7 h 7"/>
                  <a:gd name="T10" fmla="*/ 3 w 10"/>
                  <a:gd name="T11" fmla="*/ 3 h 7"/>
                  <a:gd name="T12" fmla="*/ 10 w 10"/>
                  <a:gd name="T13" fmla="*/ 0 h 7"/>
                  <a:gd name="T14" fmla="*/ 0 60000 65536"/>
                  <a:gd name="T15" fmla="*/ 0 60000 65536"/>
                  <a:gd name="T16" fmla="*/ 0 60000 65536"/>
                  <a:gd name="T17" fmla="*/ 0 60000 65536"/>
                  <a:gd name="T18" fmla="*/ 0 60000 65536"/>
                  <a:gd name="T19" fmla="*/ 0 60000 65536"/>
                  <a:gd name="T20" fmla="*/ 0 60000 65536"/>
                  <a:gd name="T21" fmla="*/ 0 w 10"/>
                  <a:gd name="T22" fmla="*/ 0 h 7"/>
                  <a:gd name="T23" fmla="*/ 10 w 10"/>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7">
                    <a:moveTo>
                      <a:pt x="10" y="0"/>
                    </a:moveTo>
                    <a:lnTo>
                      <a:pt x="10" y="3"/>
                    </a:lnTo>
                    <a:lnTo>
                      <a:pt x="3" y="7"/>
                    </a:lnTo>
                    <a:lnTo>
                      <a:pt x="0" y="7"/>
                    </a:lnTo>
                    <a:lnTo>
                      <a:pt x="3" y="3"/>
                    </a:lnTo>
                    <a:lnTo>
                      <a:pt x="10"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44" name="Freeform 348"/>
              <p:cNvSpPr/>
              <p:nvPr/>
            </p:nvSpPr>
            <p:spPr bwMode="auto">
              <a:xfrm>
                <a:off x="4225" y="1135"/>
                <a:ext cx="25" cy="35"/>
              </a:xfrm>
              <a:custGeom>
                <a:avLst/>
                <a:gdLst>
                  <a:gd name="T0" fmla="*/ 19 w 25"/>
                  <a:gd name="T1" fmla="*/ 3 h 35"/>
                  <a:gd name="T2" fmla="*/ 19 w 25"/>
                  <a:gd name="T3" fmla="*/ 0 h 35"/>
                  <a:gd name="T4" fmla="*/ 25 w 25"/>
                  <a:gd name="T5" fmla="*/ 3 h 35"/>
                  <a:gd name="T6" fmla="*/ 25 w 25"/>
                  <a:gd name="T7" fmla="*/ 10 h 35"/>
                  <a:gd name="T8" fmla="*/ 3 w 25"/>
                  <a:gd name="T9" fmla="*/ 35 h 35"/>
                  <a:gd name="T10" fmla="*/ 0 w 25"/>
                  <a:gd name="T11" fmla="*/ 28 h 35"/>
                  <a:gd name="T12" fmla="*/ 16 w 25"/>
                  <a:gd name="T13" fmla="*/ 10 h 35"/>
                  <a:gd name="T14" fmla="*/ 19 w 25"/>
                  <a:gd name="T15" fmla="*/ 3 h 35"/>
                  <a:gd name="T16" fmla="*/ 19 w 25"/>
                  <a:gd name="T17" fmla="*/ 3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5"/>
                  <a:gd name="T29" fmla="*/ 25 w 2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5">
                    <a:moveTo>
                      <a:pt x="19" y="3"/>
                    </a:moveTo>
                    <a:lnTo>
                      <a:pt x="19" y="0"/>
                    </a:lnTo>
                    <a:lnTo>
                      <a:pt x="25" y="3"/>
                    </a:lnTo>
                    <a:lnTo>
                      <a:pt x="25" y="10"/>
                    </a:lnTo>
                    <a:lnTo>
                      <a:pt x="3" y="35"/>
                    </a:lnTo>
                    <a:lnTo>
                      <a:pt x="0" y="28"/>
                    </a:lnTo>
                    <a:lnTo>
                      <a:pt x="16" y="10"/>
                    </a:lnTo>
                    <a:lnTo>
                      <a:pt x="19"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45" name="Freeform 349"/>
              <p:cNvSpPr/>
              <p:nvPr/>
            </p:nvSpPr>
            <p:spPr bwMode="auto">
              <a:xfrm>
                <a:off x="4225" y="1135"/>
                <a:ext cx="25" cy="35"/>
              </a:xfrm>
              <a:custGeom>
                <a:avLst/>
                <a:gdLst>
                  <a:gd name="T0" fmla="*/ 19 w 25"/>
                  <a:gd name="T1" fmla="*/ 3 h 35"/>
                  <a:gd name="T2" fmla="*/ 19 w 25"/>
                  <a:gd name="T3" fmla="*/ 0 h 35"/>
                  <a:gd name="T4" fmla="*/ 25 w 25"/>
                  <a:gd name="T5" fmla="*/ 3 h 35"/>
                  <a:gd name="T6" fmla="*/ 25 w 25"/>
                  <a:gd name="T7" fmla="*/ 10 h 35"/>
                  <a:gd name="T8" fmla="*/ 3 w 25"/>
                  <a:gd name="T9" fmla="*/ 35 h 35"/>
                  <a:gd name="T10" fmla="*/ 0 w 25"/>
                  <a:gd name="T11" fmla="*/ 28 h 35"/>
                  <a:gd name="T12" fmla="*/ 16 w 25"/>
                  <a:gd name="T13" fmla="*/ 10 h 35"/>
                  <a:gd name="T14" fmla="*/ 19 w 25"/>
                  <a:gd name="T15" fmla="*/ 3 h 35"/>
                  <a:gd name="T16" fmla="*/ 19 w 25"/>
                  <a:gd name="T17" fmla="*/ 3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5"/>
                  <a:gd name="T29" fmla="*/ 25 w 2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5">
                    <a:moveTo>
                      <a:pt x="19" y="3"/>
                    </a:moveTo>
                    <a:lnTo>
                      <a:pt x="19" y="0"/>
                    </a:lnTo>
                    <a:lnTo>
                      <a:pt x="25" y="3"/>
                    </a:lnTo>
                    <a:lnTo>
                      <a:pt x="25" y="10"/>
                    </a:lnTo>
                    <a:lnTo>
                      <a:pt x="3" y="35"/>
                    </a:lnTo>
                    <a:lnTo>
                      <a:pt x="0" y="28"/>
                    </a:lnTo>
                    <a:lnTo>
                      <a:pt x="16" y="10"/>
                    </a:lnTo>
                    <a:lnTo>
                      <a:pt x="19"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46" name="Freeform 350"/>
              <p:cNvSpPr/>
              <p:nvPr/>
            </p:nvSpPr>
            <p:spPr bwMode="auto">
              <a:xfrm>
                <a:off x="2733" y="1701"/>
                <a:ext cx="250" cy="538"/>
              </a:xfrm>
              <a:custGeom>
                <a:avLst/>
                <a:gdLst>
                  <a:gd name="T0" fmla="*/ 63 w 250"/>
                  <a:gd name="T1" fmla="*/ 310 h 538"/>
                  <a:gd name="T2" fmla="*/ 47 w 250"/>
                  <a:gd name="T3" fmla="*/ 279 h 538"/>
                  <a:gd name="T4" fmla="*/ 35 w 250"/>
                  <a:gd name="T5" fmla="*/ 276 h 538"/>
                  <a:gd name="T6" fmla="*/ 41 w 250"/>
                  <a:gd name="T7" fmla="*/ 272 h 538"/>
                  <a:gd name="T8" fmla="*/ 41 w 250"/>
                  <a:gd name="T9" fmla="*/ 263 h 538"/>
                  <a:gd name="T10" fmla="*/ 13 w 250"/>
                  <a:gd name="T11" fmla="*/ 247 h 538"/>
                  <a:gd name="T12" fmla="*/ 6 w 250"/>
                  <a:gd name="T13" fmla="*/ 241 h 538"/>
                  <a:gd name="T14" fmla="*/ 3 w 250"/>
                  <a:gd name="T15" fmla="*/ 213 h 538"/>
                  <a:gd name="T16" fmla="*/ 10 w 250"/>
                  <a:gd name="T17" fmla="*/ 197 h 538"/>
                  <a:gd name="T18" fmla="*/ 19 w 250"/>
                  <a:gd name="T19" fmla="*/ 194 h 538"/>
                  <a:gd name="T20" fmla="*/ 22 w 250"/>
                  <a:gd name="T21" fmla="*/ 188 h 538"/>
                  <a:gd name="T22" fmla="*/ 22 w 250"/>
                  <a:gd name="T23" fmla="*/ 169 h 538"/>
                  <a:gd name="T24" fmla="*/ 28 w 250"/>
                  <a:gd name="T25" fmla="*/ 141 h 538"/>
                  <a:gd name="T26" fmla="*/ 50 w 250"/>
                  <a:gd name="T27" fmla="*/ 138 h 538"/>
                  <a:gd name="T28" fmla="*/ 66 w 250"/>
                  <a:gd name="T29" fmla="*/ 97 h 538"/>
                  <a:gd name="T30" fmla="*/ 82 w 250"/>
                  <a:gd name="T31" fmla="*/ 79 h 538"/>
                  <a:gd name="T32" fmla="*/ 91 w 250"/>
                  <a:gd name="T33" fmla="*/ 50 h 538"/>
                  <a:gd name="T34" fmla="*/ 119 w 250"/>
                  <a:gd name="T35" fmla="*/ 35 h 538"/>
                  <a:gd name="T36" fmla="*/ 135 w 250"/>
                  <a:gd name="T37" fmla="*/ 32 h 538"/>
                  <a:gd name="T38" fmla="*/ 141 w 250"/>
                  <a:gd name="T39" fmla="*/ 16 h 538"/>
                  <a:gd name="T40" fmla="*/ 147 w 250"/>
                  <a:gd name="T41" fmla="*/ 3 h 538"/>
                  <a:gd name="T42" fmla="*/ 157 w 250"/>
                  <a:gd name="T43" fmla="*/ 3 h 538"/>
                  <a:gd name="T44" fmla="*/ 169 w 250"/>
                  <a:gd name="T45" fmla="*/ 25 h 538"/>
                  <a:gd name="T46" fmla="*/ 169 w 250"/>
                  <a:gd name="T47" fmla="*/ 91 h 538"/>
                  <a:gd name="T48" fmla="*/ 160 w 250"/>
                  <a:gd name="T49" fmla="*/ 104 h 538"/>
                  <a:gd name="T50" fmla="*/ 153 w 250"/>
                  <a:gd name="T51" fmla="*/ 132 h 538"/>
                  <a:gd name="T52" fmla="*/ 166 w 250"/>
                  <a:gd name="T53" fmla="*/ 132 h 538"/>
                  <a:gd name="T54" fmla="*/ 188 w 250"/>
                  <a:gd name="T55" fmla="*/ 144 h 538"/>
                  <a:gd name="T56" fmla="*/ 197 w 250"/>
                  <a:gd name="T57" fmla="*/ 188 h 538"/>
                  <a:gd name="T58" fmla="*/ 225 w 250"/>
                  <a:gd name="T59" fmla="*/ 207 h 538"/>
                  <a:gd name="T60" fmla="*/ 247 w 250"/>
                  <a:gd name="T61" fmla="*/ 200 h 538"/>
                  <a:gd name="T62" fmla="*/ 247 w 250"/>
                  <a:gd name="T63" fmla="*/ 210 h 538"/>
                  <a:gd name="T64" fmla="*/ 229 w 250"/>
                  <a:gd name="T65" fmla="*/ 229 h 538"/>
                  <a:gd name="T66" fmla="*/ 219 w 250"/>
                  <a:gd name="T67" fmla="*/ 235 h 538"/>
                  <a:gd name="T68" fmla="*/ 185 w 250"/>
                  <a:gd name="T69" fmla="*/ 263 h 538"/>
                  <a:gd name="T70" fmla="*/ 153 w 250"/>
                  <a:gd name="T71" fmla="*/ 297 h 538"/>
                  <a:gd name="T72" fmla="*/ 172 w 250"/>
                  <a:gd name="T73" fmla="*/ 335 h 538"/>
                  <a:gd name="T74" fmla="*/ 182 w 250"/>
                  <a:gd name="T75" fmla="*/ 363 h 538"/>
                  <a:gd name="T76" fmla="*/ 175 w 250"/>
                  <a:gd name="T77" fmla="*/ 382 h 538"/>
                  <a:gd name="T78" fmla="*/ 169 w 250"/>
                  <a:gd name="T79" fmla="*/ 397 h 538"/>
                  <a:gd name="T80" fmla="*/ 191 w 250"/>
                  <a:gd name="T81" fmla="*/ 429 h 538"/>
                  <a:gd name="T82" fmla="*/ 207 w 250"/>
                  <a:gd name="T83" fmla="*/ 488 h 538"/>
                  <a:gd name="T84" fmla="*/ 191 w 250"/>
                  <a:gd name="T85" fmla="*/ 513 h 538"/>
                  <a:gd name="T86" fmla="*/ 185 w 250"/>
                  <a:gd name="T87" fmla="*/ 494 h 538"/>
                  <a:gd name="T88" fmla="*/ 182 w 250"/>
                  <a:gd name="T89" fmla="*/ 485 h 538"/>
                  <a:gd name="T90" fmla="*/ 169 w 250"/>
                  <a:gd name="T91" fmla="*/ 435 h 538"/>
                  <a:gd name="T92" fmla="*/ 153 w 250"/>
                  <a:gd name="T93" fmla="*/ 357 h 538"/>
                  <a:gd name="T94" fmla="*/ 128 w 250"/>
                  <a:gd name="T95" fmla="*/ 344 h 538"/>
                  <a:gd name="T96" fmla="*/ 88 w 250"/>
                  <a:gd name="T97" fmla="*/ 379 h 538"/>
                  <a:gd name="T98" fmla="*/ 78 w 250"/>
                  <a:gd name="T99" fmla="*/ 372 h 538"/>
                  <a:gd name="T100" fmla="*/ 63 w 250"/>
                  <a:gd name="T101" fmla="*/ 372 h 538"/>
                  <a:gd name="T102" fmla="*/ 57 w 250"/>
                  <a:gd name="T103" fmla="*/ 369 h 5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0"/>
                  <a:gd name="T157" fmla="*/ 0 h 538"/>
                  <a:gd name="T158" fmla="*/ 250 w 250"/>
                  <a:gd name="T159" fmla="*/ 538 h 5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0" h="538">
                    <a:moveTo>
                      <a:pt x="57" y="360"/>
                    </a:moveTo>
                    <a:lnTo>
                      <a:pt x="63" y="338"/>
                    </a:lnTo>
                    <a:lnTo>
                      <a:pt x="63" y="310"/>
                    </a:lnTo>
                    <a:lnTo>
                      <a:pt x="60" y="307"/>
                    </a:lnTo>
                    <a:lnTo>
                      <a:pt x="60" y="304"/>
                    </a:lnTo>
                    <a:lnTo>
                      <a:pt x="47" y="279"/>
                    </a:lnTo>
                    <a:lnTo>
                      <a:pt x="44" y="288"/>
                    </a:lnTo>
                    <a:lnTo>
                      <a:pt x="41" y="285"/>
                    </a:lnTo>
                    <a:lnTo>
                      <a:pt x="35" y="276"/>
                    </a:lnTo>
                    <a:lnTo>
                      <a:pt x="38" y="272"/>
                    </a:lnTo>
                    <a:lnTo>
                      <a:pt x="44" y="276"/>
                    </a:lnTo>
                    <a:lnTo>
                      <a:pt x="41" y="272"/>
                    </a:lnTo>
                    <a:lnTo>
                      <a:pt x="38" y="269"/>
                    </a:lnTo>
                    <a:lnTo>
                      <a:pt x="41" y="266"/>
                    </a:lnTo>
                    <a:lnTo>
                      <a:pt x="41" y="263"/>
                    </a:lnTo>
                    <a:lnTo>
                      <a:pt x="19" y="254"/>
                    </a:lnTo>
                    <a:lnTo>
                      <a:pt x="19" y="247"/>
                    </a:lnTo>
                    <a:lnTo>
                      <a:pt x="13" y="247"/>
                    </a:lnTo>
                    <a:lnTo>
                      <a:pt x="10" y="241"/>
                    </a:lnTo>
                    <a:lnTo>
                      <a:pt x="10" y="244"/>
                    </a:lnTo>
                    <a:lnTo>
                      <a:pt x="6" y="241"/>
                    </a:lnTo>
                    <a:lnTo>
                      <a:pt x="0" y="229"/>
                    </a:lnTo>
                    <a:lnTo>
                      <a:pt x="0" y="213"/>
                    </a:lnTo>
                    <a:lnTo>
                      <a:pt x="3" y="213"/>
                    </a:lnTo>
                    <a:lnTo>
                      <a:pt x="10" y="213"/>
                    </a:lnTo>
                    <a:lnTo>
                      <a:pt x="10" y="200"/>
                    </a:lnTo>
                    <a:lnTo>
                      <a:pt x="10" y="197"/>
                    </a:lnTo>
                    <a:lnTo>
                      <a:pt x="13" y="194"/>
                    </a:lnTo>
                    <a:lnTo>
                      <a:pt x="19" y="194"/>
                    </a:lnTo>
                    <a:lnTo>
                      <a:pt x="22" y="191"/>
                    </a:lnTo>
                    <a:lnTo>
                      <a:pt x="22" y="188"/>
                    </a:lnTo>
                    <a:lnTo>
                      <a:pt x="22" y="182"/>
                    </a:lnTo>
                    <a:lnTo>
                      <a:pt x="22" y="169"/>
                    </a:lnTo>
                    <a:lnTo>
                      <a:pt x="28" y="169"/>
                    </a:lnTo>
                    <a:lnTo>
                      <a:pt x="28" y="166"/>
                    </a:lnTo>
                    <a:lnTo>
                      <a:pt x="28" y="141"/>
                    </a:lnTo>
                    <a:lnTo>
                      <a:pt x="35" y="138"/>
                    </a:lnTo>
                    <a:lnTo>
                      <a:pt x="41" y="138"/>
                    </a:lnTo>
                    <a:lnTo>
                      <a:pt x="50" y="138"/>
                    </a:lnTo>
                    <a:lnTo>
                      <a:pt x="53" y="135"/>
                    </a:lnTo>
                    <a:lnTo>
                      <a:pt x="69" y="100"/>
                    </a:lnTo>
                    <a:lnTo>
                      <a:pt x="66" y="97"/>
                    </a:lnTo>
                    <a:lnTo>
                      <a:pt x="69" y="91"/>
                    </a:lnTo>
                    <a:lnTo>
                      <a:pt x="78" y="88"/>
                    </a:lnTo>
                    <a:lnTo>
                      <a:pt x="82" y="79"/>
                    </a:lnTo>
                    <a:lnTo>
                      <a:pt x="82" y="66"/>
                    </a:lnTo>
                    <a:lnTo>
                      <a:pt x="85" y="57"/>
                    </a:lnTo>
                    <a:lnTo>
                      <a:pt x="91" y="50"/>
                    </a:lnTo>
                    <a:lnTo>
                      <a:pt x="100" y="47"/>
                    </a:lnTo>
                    <a:lnTo>
                      <a:pt x="107" y="38"/>
                    </a:lnTo>
                    <a:lnTo>
                      <a:pt x="119" y="35"/>
                    </a:lnTo>
                    <a:lnTo>
                      <a:pt x="122" y="32"/>
                    </a:lnTo>
                    <a:lnTo>
                      <a:pt x="132" y="35"/>
                    </a:lnTo>
                    <a:lnTo>
                      <a:pt x="135" y="32"/>
                    </a:lnTo>
                    <a:lnTo>
                      <a:pt x="132" y="25"/>
                    </a:lnTo>
                    <a:lnTo>
                      <a:pt x="135" y="19"/>
                    </a:lnTo>
                    <a:lnTo>
                      <a:pt x="141" y="16"/>
                    </a:lnTo>
                    <a:lnTo>
                      <a:pt x="144" y="13"/>
                    </a:lnTo>
                    <a:lnTo>
                      <a:pt x="144" y="7"/>
                    </a:lnTo>
                    <a:lnTo>
                      <a:pt x="147" y="3"/>
                    </a:lnTo>
                    <a:lnTo>
                      <a:pt x="150" y="0"/>
                    </a:lnTo>
                    <a:lnTo>
                      <a:pt x="157" y="3"/>
                    </a:lnTo>
                    <a:lnTo>
                      <a:pt x="163" y="10"/>
                    </a:lnTo>
                    <a:lnTo>
                      <a:pt x="166" y="19"/>
                    </a:lnTo>
                    <a:lnTo>
                      <a:pt x="169" y="25"/>
                    </a:lnTo>
                    <a:lnTo>
                      <a:pt x="175" y="25"/>
                    </a:lnTo>
                    <a:lnTo>
                      <a:pt x="178" y="72"/>
                    </a:lnTo>
                    <a:lnTo>
                      <a:pt x="169" y="91"/>
                    </a:lnTo>
                    <a:lnTo>
                      <a:pt x="166" y="91"/>
                    </a:lnTo>
                    <a:lnTo>
                      <a:pt x="163" y="97"/>
                    </a:lnTo>
                    <a:lnTo>
                      <a:pt x="160" y="104"/>
                    </a:lnTo>
                    <a:lnTo>
                      <a:pt x="153" y="119"/>
                    </a:lnTo>
                    <a:lnTo>
                      <a:pt x="157" y="129"/>
                    </a:lnTo>
                    <a:lnTo>
                      <a:pt x="153" y="132"/>
                    </a:lnTo>
                    <a:lnTo>
                      <a:pt x="150" y="141"/>
                    </a:lnTo>
                    <a:lnTo>
                      <a:pt x="153" y="144"/>
                    </a:lnTo>
                    <a:lnTo>
                      <a:pt x="166" y="132"/>
                    </a:lnTo>
                    <a:lnTo>
                      <a:pt x="185" y="132"/>
                    </a:lnTo>
                    <a:lnTo>
                      <a:pt x="185" y="138"/>
                    </a:lnTo>
                    <a:lnTo>
                      <a:pt x="188" y="144"/>
                    </a:lnTo>
                    <a:lnTo>
                      <a:pt x="188" y="157"/>
                    </a:lnTo>
                    <a:lnTo>
                      <a:pt x="204" y="166"/>
                    </a:lnTo>
                    <a:lnTo>
                      <a:pt x="197" y="188"/>
                    </a:lnTo>
                    <a:lnTo>
                      <a:pt x="213" y="194"/>
                    </a:lnTo>
                    <a:lnTo>
                      <a:pt x="216" y="197"/>
                    </a:lnTo>
                    <a:lnTo>
                      <a:pt x="225" y="207"/>
                    </a:lnTo>
                    <a:lnTo>
                      <a:pt x="235" y="207"/>
                    </a:lnTo>
                    <a:lnTo>
                      <a:pt x="244" y="200"/>
                    </a:lnTo>
                    <a:lnTo>
                      <a:pt x="247" y="200"/>
                    </a:lnTo>
                    <a:lnTo>
                      <a:pt x="250" y="204"/>
                    </a:lnTo>
                    <a:lnTo>
                      <a:pt x="247" y="207"/>
                    </a:lnTo>
                    <a:lnTo>
                      <a:pt x="247" y="210"/>
                    </a:lnTo>
                    <a:lnTo>
                      <a:pt x="232" y="219"/>
                    </a:lnTo>
                    <a:lnTo>
                      <a:pt x="235" y="225"/>
                    </a:lnTo>
                    <a:lnTo>
                      <a:pt x="229" y="229"/>
                    </a:lnTo>
                    <a:lnTo>
                      <a:pt x="225" y="229"/>
                    </a:lnTo>
                    <a:lnTo>
                      <a:pt x="222" y="232"/>
                    </a:lnTo>
                    <a:lnTo>
                      <a:pt x="219" y="235"/>
                    </a:lnTo>
                    <a:lnTo>
                      <a:pt x="216" y="244"/>
                    </a:lnTo>
                    <a:lnTo>
                      <a:pt x="207" y="247"/>
                    </a:lnTo>
                    <a:lnTo>
                      <a:pt x="185" y="263"/>
                    </a:lnTo>
                    <a:lnTo>
                      <a:pt x="163" y="266"/>
                    </a:lnTo>
                    <a:lnTo>
                      <a:pt x="153" y="294"/>
                    </a:lnTo>
                    <a:lnTo>
                      <a:pt x="153" y="297"/>
                    </a:lnTo>
                    <a:lnTo>
                      <a:pt x="150" y="301"/>
                    </a:lnTo>
                    <a:lnTo>
                      <a:pt x="160" y="326"/>
                    </a:lnTo>
                    <a:lnTo>
                      <a:pt x="172" y="335"/>
                    </a:lnTo>
                    <a:lnTo>
                      <a:pt x="175" y="338"/>
                    </a:lnTo>
                    <a:lnTo>
                      <a:pt x="175" y="363"/>
                    </a:lnTo>
                    <a:lnTo>
                      <a:pt x="182" y="363"/>
                    </a:lnTo>
                    <a:lnTo>
                      <a:pt x="185" y="366"/>
                    </a:lnTo>
                    <a:lnTo>
                      <a:pt x="182" y="369"/>
                    </a:lnTo>
                    <a:lnTo>
                      <a:pt x="175" y="382"/>
                    </a:lnTo>
                    <a:lnTo>
                      <a:pt x="175" y="388"/>
                    </a:lnTo>
                    <a:lnTo>
                      <a:pt x="169" y="394"/>
                    </a:lnTo>
                    <a:lnTo>
                      <a:pt x="169" y="397"/>
                    </a:lnTo>
                    <a:lnTo>
                      <a:pt x="166" y="404"/>
                    </a:lnTo>
                    <a:lnTo>
                      <a:pt x="169" y="413"/>
                    </a:lnTo>
                    <a:lnTo>
                      <a:pt x="191" y="429"/>
                    </a:lnTo>
                    <a:lnTo>
                      <a:pt x="197" y="463"/>
                    </a:lnTo>
                    <a:lnTo>
                      <a:pt x="207" y="488"/>
                    </a:lnTo>
                    <a:lnTo>
                      <a:pt x="207" y="494"/>
                    </a:lnTo>
                    <a:lnTo>
                      <a:pt x="197" y="507"/>
                    </a:lnTo>
                    <a:lnTo>
                      <a:pt x="191" y="513"/>
                    </a:lnTo>
                    <a:lnTo>
                      <a:pt x="182" y="538"/>
                    </a:lnTo>
                    <a:lnTo>
                      <a:pt x="175" y="535"/>
                    </a:lnTo>
                    <a:lnTo>
                      <a:pt x="185" y="494"/>
                    </a:lnTo>
                    <a:lnTo>
                      <a:pt x="175" y="488"/>
                    </a:lnTo>
                    <a:lnTo>
                      <a:pt x="175" y="485"/>
                    </a:lnTo>
                    <a:lnTo>
                      <a:pt x="182" y="485"/>
                    </a:lnTo>
                    <a:lnTo>
                      <a:pt x="178" y="479"/>
                    </a:lnTo>
                    <a:lnTo>
                      <a:pt x="182" y="473"/>
                    </a:lnTo>
                    <a:lnTo>
                      <a:pt x="169" y="435"/>
                    </a:lnTo>
                    <a:lnTo>
                      <a:pt x="169" y="438"/>
                    </a:lnTo>
                    <a:lnTo>
                      <a:pt x="166" y="441"/>
                    </a:lnTo>
                    <a:lnTo>
                      <a:pt x="153" y="357"/>
                    </a:lnTo>
                    <a:lnTo>
                      <a:pt x="147" y="357"/>
                    </a:lnTo>
                    <a:lnTo>
                      <a:pt x="135" y="344"/>
                    </a:lnTo>
                    <a:lnTo>
                      <a:pt x="128" y="344"/>
                    </a:lnTo>
                    <a:lnTo>
                      <a:pt x="125" y="329"/>
                    </a:lnTo>
                    <a:lnTo>
                      <a:pt x="122" y="351"/>
                    </a:lnTo>
                    <a:lnTo>
                      <a:pt x="88" y="379"/>
                    </a:lnTo>
                    <a:lnTo>
                      <a:pt x="85" y="376"/>
                    </a:lnTo>
                    <a:lnTo>
                      <a:pt x="82" y="376"/>
                    </a:lnTo>
                    <a:lnTo>
                      <a:pt x="78" y="372"/>
                    </a:lnTo>
                    <a:lnTo>
                      <a:pt x="75" y="379"/>
                    </a:lnTo>
                    <a:lnTo>
                      <a:pt x="66" y="376"/>
                    </a:lnTo>
                    <a:lnTo>
                      <a:pt x="63" y="372"/>
                    </a:lnTo>
                    <a:lnTo>
                      <a:pt x="63" y="366"/>
                    </a:lnTo>
                    <a:lnTo>
                      <a:pt x="60" y="372"/>
                    </a:lnTo>
                    <a:lnTo>
                      <a:pt x="57" y="369"/>
                    </a:lnTo>
                    <a:lnTo>
                      <a:pt x="57" y="36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47" name="Freeform 351"/>
              <p:cNvSpPr/>
              <p:nvPr/>
            </p:nvSpPr>
            <p:spPr bwMode="auto">
              <a:xfrm>
                <a:off x="2733" y="1701"/>
                <a:ext cx="250" cy="538"/>
              </a:xfrm>
              <a:custGeom>
                <a:avLst/>
                <a:gdLst>
                  <a:gd name="T0" fmla="*/ 63 w 250"/>
                  <a:gd name="T1" fmla="*/ 310 h 538"/>
                  <a:gd name="T2" fmla="*/ 47 w 250"/>
                  <a:gd name="T3" fmla="*/ 279 h 538"/>
                  <a:gd name="T4" fmla="*/ 35 w 250"/>
                  <a:gd name="T5" fmla="*/ 276 h 538"/>
                  <a:gd name="T6" fmla="*/ 41 w 250"/>
                  <a:gd name="T7" fmla="*/ 272 h 538"/>
                  <a:gd name="T8" fmla="*/ 41 w 250"/>
                  <a:gd name="T9" fmla="*/ 263 h 538"/>
                  <a:gd name="T10" fmla="*/ 13 w 250"/>
                  <a:gd name="T11" fmla="*/ 247 h 538"/>
                  <a:gd name="T12" fmla="*/ 6 w 250"/>
                  <a:gd name="T13" fmla="*/ 241 h 538"/>
                  <a:gd name="T14" fmla="*/ 3 w 250"/>
                  <a:gd name="T15" fmla="*/ 213 h 538"/>
                  <a:gd name="T16" fmla="*/ 10 w 250"/>
                  <a:gd name="T17" fmla="*/ 197 h 538"/>
                  <a:gd name="T18" fmla="*/ 19 w 250"/>
                  <a:gd name="T19" fmla="*/ 194 h 538"/>
                  <a:gd name="T20" fmla="*/ 22 w 250"/>
                  <a:gd name="T21" fmla="*/ 188 h 538"/>
                  <a:gd name="T22" fmla="*/ 22 w 250"/>
                  <a:gd name="T23" fmla="*/ 169 h 538"/>
                  <a:gd name="T24" fmla="*/ 28 w 250"/>
                  <a:gd name="T25" fmla="*/ 141 h 538"/>
                  <a:gd name="T26" fmla="*/ 50 w 250"/>
                  <a:gd name="T27" fmla="*/ 138 h 538"/>
                  <a:gd name="T28" fmla="*/ 66 w 250"/>
                  <a:gd name="T29" fmla="*/ 97 h 538"/>
                  <a:gd name="T30" fmla="*/ 82 w 250"/>
                  <a:gd name="T31" fmla="*/ 79 h 538"/>
                  <a:gd name="T32" fmla="*/ 91 w 250"/>
                  <a:gd name="T33" fmla="*/ 50 h 538"/>
                  <a:gd name="T34" fmla="*/ 119 w 250"/>
                  <a:gd name="T35" fmla="*/ 35 h 538"/>
                  <a:gd name="T36" fmla="*/ 135 w 250"/>
                  <a:gd name="T37" fmla="*/ 32 h 538"/>
                  <a:gd name="T38" fmla="*/ 141 w 250"/>
                  <a:gd name="T39" fmla="*/ 16 h 538"/>
                  <a:gd name="T40" fmla="*/ 147 w 250"/>
                  <a:gd name="T41" fmla="*/ 3 h 538"/>
                  <a:gd name="T42" fmla="*/ 157 w 250"/>
                  <a:gd name="T43" fmla="*/ 3 h 538"/>
                  <a:gd name="T44" fmla="*/ 169 w 250"/>
                  <a:gd name="T45" fmla="*/ 25 h 538"/>
                  <a:gd name="T46" fmla="*/ 169 w 250"/>
                  <a:gd name="T47" fmla="*/ 91 h 538"/>
                  <a:gd name="T48" fmla="*/ 160 w 250"/>
                  <a:gd name="T49" fmla="*/ 104 h 538"/>
                  <a:gd name="T50" fmla="*/ 153 w 250"/>
                  <a:gd name="T51" fmla="*/ 132 h 538"/>
                  <a:gd name="T52" fmla="*/ 166 w 250"/>
                  <a:gd name="T53" fmla="*/ 132 h 538"/>
                  <a:gd name="T54" fmla="*/ 188 w 250"/>
                  <a:gd name="T55" fmla="*/ 144 h 538"/>
                  <a:gd name="T56" fmla="*/ 197 w 250"/>
                  <a:gd name="T57" fmla="*/ 188 h 538"/>
                  <a:gd name="T58" fmla="*/ 225 w 250"/>
                  <a:gd name="T59" fmla="*/ 207 h 538"/>
                  <a:gd name="T60" fmla="*/ 247 w 250"/>
                  <a:gd name="T61" fmla="*/ 200 h 538"/>
                  <a:gd name="T62" fmla="*/ 247 w 250"/>
                  <a:gd name="T63" fmla="*/ 210 h 538"/>
                  <a:gd name="T64" fmla="*/ 229 w 250"/>
                  <a:gd name="T65" fmla="*/ 229 h 538"/>
                  <a:gd name="T66" fmla="*/ 219 w 250"/>
                  <a:gd name="T67" fmla="*/ 235 h 538"/>
                  <a:gd name="T68" fmla="*/ 185 w 250"/>
                  <a:gd name="T69" fmla="*/ 263 h 538"/>
                  <a:gd name="T70" fmla="*/ 153 w 250"/>
                  <a:gd name="T71" fmla="*/ 297 h 538"/>
                  <a:gd name="T72" fmla="*/ 172 w 250"/>
                  <a:gd name="T73" fmla="*/ 335 h 538"/>
                  <a:gd name="T74" fmla="*/ 182 w 250"/>
                  <a:gd name="T75" fmla="*/ 363 h 538"/>
                  <a:gd name="T76" fmla="*/ 175 w 250"/>
                  <a:gd name="T77" fmla="*/ 382 h 538"/>
                  <a:gd name="T78" fmla="*/ 169 w 250"/>
                  <a:gd name="T79" fmla="*/ 397 h 538"/>
                  <a:gd name="T80" fmla="*/ 191 w 250"/>
                  <a:gd name="T81" fmla="*/ 429 h 538"/>
                  <a:gd name="T82" fmla="*/ 207 w 250"/>
                  <a:gd name="T83" fmla="*/ 488 h 538"/>
                  <a:gd name="T84" fmla="*/ 191 w 250"/>
                  <a:gd name="T85" fmla="*/ 513 h 538"/>
                  <a:gd name="T86" fmla="*/ 185 w 250"/>
                  <a:gd name="T87" fmla="*/ 494 h 538"/>
                  <a:gd name="T88" fmla="*/ 182 w 250"/>
                  <a:gd name="T89" fmla="*/ 485 h 538"/>
                  <a:gd name="T90" fmla="*/ 169 w 250"/>
                  <a:gd name="T91" fmla="*/ 435 h 538"/>
                  <a:gd name="T92" fmla="*/ 153 w 250"/>
                  <a:gd name="T93" fmla="*/ 357 h 538"/>
                  <a:gd name="T94" fmla="*/ 128 w 250"/>
                  <a:gd name="T95" fmla="*/ 344 h 538"/>
                  <a:gd name="T96" fmla="*/ 88 w 250"/>
                  <a:gd name="T97" fmla="*/ 379 h 538"/>
                  <a:gd name="T98" fmla="*/ 78 w 250"/>
                  <a:gd name="T99" fmla="*/ 372 h 538"/>
                  <a:gd name="T100" fmla="*/ 63 w 250"/>
                  <a:gd name="T101" fmla="*/ 372 h 538"/>
                  <a:gd name="T102" fmla="*/ 57 w 250"/>
                  <a:gd name="T103" fmla="*/ 369 h 5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0"/>
                  <a:gd name="T157" fmla="*/ 0 h 538"/>
                  <a:gd name="T158" fmla="*/ 250 w 250"/>
                  <a:gd name="T159" fmla="*/ 538 h 5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0" h="538">
                    <a:moveTo>
                      <a:pt x="57" y="360"/>
                    </a:moveTo>
                    <a:lnTo>
                      <a:pt x="63" y="338"/>
                    </a:lnTo>
                    <a:lnTo>
                      <a:pt x="63" y="310"/>
                    </a:lnTo>
                    <a:lnTo>
                      <a:pt x="60" y="307"/>
                    </a:lnTo>
                    <a:lnTo>
                      <a:pt x="60" y="304"/>
                    </a:lnTo>
                    <a:lnTo>
                      <a:pt x="47" y="279"/>
                    </a:lnTo>
                    <a:lnTo>
                      <a:pt x="44" y="288"/>
                    </a:lnTo>
                    <a:lnTo>
                      <a:pt x="41" y="285"/>
                    </a:lnTo>
                    <a:lnTo>
                      <a:pt x="35" y="276"/>
                    </a:lnTo>
                    <a:lnTo>
                      <a:pt x="38" y="272"/>
                    </a:lnTo>
                    <a:lnTo>
                      <a:pt x="44" y="276"/>
                    </a:lnTo>
                    <a:lnTo>
                      <a:pt x="41" y="272"/>
                    </a:lnTo>
                    <a:lnTo>
                      <a:pt x="38" y="269"/>
                    </a:lnTo>
                    <a:lnTo>
                      <a:pt x="41" y="266"/>
                    </a:lnTo>
                    <a:lnTo>
                      <a:pt x="41" y="263"/>
                    </a:lnTo>
                    <a:lnTo>
                      <a:pt x="19" y="254"/>
                    </a:lnTo>
                    <a:lnTo>
                      <a:pt x="19" y="247"/>
                    </a:lnTo>
                    <a:lnTo>
                      <a:pt x="13" y="247"/>
                    </a:lnTo>
                    <a:lnTo>
                      <a:pt x="10" y="241"/>
                    </a:lnTo>
                    <a:lnTo>
                      <a:pt x="10" y="244"/>
                    </a:lnTo>
                    <a:lnTo>
                      <a:pt x="6" y="241"/>
                    </a:lnTo>
                    <a:lnTo>
                      <a:pt x="0" y="229"/>
                    </a:lnTo>
                    <a:lnTo>
                      <a:pt x="0" y="213"/>
                    </a:lnTo>
                    <a:lnTo>
                      <a:pt x="3" y="213"/>
                    </a:lnTo>
                    <a:lnTo>
                      <a:pt x="10" y="213"/>
                    </a:lnTo>
                    <a:lnTo>
                      <a:pt x="10" y="200"/>
                    </a:lnTo>
                    <a:lnTo>
                      <a:pt x="10" y="197"/>
                    </a:lnTo>
                    <a:lnTo>
                      <a:pt x="13" y="194"/>
                    </a:lnTo>
                    <a:lnTo>
                      <a:pt x="19" y="194"/>
                    </a:lnTo>
                    <a:lnTo>
                      <a:pt x="22" y="191"/>
                    </a:lnTo>
                    <a:lnTo>
                      <a:pt x="22" y="188"/>
                    </a:lnTo>
                    <a:lnTo>
                      <a:pt x="22" y="182"/>
                    </a:lnTo>
                    <a:lnTo>
                      <a:pt x="22" y="169"/>
                    </a:lnTo>
                    <a:lnTo>
                      <a:pt x="28" y="169"/>
                    </a:lnTo>
                    <a:lnTo>
                      <a:pt x="28" y="166"/>
                    </a:lnTo>
                    <a:lnTo>
                      <a:pt x="28" y="141"/>
                    </a:lnTo>
                    <a:lnTo>
                      <a:pt x="35" y="138"/>
                    </a:lnTo>
                    <a:lnTo>
                      <a:pt x="41" y="138"/>
                    </a:lnTo>
                    <a:lnTo>
                      <a:pt x="50" y="138"/>
                    </a:lnTo>
                    <a:lnTo>
                      <a:pt x="53" y="135"/>
                    </a:lnTo>
                    <a:lnTo>
                      <a:pt x="69" y="100"/>
                    </a:lnTo>
                    <a:lnTo>
                      <a:pt x="66" y="97"/>
                    </a:lnTo>
                    <a:lnTo>
                      <a:pt x="69" y="91"/>
                    </a:lnTo>
                    <a:lnTo>
                      <a:pt x="78" y="88"/>
                    </a:lnTo>
                    <a:lnTo>
                      <a:pt x="82" y="79"/>
                    </a:lnTo>
                    <a:lnTo>
                      <a:pt x="82" y="66"/>
                    </a:lnTo>
                    <a:lnTo>
                      <a:pt x="85" y="57"/>
                    </a:lnTo>
                    <a:lnTo>
                      <a:pt x="91" y="50"/>
                    </a:lnTo>
                    <a:lnTo>
                      <a:pt x="100" y="47"/>
                    </a:lnTo>
                    <a:lnTo>
                      <a:pt x="107" y="38"/>
                    </a:lnTo>
                    <a:lnTo>
                      <a:pt x="119" y="35"/>
                    </a:lnTo>
                    <a:lnTo>
                      <a:pt x="122" y="32"/>
                    </a:lnTo>
                    <a:lnTo>
                      <a:pt x="132" y="35"/>
                    </a:lnTo>
                    <a:lnTo>
                      <a:pt x="135" y="32"/>
                    </a:lnTo>
                    <a:lnTo>
                      <a:pt x="132" y="25"/>
                    </a:lnTo>
                    <a:lnTo>
                      <a:pt x="135" y="19"/>
                    </a:lnTo>
                    <a:lnTo>
                      <a:pt x="141" y="16"/>
                    </a:lnTo>
                    <a:lnTo>
                      <a:pt x="144" y="13"/>
                    </a:lnTo>
                    <a:lnTo>
                      <a:pt x="144" y="7"/>
                    </a:lnTo>
                    <a:lnTo>
                      <a:pt x="147" y="3"/>
                    </a:lnTo>
                    <a:lnTo>
                      <a:pt x="150" y="0"/>
                    </a:lnTo>
                    <a:lnTo>
                      <a:pt x="157" y="3"/>
                    </a:lnTo>
                    <a:lnTo>
                      <a:pt x="163" y="10"/>
                    </a:lnTo>
                    <a:lnTo>
                      <a:pt x="166" y="19"/>
                    </a:lnTo>
                    <a:lnTo>
                      <a:pt x="169" y="25"/>
                    </a:lnTo>
                    <a:lnTo>
                      <a:pt x="175" y="25"/>
                    </a:lnTo>
                    <a:lnTo>
                      <a:pt x="178" y="72"/>
                    </a:lnTo>
                    <a:lnTo>
                      <a:pt x="169" y="91"/>
                    </a:lnTo>
                    <a:lnTo>
                      <a:pt x="166" y="91"/>
                    </a:lnTo>
                    <a:lnTo>
                      <a:pt x="163" y="97"/>
                    </a:lnTo>
                    <a:lnTo>
                      <a:pt x="160" y="104"/>
                    </a:lnTo>
                    <a:lnTo>
                      <a:pt x="153" y="119"/>
                    </a:lnTo>
                    <a:lnTo>
                      <a:pt x="157" y="129"/>
                    </a:lnTo>
                    <a:lnTo>
                      <a:pt x="153" y="132"/>
                    </a:lnTo>
                    <a:lnTo>
                      <a:pt x="150" y="141"/>
                    </a:lnTo>
                    <a:lnTo>
                      <a:pt x="153" y="144"/>
                    </a:lnTo>
                    <a:lnTo>
                      <a:pt x="166" y="132"/>
                    </a:lnTo>
                    <a:lnTo>
                      <a:pt x="185" y="132"/>
                    </a:lnTo>
                    <a:lnTo>
                      <a:pt x="185" y="138"/>
                    </a:lnTo>
                    <a:lnTo>
                      <a:pt x="188" y="144"/>
                    </a:lnTo>
                    <a:lnTo>
                      <a:pt x="188" y="157"/>
                    </a:lnTo>
                    <a:lnTo>
                      <a:pt x="204" y="166"/>
                    </a:lnTo>
                    <a:lnTo>
                      <a:pt x="197" y="188"/>
                    </a:lnTo>
                    <a:lnTo>
                      <a:pt x="213" y="194"/>
                    </a:lnTo>
                    <a:lnTo>
                      <a:pt x="216" y="197"/>
                    </a:lnTo>
                    <a:lnTo>
                      <a:pt x="225" y="207"/>
                    </a:lnTo>
                    <a:lnTo>
                      <a:pt x="235" y="207"/>
                    </a:lnTo>
                    <a:lnTo>
                      <a:pt x="244" y="200"/>
                    </a:lnTo>
                    <a:lnTo>
                      <a:pt x="247" y="200"/>
                    </a:lnTo>
                    <a:lnTo>
                      <a:pt x="250" y="204"/>
                    </a:lnTo>
                    <a:lnTo>
                      <a:pt x="247" y="207"/>
                    </a:lnTo>
                    <a:lnTo>
                      <a:pt x="247" y="210"/>
                    </a:lnTo>
                    <a:lnTo>
                      <a:pt x="232" y="219"/>
                    </a:lnTo>
                    <a:lnTo>
                      <a:pt x="235" y="225"/>
                    </a:lnTo>
                    <a:lnTo>
                      <a:pt x="229" y="229"/>
                    </a:lnTo>
                    <a:lnTo>
                      <a:pt x="225" y="229"/>
                    </a:lnTo>
                    <a:lnTo>
                      <a:pt x="222" y="232"/>
                    </a:lnTo>
                    <a:lnTo>
                      <a:pt x="219" y="235"/>
                    </a:lnTo>
                    <a:lnTo>
                      <a:pt x="216" y="244"/>
                    </a:lnTo>
                    <a:lnTo>
                      <a:pt x="207" y="247"/>
                    </a:lnTo>
                    <a:lnTo>
                      <a:pt x="185" y="263"/>
                    </a:lnTo>
                    <a:lnTo>
                      <a:pt x="163" y="266"/>
                    </a:lnTo>
                    <a:lnTo>
                      <a:pt x="153" y="294"/>
                    </a:lnTo>
                    <a:lnTo>
                      <a:pt x="153" y="297"/>
                    </a:lnTo>
                    <a:lnTo>
                      <a:pt x="150" y="301"/>
                    </a:lnTo>
                    <a:lnTo>
                      <a:pt x="160" y="326"/>
                    </a:lnTo>
                    <a:lnTo>
                      <a:pt x="172" y="335"/>
                    </a:lnTo>
                    <a:lnTo>
                      <a:pt x="175" y="338"/>
                    </a:lnTo>
                    <a:lnTo>
                      <a:pt x="175" y="363"/>
                    </a:lnTo>
                    <a:lnTo>
                      <a:pt x="182" y="363"/>
                    </a:lnTo>
                    <a:lnTo>
                      <a:pt x="185" y="366"/>
                    </a:lnTo>
                    <a:lnTo>
                      <a:pt x="182" y="369"/>
                    </a:lnTo>
                    <a:lnTo>
                      <a:pt x="175" y="382"/>
                    </a:lnTo>
                    <a:lnTo>
                      <a:pt x="175" y="388"/>
                    </a:lnTo>
                    <a:lnTo>
                      <a:pt x="169" y="394"/>
                    </a:lnTo>
                    <a:lnTo>
                      <a:pt x="169" y="397"/>
                    </a:lnTo>
                    <a:lnTo>
                      <a:pt x="166" y="404"/>
                    </a:lnTo>
                    <a:lnTo>
                      <a:pt x="169" y="413"/>
                    </a:lnTo>
                    <a:lnTo>
                      <a:pt x="191" y="429"/>
                    </a:lnTo>
                    <a:lnTo>
                      <a:pt x="197" y="463"/>
                    </a:lnTo>
                    <a:lnTo>
                      <a:pt x="207" y="488"/>
                    </a:lnTo>
                    <a:lnTo>
                      <a:pt x="207" y="494"/>
                    </a:lnTo>
                    <a:lnTo>
                      <a:pt x="197" y="507"/>
                    </a:lnTo>
                    <a:lnTo>
                      <a:pt x="191" y="513"/>
                    </a:lnTo>
                    <a:lnTo>
                      <a:pt x="182" y="538"/>
                    </a:lnTo>
                    <a:lnTo>
                      <a:pt x="175" y="535"/>
                    </a:lnTo>
                    <a:lnTo>
                      <a:pt x="185" y="494"/>
                    </a:lnTo>
                    <a:lnTo>
                      <a:pt x="175" y="488"/>
                    </a:lnTo>
                    <a:lnTo>
                      <a:pt x="175" y="485"/>
                    </a:lnTo>
                    <a:lnTo>
                      <a:pt x="182" y="485"/>
                    </a:lnTo>
                    <a:lnTo>
                      <a:pt x="178" y="479"/>
                    </a:lnTo>
                    <a:lnTo>
                      <a:pt x="182" y="473"/>
                    </a:lnTo>
                    <a:lnTo>
                      <a:pt x="169" y="435"/>
                    </a:lnTo>
                    <a:lnTo>
                      <a:pt x="169" y="438"/>
                    </a:lnTo>
                    <a:lnTo>
                      <a:pt x="166" y="441"/>
                    </a:lnTo>
                    <a:lnTo>
                      <a:pt x="153" y="357"/>
                    </a:lnTo>
                    <a:lnTo>
                      <a:pt x="147" y="357"/>
                    </a:lnTo>
                    <a:lnTo>
                      <a:pt x="135" y="344"/>
                    </a:lnTo>
                    <a:lnTo>
                      <a:pt x="128" y="344"/>
                    </a:lnTo>
                    <a:lnTo>
                      <a:pt x="125" y="329"/>
                    </a:lnTo>
                    <a:lnTo>
                      <a:pt x="122" y="351"/>
                    </a:lnTo>
                    <a:lnTo>
                      <a:pt x="88" y="379"/>
                    </a:lnTo>
                    <a:lnTo>
                      <a:pt x="85" y="376"/>
                    </a:lnTo>
                    <a:lnTo>
                      <a:pt x="82" y="376"/>
                    </a:lnTo>
                    <a:lnTo>
                      <a:pt x="78" y="372"/>
                    </a:lnTo>
                    <a:lnTo>
                      <a:pt x="75" y="379"/>
                    </a:lnTo>
                    <a:lnTo>
                      <a:pt x="66" y="376"/>
                    </a:lnTo>
                    <a:lnTo>
                      <a:pt x="63" y="372"/>
                    </a:lnTo>
                    <a:lnTo>
                      <a:pt x="63" y="366"/>
                    </a:lnTo>
                    <a:lnTo>
                      <a:pt x="60" y="372"/>
                    </a:lnTo>
                    <a:lnTo>
                      <a:pt x="57" y="369"/>
                    </a:lnTo>
                    <a:lnTo>
                      <a:pt x="57" y="36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48" name="Freeform 352"/>
              <p:cNvSpPr/>
              <p:nvPr/>
            </p:nvSpPr>
            <p:spPr bwMode="auto">
              <a:xfrm>
                <a:off x="2633" y="1701"/>
                <a:ext cx="97" cy="50"/>
              </a:xfrm>
              <a:custGeom>
                <a:avLst/>
                <a:gdLst>
                  <a:gd name="T0" fmla="*/ 85 w 97"/>
                  <a:gd name="T1" fmla="*/ 16 h 50"/>
                  <a:gd name="T2" fmla="*/ 85 w 97"/>
                  <a:gd name="T3" fmla="*/ 16 h 50"/>
                  <a:gd name="T4" fmla="*/ 78 w 97"/>
                  <a:gd name="T5" fmla="*/ 13 h 50"/>
                  <a:gd name="T6" fmla="*/ 75 w 97"/>
                  <a:gd name="T7" fmla="*/ 10 h 50"/>
                  <a:gd name="T8" fmla="*/ 75 w 97"/>
                  <a:gd name="T9" fmla="*/ 10 h 50"/>
                  <a:gd name="T10" fmla="*/ 69 w 97"/>
                  <a:gd name="T11" fmla="*/ 13 h 50"/>
                  <a:gd name="T12" fmla="*/ 50 w 97"/>
                  <a:gd name="T13" fmla="*/ 10 h 50"/>
                  <a:gd name="T14" fmla="*/ 47 w 97"/>
                  <a:gd name="T15" fmla="*/ 7 h 50"/>
                  <a:gd name="T16" fmla="*/ 47 w 97"/>
                  <a:gd name="T17" fmla="*/ 3 h 50"/>
                  <a:gd name="T18" fmla="*/ 44 w 97"/>
                  <a:gd name="T19" fmla="*/ 3 h 50"/>
                  <a:gd name="T20" fmla="*/ 41 w 97"/>
                  <a:gd name="T21" fmla="*/ 0 h 50"/>
                  <a:gd name="T22" fmla="*/ 35 w 97"/>
                  <a:gd name="T23" fmla="*/ 0 h 50"/>
                  <a:gd name="T24" fmla="*/ 28 w 97"/>
                  <a:gd name="T25" fmla="*/ 3 h 50"/>
                  <a:gd name="T26" fmla="*/ 22 w 97"/>
                  <a:gd name="T27" fmla="*/ 10 h 50"/>
                  <a:gd name="T28" fmla="*/ 19 w 97"/>
                  <a:gd name="T29" fmla="*/ 19 h 50"/>
                  <a:gd name="T30" fmla="*/ 6 w 97"/>
                  <a:gd name="T31" fmla="*/ 28 h 50"/>
                  <a:gd name="T32" fmla="*/ 6 w 97"/>
                  <a:gd name="T33" fmla="*/ 32 h 50"/>
                  <a:gd name="T34" fmla="*/ 0 w 97"/>
                  <a:gd name="T35" fmla="*/ 38 h 50"/>
                  <a:gd name="T36" fmla="*/ 0 w 97"/>
                  <a:gd name="T37" fmla="*/ 41 h 50"/>
                  <a:gd name="T38" fmla="*/ 3 w 97"/>
                  <a:gd name="T39" fmla="*/ 41 h 50"/>
                  <a:gd name="T40" fmla="*/ 3 w 97"/>
                  <a:gd name="T41" fmla="*/ 41 h 50"/>
                  <a:gd name="T42" fmla="*/ 3 w 97"/>
                  <a:gd name="T43" fmla="*/ 44 h 50"/>
                  <a:gd name="T44" fmla="*/ 6 w 97"/>
                  <a:gd name="T45" fmla="*/ 47 h 50"/>
                  <a:gd name="T46" fmla="*/ 6 w 97"/>
                  <a:gd name="T47" fmla="*/ 47 h 50"/>
                  <a:gd name="T48" fmla="*/ 10 w 97"/>
                  <a:gd name="T49" fmla="*/ 47 h 50"/>
                  <a:gd name="T50" fmla="*/ 35 w 97"/>
                  <a:gd name="T51" fmla="*/ 50 h 50"/>
                  <a:gd name="T52" fmla="*/ 47 w 97"/>
                  <a:gd name="T53" fmla="*/ 47 h 50"/>
                  <a:gd name="T54" fmla="*/ 60 w 97"/>
                  <a:gd name="T55" fmla="*/ 50 h 50"/>
                  <a:gd name="T56" fmla="*/ 91 w 97"/>
                  <a:gd name="T57" fmla="*/ 44 h 50"/>
                  <a:gd name="T58" fmla="*/ 97 w 97"/>
                  <a:gd name="T59" fmla="*/ 41 h 50"/>
                  <a:gd name="T60" fmla="*/ 97 w 97"/>
                  <a:gd name="T61" fmla="*/ 41 h 50"/>
                  <a:gd name="T62" fmla="*/ 97 w 97"/>
                  <a:gd name="T63" fmla="*/ 38 h 50"/>
                  <a:gd name="T64" fmla="*/ 97 w 97"/>
                  <a:gd name="T65" fmla="*/ 32 h 50"/>
                  <a:gd name="T66" fmla="*/ 94 w 97"/>
                  <a:gd name="T67" fmla="*/ 28 h 50"/>
                  <a:gd name="T68" fmla="*/ 85 w 97"/>
                  <a:gd name="T69" fmla="*/ 25 h 50"/>
                  <a:gd name="T70" fmla="*/ 85 w 97"/>
                  <a:gd name="T71" fmla="*/ 22 h 50"/>
                  <a:gd name="T72" fmla="*/ 85 w 97"/>
                  <a:gd name="T73" fmla="*/ 22 h 50"/>
                  <a:gd name="T74" fmla="*/ 85 w 97"/>
                  <a:gd name="T75" fmla="*/ 19 h 50"/>
                  <a:gd name="T76" fmla="*/ 85 w 97"/>
                  <a:gd name="T77" fmla="*/ 16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50"/>
                  <a:gd name="T119" fmla="*/ 97 w 97"/>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50">
                    <a:moveTo>
                      <a:pt x="85" y="16"/>
                    </a:moveTo>
                    <a:lnTo>
                      <a:pt x="85" y="16"/>
                    </a:lnTo>
                    <a:lnTo>
                      <a:pt x="78" y="13"/>
                    </a:lnTo>
                    <a:lnTo>
                      <a:pt x="75" y="10"/>
                    </a:lnTo>
                    <a:lnTo>
                      <a:pt x="69" y="13"/>
                    </a:lnTo>
                    <a:lnTo>
                      <a:pt x="50" y="10"/>
                    </a:lnTo>
                    <a:lnTo>
                      <a:pt x="47" y="7"/>
                    </a:lnTo>
                    <a:lnTo>
                      <a:pt x="47" y="3"/>
                    </a:lnTo>
                    <a:lnTo>
                      <a:pt x="44" y="3"/>
                    </a:lnTo>
                    <a:lnTo>
                      <a:pt x="41" y="0"/>
                    </a:lnTo>
                    <a:lnTo>
                      <a:pt x="35" y="0"/>
                    </a:lnTo>
                    <a:lnTo>
                      <a:pt x="28" y="3"/>
                    </a:lnTo>
                    <a:lnTo>
                      <a:pt x="22" y="10"/>
                    </a:lnTo>
                    <a:lnTo>
                      <a:pt x="19" y="19"/>
                    </a:lnTo>
                    <a:lnTo>
                      <a:pt x="6" y="28"/>
                    </a:lnTo>
                    <a:lnTo>
                      <a:pt x="6" y="32"/>
                    </a:lnTo>
                    <a:lnTo>
                      <a:pt x="0" y="38"/>
                    </a:lnTo>
                    <a:lnTo>
                      <a:pt x="0" y="41"/>
                    </a:lnTo>
                    <a:lnTo>
                      <a:pt x="3" y="41"/>
                    </a:lnTo>
                    <a:lnTo>
                      <a:pt x="3" y="44"/>
                    </a:lnTo>
                    <a:lnTo>
                      <a:pt x="6" y="47"/>
                    </a:lnTo>
                    <a:lnTo>
                      <a:pt x="10" y="47"/>
                    </a:lnTo>
                    <a:lnTo>
                      <a:pt x="35" y="50"/>
                    </a:lnTo>
                    <a:lnTo>
                      <a:pt x="47" y="47"/>
                    </a:lnTo>
                    <a:lnTo>
                      <a:pt x="60" y="50"/>
                    </a:lnTo>
                    <a:lnTo>
                      <a:pt x="91" y="44"/>
                    </a:lnTo>
                    <a:lnTo>
                      <a:pt x="97" y="41"/>
                    </a:lnTo>
                    <a:lnTo>
                      <a:pt x="97" y="38"/>
                    </a:lnTo>
                    <a:lnTo>
                      <a:pt x="97" y="32"/>
                    </a:lnTo>
                    <a:lnTo>
                      <a:pt x="94" y="28"/>
                    </a:lnTo>
                    <a:lnTo>
                      <a:pt x="85" y="25"/>
                    </a:lnTo>
                    <a:lnTo>
                      <a:pt x="85" y="22"/>
                    </a:lnTo>
                    <a:lnTo>
                      <a:pt x="85" y="19"/>
                    </a:lnTo>
                    <a:lnTo>
                      <a:pt x="85" y="16"/>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49" name="Freeform 353"/>
              <p:cNvSpPr/>
              <p:nvPr/>
            </p:nvSpPr>
            <p:spPr bwMode="auto">
              <a:xfrm>
                <a:off x="2633" y="1701"/>
                <a:ext cx="97" cy="50"/>
              </a:xfrm>
              <a:custGeom>
                <a:avLst/>
                <a:gdLst>
                  <a:gd name="T0" fmla="*/ 85 w 97"/>
                  <a:gd name="T1" fmla="*/ 16 h 50"/>
                  <a:gd name="T2" fmla="*/ 85 w 97"/>
                  <a:gd name="T3" fmla="*/ 16 h 50"/>
                  <a:gd name="T4" fmla="*/ 78 w 97"/>
                  <a:gd name="T5" fmla="*/ 13 h 50"/>
                  <a:gd name="T6" fmla="*/ 75 w 97"/>
                  <a:gd name="T7" fmla="*/ 10 h 50"/>
                  <a:gd name="T8" fmla="*/ 75 w 97"/>
                  <a:gd name="T9" fmla="*/ 10 h 50"/>
                  <a:gd name="T10" fmla="*/ 69 w 97"/>
                  <a:gd name="T11" fmla="*/ 13 h 50"/>
                  <a:gd name="T12" fmla="*/ 50 w 97"/>
                  <a:gd name="T13" fmla="*/ 10 h 50"/>
                  <a:gd name="T14" fmla="*/ 47 w 97"/>
                  <a:gd name="T15" fmla="*/ 7 h 50"/>
                  <a:gd name="T16" fmla="*/ 47 w 97"/>
                  <a:gd name="T17" fmla="*/ 3 h 50"/>
                  <a:gd name="T18" fmla="*/ 44 w 97"/>
                  <a:gd name="T19" fmla="*/ 3 h 50"/>
                  <a:gd name="T20" fmla="*/ 41 w 97"/>
                  <a:gd name="T21" fmla="*/ 0 h 50"/>
                  <a:gd name="T22" fmla="*/ 35 w 97"/>
                  <a:gd name="T23" fmla="*/ 0 h 50"/>
                  <a:gd name="T24" fmla="*/ 28 w 97"/>
                  <a:gd name="T25" fmla="*/ 3 h 50"/>
                  <a:gd name="T26" fmla="*/ 22 w 97"/>
                  <a:gd name="T27" fmla="*/ 10 h 50"/>
                  <a:gd name="T28" fmla="*/ 19 w 97"/>
                  <a:gd name="T29" fmla="*/ 19 h 50"/>
                  <a:gd name="T30" fmla="*/ 6 w 97"/>
                  <a:gd name="T31" fmla="*/ 28 h 50"/>
                  <a:gd name="T32" fmla="*/ 6 w 97"/>
                  <a:gd name="T33" fmla="*/ 32 h 50"/>
                  <a:gd name="T34" fmla="*/ 0 w 97"/>
                  <a:gd name="T35" fmla="*/ 38 h 50"/>
                  <a:gd name="T36" fmla="*/ 0 w 97"/>
                  <a:gd name="T37" fmla="*/ 41 h 50"/>
                  <a:gd name="T38" fmla="*/ 3 w 97"/>
                  <a:gd name="T39" fmla="*/ 41 h 50"/>
                  <a:gd name="T40" fmla="*/ 3 w 97"/>
                  <a:gd name="T41" fmla="*/ 41 h 50"/>
                  <a:gd name="T42" fmla="*/ 3 w 97"/>
                  <a:gd name="T43" fmla="*/ 44 h 50"/>
                  <a:gd name="T44" fmla="*/ 6 w 97"/>
                  <a:gd name="T45" fmla="*/ 47 h 50"/>
                  <a:gd name="T46" fmla="*/ 6 w 97"/>
                  <a:gd name="T47" fmla="*/ 47 h 50"/>
                  <a:gd name="T48" fmla="*/ 10 w 97"/>
                  <a:gd name="T49" fmla="*/ 47 h 50"/>
                  <a:gd name="T50" fmla="*/ 35 w 97"/>
                  <a:gd name="T51" fmla="*/ 50 h 50"/>
                  <a:gd name="T52" fmla="*/ 47 w 97"/>
                  <a:gd name="T53" fmla="*/ 47 h 50"/>
                  <a:gd name="T54" fmla="*/ 60 w 97"/>
                  <a:gd name="T55" fmla="*/ 50 h 50"/>
                  <a:gd name="T56" fmla="*/ 91 w 97"/>
                  <a:gd name="T57" fmla="*/ 44 h 50"/>
                  <a:gd name="T58" fmla="*/ 97 w 97"/>
                  <a:gd name="T59" fmla="*/ 41 h 50"/>
                  <a:gd name="T60" fmla="*/ 97 w 97"/>
                  <a:gd name="T61" fmla="*/ 41 h 50"/>
                  <a:gd name="T62" fmla="*/ 97 w 97"/>
                  <a:gd name="T63" fmla="*/ 38 h 50"/>
                  <a:gd name="T64" fmla="*/ 97 w 97"/>
                  <a:gd name="T65" fmla="*/ 32 h 50"/>
                  <a:gd name="T66" fmla="*/ 94 w 97"/>
                  <a:gd name="T67" fmla="*/ 28 h 50"/>
                  <a:gd name="T68" fmla="*/ 85 w 97"/>
                  <a:gd name="T69" fmla="*/ 25 h 50"/>
                  <a:gd name="T70" fmla="*/ 85 w 97"/>
                  <a:gd name="T71" fmla="*/ 22 h 50"/>
                  <a:gd name="T72" fmla="*/ 85 w 97"/>
                  <a:gd name="T73" fmla="*/ 22 h 50"/>
                  <a:gd name="T74" fmla="*/ 85 w 97"/>
                  <a:gd name="T75" fmla="*/ 19 h 50"/>
                  <a:gd name="T76" fmla="*/ 85 w 97"/>
                  <a:gd name="T77" fmla="*/ 16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50"/>
                  <a:gd name="T119" fmla="*/ 97 w 97"/>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50">
                    <a:moveTo>
                      <a:pt x="85" y="16"/>
                    </a:moveTo>
                    <a:lnTo>
                      <a:pt x="85" y="16"/>
                    </a:lnTo>
                    <a:lnTo>
                      <a:pt x="78" y="13"/>
                    </a:lnTo>
                    <a:lnTo>
                      <a:pt x="75" y="10"/>
                    </a:lnTo>
                    <a:lnTo>
                      <a:pt x="69" y="13"/>
                    </a:lnTo>
                    <a:lnTo>
                      <a:pt x="50" y="10"/>
                    </a:lnTo>
                    <a:lnTo>
                      <a:pt x="47" y="7"/>
                    </a:lnTo>
                    <a:lnTo>
                      <a:pt x="47" y="3"/>
                    </a:lnTo>
                    <a:lnTo>
                      <a:pt x="44" y="3"/>
                    </a:lnTo>
                    <a:lnTo>
                      <a:pt x="41" y="0"/>
                    </a:lnTo>
                    <a:lnTo>
                      <a:pt x="35" y="0"/>
                    </a:lnTo>
                    <a:lnTo>
                      <a:pt x="28" y="3"/>
                    </a:lnTo>
                    <a:lnTo>
                      <a:pt x="22" y="10"/>
                    </a:lnTo>
                    <a:lnTo>
                      <a:pt x="19" y="19"/>
                    </a:lnTo>
                    <a:lnTo>
                      <a:pt x="6" y="28"/>
                    </a:lnTo>
                    <a:lnTo>
                      <a:pt x="6" y="32"/>
                    </a:lnTo>
                    <a:lnTo>
                      <a:pt x="0" y="38"/>
                    </a:lnTo>
                    <a:lnTo>
                      <a:pt x="0" y="41"/>
                    </a:lnTo>
                    <a:lnTo>
                      <a:pt x="3" y="41"/>
                    </a:lnTo>
                    <a:lnTo>
                      <a:pt x="3" y="44"/>
                    </a:lnTo>
                    <a:lnTo>
                      <a:pt x="6" y="47"/>
                    </a:lnTo>
                    <a:lnTo>
                      <a:pt x="10" y="47"/>
                    </a:lnTo>
                    <a:lnTo>
                      <a:pt x="35" y="50"/>
                    </a:lnTo>
                    <a:lnTo>
                      <a:pt x="47" y="47"/>
                    </a:lnTo>
                    <a:lnTo>
                      <a:pt x="60" y="50"/>
                    </a:lnTo>
                    <a:lnTo>
                      <a:pt x="91" y="44"/>
                    </a:lnTo>
                    <a:lnTo>
                      <a:pt x="97" y="41"/>
                    </a:lnTo>
                    <a:lnTo>
                      <a:pt x="97" y="38"/>
                    </a:lnTo>
                    <a:lnTo>
                      <a:pt x="97" y="32"/>
                    </a:lnTo>
                    <a:lnTo>
                      <a:pt x="94" y="28"/>
                    </a:lnTo>
                    <a:lnTo>
                      <a:pt x="85" y="25"/>
                    </a:lnTo>
                    <a:lnTo>
                      <a:pt x="85" y="22"/>
                    </a:lnTo>
                    <a:lnTo>
                      <a:pt x="85" y="19"/>
                    </a:lnTo>
                    <a:lnTo>
                      <a:pt x="85" y="16"/>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50" name="Freeform 354"/>
              <p:cNvSpPr/>
              <p:nvPr/>
            </p:nvSpPr>
            <p:spPr bwMode="auto">
              <a:xfrm>
                <a:off x="4066" y="1098"/>
                <a:ext cx="168" cy="156"/>
              </a:xfrm>
              <a:custGeom>
                <a:avLst/>
                <a:gdLst>
                  <a:gd name="T0" fmla="*/ 156 w 168"/>
                  <a:gd name="T1" fmla="*/ 47 h 156"/>
                  <a:gd name="T2" fmla="*/ 150 w 168"/>
                  <a:gd name="T3" fmla="*/ 65 h 156"/>
                  <a:gd name="T4" fmla="*/ 156 w 168"/>
                  <a:gd name="T5" fmla="*/ 75 h 156"/>
                  <a:gd name="T6" fmla="*/ 162 w 168"/>
                  <a:gd name="T7" fmla="*/ 84 h 156"/>
                  <a:gd name="T8" fmla="*/ 168 w 168"/>
                  <a:gd name="T9" fmla="*/ 87 h 156"/>
                  <a:gd name="T10" fmla="*/ 147 w 168"/>
                  <a:gd name="T11" fmla="*/ 97 h 156"/>
                  <a:gd name="T12" fmla="*/ 140 w 168"/>
                  <a:gd name="T13" fmla="*/ 100 h 156"/>
                  <a:gd name="T14" fmla="*/ 122 w 168"/>
                  <a:gd name="T15" fmla="*/ 100 h 156"/>
                  <a:gd name="T16" fmla="*/ 103 w 168"/>
                  <a:gd name="T17" fmla="*/ 122 h 156"/>
                  <a:gd name="T18" fmla="*/ 97 w 168"/>
                  <a:gd name="T19" fmla="*/ 137 h 156"/>
                  <a:gd name="T20" fmla="*/ 50 w 168"/>
                  <a:gd name="T21" fmla="*/ 112 h 156"/>
                  <a:gd name="T22" fmla="*/ 40 w 168"/>
                  <a:gd name="T23" fmla="*/ 119 h 156"/>
                  <a:gd name="T24" fmla="*/ 28 w 168"/>
                  <a:gd name="T25" fmla="*/ 115 h 156"/>
                  <a:gd name="T26" fmla="*/ 15 w 168"/>
                  <a:gd name="T27" fmla="*/ 122 h 156"/>
                  <a:gd name="T28" fmla="*/ 31 w 168"/>
                  <a:gd name="T29" fmla="*/ 134 h 156"/>
                  <a:gd name="T30" fmla="*/ 37 w 168"/>
                  <a:gd name="T31" fmla="*/ 144 h 156"/>
                  <a:gd name="T32" fmla="*/ 21 w 168"/>
                  <a:gd name="T33" fmla="*/ 147 h 156"/>
                  <a:gd name="T34" fmla="*/ 12 w 168"/>
                  <a:gd name="T35" fmla="*/ 156 h 156"/>
                  <a:gd name="T36" fmla="*/ 6 w 168"/>
                  <a:gd name="T37" fmla="*/ 150 h 156"/>
                  <a:gd name="T38" fmla="*/ 0 w 168"/>
                  <a:gd name="T39" fmla="*/ 125 h 156"/>
                  <a:gd name="T40" fmla="*/ 6 w 168"/>
                  <a:gd name="T41" fmla="*/ 109 h 156"/>
                  <a:gd name="T42" fmla="*/ 18 w 168"/>
                  <a:gd name="T43" fmla="*/ 100 h 156"/>
                  <a:gd name="T44" fmla="*/ 18 w 168"/>
                  <a:gd name="T45" fmla="*/ 90 h 156"/>
                  <a:gd name="T46" fmla="*/ 31 w 168"/>
                  <a:gd name="T47" fmla="*/ 90 h 156"/>
                  <a:gd name="T48" fmla="*/ 46 w 168"/>
                  <a:gd name="T49" fmla="*/ 81 h 156"/>
                  <a:gd name="T50" fmla="*/ 50 w 168"/>
                  <a:gd name="T51" fmla="*/ 65 h 156"/>
                  <a:gd name="T52" fmla="*/ 53 w 168"/>
                  <a:gd name="T53" fmla="*/ 12 h 156"/>
                  <a:gd name="T54" fmla="*/ 59 w 168"/>
                  <a:gd name="T55" fmla="*/ 0 h 156"/>
                  <a:gd name="T56" fmla="*/ 65 w 168"/>
                  <a:gd name="T57" fmla="*/ 3 h 156"/>
                  <a:gd name="T58" fmla="*/ 93 w 168"/>
                  <a:gd name="T59" fmla="*/ 37 h 156"/>
                  <a:gd name="T60" fmla="*/ 125 w 168"/>
                  <a:gd name="T61" fmla="*/ 56 h 156"/>
                  <a:gd name="T62" fmla="*/ 134 w 168"/>
                  <a:gd name="T63" fmla="*/ 62 h 156"/>
                  <a:gd name="T64" fmla="*/ 147 w 168"/>
                  <a:gd name="T65" fmla="*/ 56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
                  <a:gd name="T100" fmla="*/ 0 h 156"/>
                  <a:gd name="T101" fmla="*/ 168 w 168"/>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 h="156">
                    <a:moveTo>
                      <a:pt x="147" y="56"/>
                    </a:moveTo>
                    <a:lnTo>
                      <a:pt x="156" y="47"/>
                    </a:lnTo>
                    <a:lnTo>
                      <a:pt x="156" y="50"/>
                    </a:lnTo>
                    <a:lnTo>
                      <a:pt x="150" y="65"/>
                    </a:lnTo>
                    <a:lnTo>
                      <a:pt x="150" y="72"/>
                    </a:lnTo>
                    <a:lnTo>
                      <a:pt x="156" y="75"/>
                    </a:lnTo>
                    <a:lnTo>
                      <a:pt x="156" y="84"/>
                    </a:lnTo>
                    <a:lnTo>
                      <a:pt x="162" y="84"/>
                    </a:lnTo>
                    <a:lnTo>
                      <a:pt x="168" y="81"/>
                    </a:lnTo>
                    <a:lnTo>
                      <a:pt x="168" y="87"/>
                    </a:lnTo>
                    <a:lnTo>
                      <a:pt x="150" y="97"/>
                    </a:lnTo>
                    <a:lnTo>
                      <a:pt x="147" y="97"/>
                    </a:lnTo>
                    <a:lnTo>
                      <a:pt x="143" y="97"/>
                    </a:lnTo>
                    <a:lnTo>
                      <a:pt x="140" y="100"/>
                    </a:lnTo>
                    <a:lnTo>
                      <a:pt x="131" y="100"/>
                    </a:lnTo>
                    <a:lnTo>
                      <a:pt x="122" y="100"/>
                    </a:lnTo>
                    <a:lnTo>
                      <a:pt x="115" y="103"/>
                    </a:lnTo>
                    <a:lnTo>
                      <a:pt x="103" y="122"/>
                    </a:lnTo>
                    <a:lnTo>
                      <a:pt x="100" y="131"/>
                    </a:lnTo>
                    <a:lnTo>
                      <a:pt x="97" y="137"/>
                    </a:lnTo>
                    <a:lnTo>
                      <a:pt x="59" y="112"/>
                    </a:lnTo>
                    <a:lnTo>
                      <a:pt x="50" y="112"/>
                    </a:lnTo>
                    <a:lnTo>
                      <a:pt x="43" y="115"/>
                    </a:lnTo>
                    <a:lnTo>
                      <a:pt x="40" y="119"/>
                    </a:lnTo>
                    <a:lnTo>
                      <a:pt x="34" y="119"/>
                    </a:lnTo>
                    <a:lnTo>
                      <a:pt x="28" y="115"/>
                    </a:lnTo>
                    <a:lnTo>
                      <a:pt x="18" y="115"/>
                    </a:lnTo>
                    <a:lnTo>
                      <a:pt x="15" y="122"/>
                    </a:lnTo>
                    <a:lnTo>
                      <a:pt x="18" y="128"/>
                    </a:lnTo>
                    <a:lnTo>
                      <a:pt x="31" y="134"/>
                    </a:lnTo>
                    <a:lnTo>
                      <a:pt x="40" y="140"/>
                    </a:lnTo>
                    <a:lnTo>
                      <a:pt x="37" y="144"/>
                    </a:lnTo>
                    <a:lnTo>
                      <a:pt x="28" y="144"/>
                    </a:lnTo>
                    <a:lnTo>
                      <a:pt x="21" y="147"/>
                    </a:lnTo>
                    <a:lnTo>
                      <a:pt x="18" y="153"/>
                    </a:lnTo>
                    <a:lnTo>
                      <a:pt x="12" y="156"/>
                    </a:lnTo>
                    <a:lnTo>
                      <a:pt x="9" y="156"/>
                    </a:lnTo>
                    <a:lnTo>
                      <a:pt x="6" y="150"/>
                    </a:lnTo>
                    <a:lnTo>
                      <a:pt x="9" y="134"/>
                    </a:lnTo>
                    <a:lnTo>
                      <a:pt x="0" y="125"/>
                    </a:lnTo>
                    <a:lnTo>
                      <a:pt x="3" y="115"/>
                    </a:lnTo>
                    <a:lnTo>
                      <a:pt x="6" y="109"/>
                    </a:lnTo>
                    <a:lnTo>
                      <a:pt x="12" y="106"/>
                    </a:lnTo>
                    <a:lnTo>
                      <a:pt x="18" y="100"/>
                    </a:lnTo>
                    <a:lnTo>
                      <a:pt x="21" y="94"/>
                    </a:lnTo>
                    <a:lnTo>
                      <a:pt x="18" y="90"/>
                    </a:lnTo>
                    <a:lnTo>
                      <a:pt x="18" y="84"/>
                    </a:lnTo>
                    <a:lnTo>
                      <a:pt x="31" y="90"/>
                    </a:lnTo>
                    <a:lnTo>
                      <a:pt x="43" y="87"/>
                    </a:lnTo>
                    <a:lnTo>
                      <a:pt x="46" y="81"/>
                    </a:lnTo>
                    <a:lnTo>
                      <a:pt x="46" y="69"/>
                    </a:lnTo>
                    <a:lnTo>
                      <a:pt x="50" y="65"/>
                    </a:lnTo>
                    <a:lnTo>
                      <a:pt x="56" y="28"/>
                    </a:lnTo>
                    <a:lnTo>
                      <a:pt x="53" y="12"/>
                    </a:lnTo>
                    <a:lnTo>
                      <a:pt x="53" y="6"/>
                    </a:lnTo>
                    <a:lnTo>
                      <a:pt x="59" y="0"/>
                    </a:lnTo>
                    <a:lnTo>
                      <a:pt x="65" y="3"/>
                    </a:lnTo>
                    <a:lnTo>
                      <a:pt x="65" y="6"/>
                    </a:lnTo>
                    <a:lnTo>
                      <a:pt x="93" y="37"/>
                    </a:lnTo>
                    <a:lnTo>
                      <a:pt x="115" y="53"/>
                    </a:lnTo>
                    <a:lnTo>
                      <a:pt x="125" y="56"/>
                    </a:lnTo>
                    <a:lnTo>
                      <a:pt x="128" y="59"/>
                    </a:lnTo>
                    <a:lnTo>
                      <a:pt x="134" y="62"/>
                    </a:lnTo>
                    <a:lnTo>
                      <a:pt x="140" y="59"/>
                    </a:lnTo>
                    <a:lnTo>
                      <a:pt x="147" y="56"/>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51" name="Freeform 355"/>
              <p:cNvSpPr/>
              <p:nvPr/>
            </p:nvSpPr>
            <p:spPr bwMode="auto">
              <a:xfrm>
                <a:off x="4066" y="1098"/>
                <a:ext cx="168" cy="156"/>
              </a:xfrm>
              <a:custGeom>
                <a:avLst/>
                <a:gdLst>
                  <a:gd name="T0" fmla="*/ 156 w 168"/>
                  <a:gd name="T1" fmla="*/ 47 h 156"/>
                  <a:gd name="T2" fmla="*/ 150 w 168"/>
                  <a:gd name="T3" fmla="*/ 65 h 156"/>
                  <a:gd name="T4" fmla="*/ 156 w 168"/>
                  <a:gd name="T5" fmla="*/ 75 h 156"/>
                  <a:gd name="T6" fmla="*/ 162 w 168"/>
                  <a:gd name="T7" fmla="*/ 84 h 156"/>
                  <a:gd name="T8" fmla="*/ 168 w 168"/>
                  <a:gd name="T9" fmla="*/ 87 h 156"/>
                  <a:gd name="T10" fmla="*/ 147 w 168"/>
                  <a:gd name="T11" fmla="*/ 97 h 156"/>
                  <a:gd name="T12" fmla="*/ 140 w 168"/>
                  <a:gd name="T13" fmla="*/ 100 h 156"/>
                  <a:gd name="T14" fmla="*/ 122 w 168"/>
                  <a:gd name="T15" fmla="*/ 100 h 156"/>
                  <a:gd name="T16" fmla="*/ 103 w 168"/>
                  <a:gd name="T17" fmla="*/ 122 h 156"/>
                  <a:gd name="T18" fmla="*/ 97 w 168"/>
                  <a:gd name="T19" fmla="*/ 137 h 156"/>
                  <a:gd name="T20" fmla="*/ 50 w 168"/>
                  <a:gd name="T21" fmla="*/ 112 h 156"/>
                  <a:gd name="T22" fmla="*/ 40 w 168"/>
                  <a:gd name="T23" fmla="*/ 119 h 156"/>
                  <a:gd name="T24" fmla="*/ 28 w 168"/>
                  <a:gd name="T25" fmla="*/ 115 h 156"/>
                  <a:gd name="T26" fmla="*/ 15 w 168"/>
                  <a:gd name="T27" fmla="*/ 122 h 156"/>
                  <a:gd name="T28" fmla="*/ 31 w 168"/>
                  <a:gd name="T29" fmla="*/ 134 h 156"/>
                  <a:gd name="T30" fmla="*/ 37 w 168"/>
                  <a:gd name="T31" fmla="*/ 144 h 156"/>
                  <a:gd name="T32" fmla="*/ 21 w 168"/>
                  <a:gd name="T33" fmla="*/ 147 h 156"/>
                  <a:gd name="T34" fmla="*/ 12 w 168"/>
                  <a:gd name="T35" fmla="*/ 156 h 156"/>
                  <a:gd name="T36" fmla="*/ 6 w 168"/>
                  <a:gd name="T37" fmla="*/ 150 h 156"/>
                  <a:gd name="T38" fmla="*/ 0 w 168"/>
                  <a:gd name="T39" fmla="*/ 125 h 156"/>
                  <a:gd name="T40" fmla="*/ 6 w 168"/>
                  <a:gd name="T41" fmla="*/ 109 h 156"/>
                  <a:gd name="T42" fmla="*/ 18 w 168"/>
                  <a:gd name="T43" fmla="*/ 100 h 156"/>
                  <a:gd name="T44" fmla="*/ 18 w 168"/>
                  <a:gd name="T45" fmla="*/ 90 h 156"/>
                  <a:gd name="T46" fmla="*/ 31 w 168"/>
                  <a:gd name="T47" fmla="*/ 90 h 156"/>
                  <a:gd name="T48" fmla="*/ 46 w 168"/>
                  <a:gd name="T49" fmla="*/ 81 h 156"/>
                  <a:gd name="T50" fmla="*/ 50 w 168"/>
                  <a:gd name="T51" fmla="*/ 65 h 156"/>
                  <a:gd name="T52" fmla="*/ 53 w 168"/>
                  <a:gd name="T53" fmla="*/ 12 h 156"/>
                  <a:gd name="T54" fmla="*/ 59 w 168"/>
                  <a:gd name="T55" fmla="*/ 0 h 156"/>
                  <a:gd name="T56" fmla="*/ 65 w 168"/>
                  <a:gd name="T57" fmla="*/ 3 h 156"/>
                  <a:gd name="T58" fmla="*/ 93 w 168"/>
                  <a:gd name="T59" fmla="*/ 37 h 156"/>
                  <a:gd name="T60" fmla="*/ 125 w 168"/>
                  <a:gd name="T61" fmla="*/ 56 h 156"/>
                  <a:gd name="T62" fmla="*/ 134 w 168"/>
                  <a:gd name="T63" fmla="*/ 62 h 156"/>
                  <a:gd name="T64" fmla="*/ 147 w 168"/>
                  <a:gd name="T65" fmla="*/ 56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
                  <a:gd name="T100" fmla="*/ 0 h 156"/>
                  <a:gd name="T101" fmla="*/ 168 w 168"/>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 h="156">
                    <a:moveTo>
                      <a:pt x="147" y="56"/>
                    </a:moveTo>
                    <a:lnTo>
                      <a:pt x="156" y="47"/>
                    </a:lnTo>
                    <a:lnTo>
                      <a:pt x="156" y="50"/>
                    </a:lnTo>
                    <a:lnTo>
                      <a:pt x="150" y="65"/>
                    </a:lnTo>
                    <a:lnTo>
                      <a:pt x="150" y="72"/>
                    </a:lnTo>
                    <a:lnTo>
                      <a:pt x="156" y="75"/>
                    </a:lnTo>
                    <a:lnTo>
                      <a:pt x="156" y="84"/>
                    </a:lnTo>
                    <a:lnTo>
                      <a:pt x="162" y="84"/>
                    </a:lnTo>
                    <a:lnTo>
                      <a:pt x="168" y="81"/>
                    </a:lnTo>
                    <a:lnTo>
                      <a:pt x="168" y="87"/>
                    </a:lnTo>
                    <a:lnTo>
                      <a:pt x="150" y="97"/>
                    </a:lnTo>
                    <a:lnTo>
                      <a:pt x="147" y="97"/>
                    </a:lnTo>
                    <a:lnTo>
                      <a:pt x="143" y="97"/>
                    </a:lnTo>
                    <a:lnTo>
                      <a:pt x="140" y="100"/>
                    </a:lnTo>
                    <a:lnTo>
                      <a:pt x="131" y="100"/>
                    </a:lnTo>
                    <a:lnTo>
                      <a:pt x="122" y="100"/>
                    </a:lnTo>
                    <a:lnTo>
                      <a:pt x="115" y="103"/>
                    </a:lnTo>
                    <a:lnTo>
                      <a:pt x="103" y="122"/>
                    </a:lnTo>
                    <a:lnTo>
                      <a:pt x="100" y="131"/>
                    </a:lnTo>
                    <a:lnTo>
                      <a:pt x="97" y="137"/>
                    </a:lnTo>
                    <a:lnTo>
                      <a:pt x="59" y="112"/>
                    </a:lnTo>
                    <a:lnTo>
                      <a:pt x="50" y="112"/>
                    </a:lnTo>
                    <a:lnTo>
                      <a:pt x="43" y="115"/>
                    </a:lnTo>
                    <a:lnTo>
                      <a:pt x="40" y="119"/>
                    </a:lnTo>
                    <a:lnTo>
                      <a:pt x="34" y="119"/>
                    </a:lnTo>
                    <a:lnTo>
                      <a:pt x="28" y="115"/>
                    </a:lnTo>
                    <a:lnTo>
                      <a:pt x="18" y="115"/>
                    </a:lnTo>
                    <a:lnTo>
                      <a:pt x="15" y="122"/>
                    </a:lnTo>
                    <a:lnTo>
                      <a:pt x="18" y="128"/>
                    </a:lnTo>
                    <a:lnTo>
                      <a:pt x="31" y="134"/>
                    </a:lnTo>
                    <a:lnTo>
                      <a:pt x="40" y="140"/>
                    </a:lnTo>
                    <a:lnTo>
                      <a:pt x="37" y="144"/>
                    </a:lnTo>
                    <a:lnTo>
                      <a:pt x="28" y="144"/>
                    </a:lnTo>
                    <a:lnTo>
                      <a:pt x="21" y="147"/>
                    </a:lnTo>
                    <a:lnTo>
                      <a:pt x="18" y="153"/>
                    </a:lnTo>
                    <a:lnTo>
                      <a:pt x="12" y="156"/>
                    </a:lnTo>
                    <a:lnTo>
                      <a:pt x="9" y="156"/>
                    </a:lnTo>
                    <a:lnTo>
                      <a:pt x="6" y="150"/>
                    </a:lnTo>
                    <a:lnTo>
                      <a:pt x="9" y="134"/>
                    </a:lnTo>
                    <a:lnTo>
                      <a:pt x="0" y="125"/>
                    </a:lnTo>
                    <a:lnTo>
                      <a:pt x="3" y="115"/>
                    </a:lnTo>
                    <a:lnTo>
                      <a:pt x="6" y="109"/>
                    </a:lnTo>
                    <a:lnTo>
                      <a:pt x="12" y="106"/>
                    </a:lnTo>
                    <a:lnTo>
                      <a:pt x="18" y="100"/>
                    </a:lnTo>
                    <a:lnTo>
                      <a:pt x="21" y="94"/>
                    </a:lnTo>
                    <a:lnTo>
                      <a:pt x="18" y="90"/>
                    </a:lnTo>
                    <a:lnTo>
                      <a:pt x="18" y="84"/>
                    </a:lnTo>
                    <a:lnTo>
                      <a:pt x="31" y="90"/>
                    </a:lnTo>
                    <a:lnTo>
                      <a:pt x="43" y="87"/>
                    </a:lnTo>
                    <a:lnTo>
                      <a:pt x="46" y="81"/>
                    </a:lnTo>
                    <a:lnTo>
                      <a:pt x="46" y="69"/>
                    </a:lnTo>
                    <a:lnTo>
                      <a:pt x="50" y="65"/>
                    </a:lnTo>
                    <a:lnTo>
                      <a:pt x="56" y="28"/>
                    </a:lnTo>
                    <a:lnTo>
                      <a:pt x="53" y="12"/>
                    </a:lnTo>
                    <a:lnTo>
                      <a:pt x="53" y="6"/>
                    </a:lnTo>
                    <a:lnTo>
                      <a:pt x="59" y="0"/>
                    </a:lnTo>
                    <a:lnTo>
                      <a:pt x="65" y="3"/>
                    </a:lnTo>
                    <a:lnTo>
                      <a:pt x="65" y="6"/>
                    </a:lnTo>
                    <a:lnTo>
                      <a:pt x="93" y="37"/>
                    </a:lnTo>
                    <a:lnTo>
                      <a:pt x="115" y="53"/>
                    </a:lnTo>
                    <a:lnTo>
                      <a:pt x="125" y="56"/>
                    </a:lnTo>
                    <a:lnTo>
                      <a:pt x="128" y="59"/>
                    </a:lnTo>
                    <a:lnTo>
                      <a:pt x="134" y="62"/>
                    </a:lnTo>
                    <a:lnTo>
                      <a:pt x="140" y="59"/>
                    </a:lnTo>
                    <a:lnTo>
                      <a:pt x="147" y="56"/>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52" name="Freeform 356"/>
              <p:cNvSpPr/>
              <p:nvPr/>
            </p:nvSpPr>
            <p:spPr bwMode="auto">
              <a:xfrm>
                <a:off x="3818" y="1251"/>
                <a:ext cx="313" cy="281"/>
              </a:xfrm>
              <a:custGeom>
                <a:avLst/>
                <a:gdLst>
                  <a:gd name="T0" fmla="*/ 294 w 313"/>
                  <a:gd name="T1" fmla="*/ 6 h 281"/>
                  <a:gd name="T2" fmla="*/ 304 w 313"/>
                  <a:gd name="T3" fmla="*/ 44 h 281"/>
                  <a:gd name="T4" fmla="*/ 310 w 313"/>
                  <a:gd name="T5" fmla="*/ 81 h 281"/>
                  <a:gd name="T6" fmla="*/ 304 w 313"/>
                  <a:gd name="T7" fmla="*/ 94 h 281"/>
                  <a:gd name="T8" fmla="*/ 291 w 313"/>
                  <a:gd name="T9" fmla="*/ 116 h 281"/>
                  <a:gd name="T10" fmla="*/ 285 w 313"/>
                  <a:gd name="T11" fmla="*/ 163 h 281"/>
                  <a:gd name="T12" fmla="*/ 273 w 313"/>
                  <a:gd name="T13" fmla="*/ 197 h 281"/>
                  <a:gd name="T14" fmla="*/ 273 w 313"/>
                  <a:gd name="T15" fmla="*/ 210 h 281"/>
                  <a:gd name="T16" fmla="*/ 251 w 313"/>
                  <a:gd name="T17" fmla="*/ 231 h 281"/>
                  <a:gd name="T18" fmla="*/ 257 w 313"/>
                  <a:gd name="T19" fmla="*/ 210 h 281"/>
                  <a:gd name="T20" fmla="*/ 248 w 313"/>
                  <a:gd name="T21" fmla="*/ 225 h 281"/>
                  <a:gd name="T22" fmla="*/ 232 w 313"/>
                  <a:gd name="T23" fmla="*/ 228 h 281"/>
                  <a:gd name="T24" fmla="*/ 223 w 313"/>
                  <a:gd name="T25" fmla="*/ 244 h 281"/>
                  <a:gd name="T26" fmla="*/ 219 w 313"/>
                  <a:gd name="T27" fmla="*/ 228 h 281"/>
                  <a:gd name="T28" fmla="*/ 172 w 313"/>
                  <a:gd name="T29" fmla="*/ 247 h 281"/>
                  <a:gd name="T30" fmla="*/ 172 w 313"/>
                  <a:gd name="T31" fmla="*/ 241 h 281"/>
                  <a:gd name="T32" fmla="*/ 166 w 313"/>
                  <a:gd name="T33" fmla="*/ 238 h 281"/>
                  <a:gd name="T34" fmla="*/ 157 w 313"/>
                  <a:gd name="T35" fmla="*/ 244 h 281"/>
                  <a:gd name="T36" fmla="*/ 163 w 313"/>
                  <a:gd name="T37" fmla="*/ 256 h 281"/>
                  <a:gd name="T38" fmla="*/ 154 w 313"/>
                  <a:gd name="T39" fmla="*/ 260 h 281"/>
                  <a:gd name="T40" fmla="*/ 129 w 313"/>
                  <a:gd name="T41" fmla="*/ 278 h 281"/>
                  <a:gd name="T42" fmla="*/ 119 w 313"/>
                  <a:gd name="T43" fmla="*/ 266 h 281"/>
                  <a:gd name="T44" fmla="*/ 126 w 313"/>
                  <a:gd name="T45" fmla="*/ 244 h 281"/>
                  <a:gd name="T46" fmla="*/ 104 w 313"/>
                  <a:gd name="T47" fmla="*/ 241 h 281"/>
                  <a:gd name="T48" fmla="*/ 79 w 313"/>
                  <a:gd name="T49" fmla="*/ 247 h 281"/>
                  <a:gd name="T50" fmla="*/ 41 w 313"/>
                  <a:gd name="T51" fmla="*/ 256 h 281"/>
                  <a:gd name="T52" fmla="*/ 22 w 313"/>
                  <a:gd name="T53" fmla="*/ 266 h 281"/>
                  <a:gd name="T54" fmla="*/ 10 w 313"/>
                  <a:gd name="T55" fmla="*/ 269 h 281"/>
                  <a:gd name="T56" fmla="*/ 13 w 313"/>
                  <a:gd name="T57" fmla="*/ 250 h 281"/>
                  <a:gd name="T58" fmla="*/ 44 w 313"/>
                  <a:gd name="T59" fmla="*/ 225 h 281"/>
                  <a:gd name="T60" fmla="*/ 69 w 313"/>
                  <a:gd name="T61" fmla="*/ 216 h 281"/>
                  <a:gd name="T62" fmla="*/ 132 w 313"/>
                  <a:gd name="T63" fmla="*/ 216 h 281"/>
                  <a:gd name="T64" fmla="*/ 144 w 313"/>
                  <a:gd name="T65" fmla="*/ 191 h 281"/>
                  <a:gd name="T66" fmla="*/ 166 w 313"/>
                  <a:gd name="T67" fmla="*/ 150 h 281"/>
                  <a:gd name="T68" fmla="*/ 179 w 313"/>
                  <a:gd name="T69" fmla="*/ 150 h 281"/>
                  <a:gd name="T70" fmla="*/ 169 w 313"/>
                  <a:gd name="T71" fmla="*/ 159 h 281"/>
                  <a:gd name="T72" fmla="*/ 182 w 313"/>
                  <a:gd name="T73" fmla="*/ 169 h 281"/>
                  <a:gd name="T74" fmla="*/ 216 w 313"/>
                  <a:gd name="T75" fmla="*/ 147 h 281"/>
                  <a:gd name="T76" fmla="*/ 235 w 313"/>
                  <a:gd name="T77" fmla="*/ 128 h 281"/>
                  <a:gd name="T78" fmla="*/ 254 w 313"/>
                  <a:gd name="T79" fmla="*/ 59 h 281"/>
                  <a:gd name="T80" fmla="*/ 254 w 313"/>
                  <a:gd name="T81" fmla="*/ 31 h 281"/>
                  <a:gd name="T82" fmla="*/ 263 w 313"/>
                  <a:gd name="T83" fmla="*/ 19 h 281"/>
                  <a:gd name="T84" fmla="*/ 269 w 313"/>
                  <a:gd name="T85" fmla="*/ 16 h 281"/>
                  <a:gd name="T86" fmla="*/ 279 w 313"/>
                  <a:gd name="T87" fmla="*/ 22 h 281"/>
                  <a:gd name="T88" fmla="*/ 288 w 313"/>
                  <a:gd name="T89" fmla="*/ 16 h 281"/>
                  <a:gd name="T90" fmla="*/ 279 w 313"/>
                  <a:gd name="T91" fmla="*/ 16 h 281"/>
                  <a:gd name="T92" fmla="*/ 282 w 313"/>
                  <a:gd name="T93" fmla="*/ 0 h 2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81"/>
                  <a:gd name="T143" fmla="*/ 313 w 313"/>
                  <a:gd name="T144" fmla="*/ 281 h 2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81">
                    <a:moveTo>
                      <a:pt x="285" y="3"/>
                    </a:moveTo>
                    <a:lnTo>
                      <a:pt x="294" y="3"/>
                    </a:lnTo>
                    <a:lnTo>
                      <a:pt x="294" y="6"/>
                    </a:lnTo>
                    <a:lnTo>
                      <a:pt x="294" y="28"/>
                    </a:lnTo>
                    <a:lnTo>
                      <a:pt x="298" y="38"/>
                    </a:lnTo>
                    <a:lnTo>
                      <a:pt x="304" y="44"/>
                    </a:lnTo>
                    <a:lnTo>
                      <a:pt x="313" y="75"/>
                    </a:lnTo>
                    <a:lnTo>
                      <a:pt x="313" y="78"/>
                    </a:lnTo>
                    <a:lnTo>
                      <a:pt x="310" y="81"/>
                    </a:lnTo>
                    <a:lnTo>
                      <a:pt x="310" y="88"/>
                    </a:lnTo>
                    <a:lnTo>
                      <a:pt x="307" y="94"/>
                    </a:lnTo>
                    <a:lnTo>
                      <a:pt x="304" y="94"/>
                    </a:lnTo>
                    <a:lnTo>
                      <a:pt x="298" y="106"/>
                    </a:lnTo>
                    <a:lnTo>
                      <a:pt x="298" y="116"/>
                    </a:lnTo>
                    <a:lnTo>
                      <a:pt x="291" y="116"/>
                    </a:lnTo>
                    <a:lnTo>
                      <a:pt x="285" y="119"/>
                    </a:lnTo>
                    <a:lnTo>
                      <a:pt x="282" y="128"/>
                    </a:lnTo>
                    <a:lnTo>
                      <a:pt x="285" y="163"/>
                    </a:lnTo>
                    <a:lnTo>
                      <a:pt x="279" y="169"/>
                    </a:lnTo>
                    <a:lnTo>
                      <a:pt x="276" y="178"/>
                    </a:lnTo>
                    <a:lnTo>
                      <a:pt x="273" y="197"/>
                    </a:lnTo>
                    <a:lnTo>
                      <a:pt x="276" y="203"/>
                    </a:lnTo>
                    <a:lnTo>
                      <a:pt x="279" y="206"/>
                    </a:lnTo>
                    <a:lnTo>
                      <a:pt x="273" y="210"/>
                    </a:lnTo>
                    <a:lnTo>
                      <a:pt x="266" y="225"/>
                    </a:lnTo>
                    <a:lnTo>
                      <a:pt x="251" y="235"/>
                    </a:lnTo>
                    <a:lnTo>
                      <a:pt x="251" y="231"/>
                    </a:lnTo>
                    <a:lnTo>
                      <a:pt x="254" y="219"/>
                    </a:lnTo>
                    <a:lnTo>
                      <a:pt x="257" y="213"/>
                    </a:lnTo>
                    <a:lnTo>
                      <a:pt x="257" y="210"/>
                    </a:lnTo>
                    <a:lnTo>
                      <a:pt x="251" y="210"/>
                    </a:lnTo>
                    <a:lnTo>
                      <a:pt x="248" y="219"/>
                    </a:lnTo>
                    <a:lnTo>
                      <a:pt x="248" y="225"/>
                    </a:lnTo>
                    <a:lnTo>
                      <a:pt x="241" y="222"/>
                    </a:lnTo>
                    <a:lnTo>
                      <a:pt x="235" y="222"/>
                    </a:lnTo>
                    <a:lnTo>
                      <a:pt x="232" y="228"/>
                    </a:lnTo>
                    <a:lnTo>
                      <a:pt x="229" y="241"/>
                    </a:lnTo>
                    <a:lnTo>
                      <a:pt x="226" y="244"/>
                    </a:lnTo>
                    <a:lnTo>
                      <a:pt x="223" y="244"/>
                    </a:lnTo>
                    <a:lnTo>
                      <a:pt x="223" y="235"/>
                    </a:lnTo>
                    <a:lnTo>
                      <a:pt x="223" y="228"/>
                    </a:lnTo>
                    <a:lnTo>
                      <a:pt x="219" y="228"/>
                    </a:lnTo>
                    <a:lnTo>
                      <a:pt x="204" y="247"/>
                    </a:lnTo>
                    <a:lnTo>
                      <a:pt x="182" y="244"/>
                    </a:lnTo>
                    <a:lnTo>
                      <a:pt x="172" y="247"/>
                    </a:lnTo>
                    <a:lnTo>
                      <a:pt x="176" y="244"/>
                    </a:lnTo>
                    <a:lnTo>
                      <a:pt x="179" y="241"/>
                    </a:lnTo>
                    <a:lnTo>
                      <a:pt x="172" y="241"/>
                    </a:lnTo>
                    <a:lnTo>
                      <a:pt x="172" y="238"/>
                    </a:lnTo>
                    <a:lnTo>
                      <a:pt x="169" y="241"/>
                    </a:lnTo>
                    <a:lnTo>
                      <a:pt x="166" y="238"/>
                    </a:lnTo>
                    <a:lnTo>
                      <a:pt x="166" y="231"/>
                    </a:lnTo>
                    <a:lnTo>
                      <a:pt x="163" y="231"/>
                    </a:lnTo>
                    <a:lnTo>
                      <a:pt x="157" y="244"/>
                    </a:lnTo>
                    <a:lnTo>
                      <a:pt x="166" y="250"/>
                    </a:lnTo>
                    <a:lnTo>
                      <a:pt x="166" y="260"/>
                    </a:lnTo>
                    <a:lnTo>
                      <a:pt x="163" y="256"/>
                    </a:lnTo>
                    <a:lnTo>
                      <a:pt x="160" y="256"/>
                    </a:lnTo>
                    <a:lnTo>
                      <a:pt x="157" y="256"/>
                    </a:lnTo>
                    <a:lnTo>
                      <a:pt x="154" y="260"/>
                    </a:lnTo>
                    <a:lnTo>
                      <a:pt x="141" y="278"/>
                    </a:lnTo>
                    <a:lnTo>
                      <a:pt x="135" y="281"/>
                    </a:lnTo>
                    <a:lnTo>
                      <a:pt x="129" y="278"/>
                    </a:lnTo>
                    <a:lnTo>
                      <a:pt x="126" y="275"/>
                    </a:lnTo>
                    <a:lnTo>
                      <a:pt x="119" y="272"/>
                    </a:lnTo>
                    <a:lnTo>
                      <a:pt x="119" y="266"/>
                    </a:lnTo>
                    <a:lnTo>
                      <a:pt x="119" y="256"/>
                    </a:lnTo>
                    <a:lnTo>
                      <a:pt x="126" y="247"/>
                    </a:lnTo>
                    <a:lnTo>
                      <a:pt x="126" y="244"/>
                    </a:lnTo>
                    <a:lnTo>
                      <a:pt x="126" y="241"/>
                    </a:lnTo>
                    <a:lnTo>
                      <a:pt x="116" y="244"/>
                    </a:lnTo>
                    <a:lnTo>
                      <a:pt x="104" y="241"/>
                    </a:lnTo>
                    <a:lnTo>
                      <a:pt x="97" y="241"/>
                    </a:lnTo>
                    <a:lnTo>
                      <a:pt x="82" y="250"/>
                    </a:lnTo>
                    <a:lnTo>
                      <a:pt x="79" y="247"/>
                    </a:lnTo>
                    <a:lnTo>
                      <a:pt x="47" y="256"/>
                    </a:lnTo>
                    <a:lnTo>
                      <a:pt x="44" y="253"/>
                    </a:lnTo>
                    <a:lnTo>
                      <a:pt x="41" y="256"/>
                    </a:lnTo>
                    <a:lnTo>
                      <a:pt x="35" y="269"/>
                    </a:lnTo>
                    <a:lnTo>
                      <a:pt x="32" y="269"/>
                    </a:lnTo>
                    <a:lnTo>
                      <a:pt x="22" y="266"/>
                    </a:lnTo>
                    <a:lnTo>
                      <a:pt x="16" y="266"/>
                    </a:lnTo>
                    <a:lnTo>
                      <a:pt x="13" y="266"/>
                    </a:lnTo>
                    <a:lnTo>
                      <a:pt x="10" y="269"/>
                    </a:lnTo>
                    <a:lnTo>
                      <a:pt x="0" y="266"/>
                    </a:lnTo>
                    <a:lnTo>
                      <a:pt x="0" y="253"/>
                    </a:lnTo>
                    <a:lnTo>
                      <a:pt x="13" y="250"/>
                    </a:lnTo>
                    <a:lnTo>
                      <a:pt x="32" y="238"/>
                    </a:lnTo>
                    <a:lnTo>
                      <a:pt x="38" y="228"/>
                    </a:lnTo>
                    <a:lnTo>
                      <a:pt x="44" y="225"/>
                    </a:lnTo>
                    <a:lnTo>
                      <a:pt x="47" y="219"/>
                    </a:lnTo>
                    <a:lnTo>
                      <a:pt x="60" y="213"/>
                    </a:lnTo>
                    <a:lnTo>
                      <a:pt x="69" y="216"/>
                    </a:lnTo>
                    <a:lnTo>
                      <a:pt x="122" y="206"/>
                    </a:lnTo>
                    <a:lnTo>
                      <a:pt x="122" y="213"/>
                    </a:lnTo>
                    <a:lnTo>
                      <a:pt x="132" y="216"/>
                    </a:lnTo>
                    <a:lnTo>
                      <a:pt x="135" y="213"/>
                    </a:lnTo>
                    <a:lnTo>
                      <a:pt x="144" y="206"/>
                    </a:lnTo>
                    <a:lnTo>
                      <a:pt x="144" y="191"/>
                    </a:lnTo>
                    <a:lnTo>
                      <a:pt x="160" y="175"/>
                    </a:lnTo>
                    <a:lnTo>
                      <a:pt x="163" y="166"/>
                    </a:lnTo>
                    <a:lnTo>
                      <a:pt x="166" y="150"/>
                    </a:lnTo>
                    <a:lnTo>
                      <a:pt x="176" y="144"/>
                    </a:lnTo>
                    <a:lnTo>
                      <a:pt x="179" y="147"/>
                    </a:lnTo>
                    <a:lnTo>
                      <a:pt x="179" y="150"/>
                    </a:lnTo>
                    <a:lnTo>
                      <a:pt x="172" y="153"/>
                    </a:lnTo>
                    <a:lnTo>
                      <a:pt x="169" y="156"/>
                    </a:lnTo>
                    <a:lnTo>
                      <a:pt x="169" y="159"/>
                    </a:lnTo>
                    <a:lnTo>
                      <a:pt x="172" y="166"/>
                    </a:lnTo>
                    <a:lnTo>
                      <a:pt x="172" y="172"/>
                    </a:lnTo>
                    <a:lnTo>
                      <a:pt x="182" y="169"/>
                    </a:lnTo>
                    <a:lnTo>
                      <a:pt x="185" y="166"/>
                    </a:lnTo>
                    <a:lnTo>
                      <a:pt x="201" y="159"/>
                    </a:lnTo>
                    <a:lnTo>
                      <a:pt x="216" y="147"/>
                    </a:lnTo>
                    <a:lnTo>
                      <a:pt x="226" y="131"/>
                    </a:lnTo>
                    <a:lnTo>
                      <a:pt x="232" y="128"/>
                    </a:lnTo>
                    <a:lnTo>
                      <a:pt x="235" y="128"/>
                    </a:lnTo>
                    <a:lnTo>
                      <a:pt x="238" y="122"/>
                    </a:lnTo>
                    <a:lnTo>
                      <a:pt x="257" y="63"/>
                    </a:lnTo>
                    <a:lnTo>
                      <a:pt x="254" y="59"/>
                    </a:lnTo>
                    <a:lnTo>
                      <a:pt x="248" y="59"/>
                    </a:lnTo>
                    <a:lnTo>
                      <a:pt x="254" y="47"/>
                    </a:lnTo>
                    <a:lnTo>
                      <a:pt x="254" y="31"/>
                    </a:lnTo>
                    <a:lnTo>
                      <a:pt x="257" y="28"/>
                    </a:lnTo>
                    <a:lnTo>
                      <a:pt x="260" y="25"/>
                    </a:lnTo>
                    <a:lnTo>
                      <a:pt x="263" y="19"/>
                    </a:lnTo>
                    <a:lnTo>
                      <a:pt x="263" y="13"/>
                    </a:lnTo>
                    <a:lnTo>
                      <a:pt x="266" y="13"/>
                    </a:lnTo>
                    <a:lnTo>
                      <a:pt x="269" y="16"/>
                    </a:lnTo>
                    <a:lnTo>
                      <a:pt x="273" y="22"/>
                    </a:lnTo>
                    <a:lnTo>
                      <a:pt x="276" y="25"/>
                    </a:lnTo>
                    <a:lnTo>
                      <a:pt x="279" y="22"/>
                    </a:lnTo>
                    <a:lnTo>
                      <a:pt x="282" y="22"/>
                    </a:lnTo>
                    <a:lnTo>
                      <a:pt x="285" y="22"/>
                    </a:lnTo>
                    <a:lnTo>
                      <a:pt x="288" y="16"/>
                    </a:lnTo>
                    <a:lnTo>
                      <a:pt x="288" y="9"/>
                    </a:lnTo>
                    <a:lnTo>
                      <a:pt x="285" y="13"/>
                    </a:lnTo>
                    <a:lnTo>
                      <a:pt x="279" y="16"/>
                    </a:lnTo>
                    <a:lnTo>
                      <a:pt x="276" y="9"/>
                    </a:lnTo>
                    <a:lnTo>
                      <a:pt x="279" y="3"/>
                    </a:lnTo>
                    <a:lnTo>
                      <a:pt x="282" y="0"/>
                    </a:lnTo>
                    <a:lnTo>
                      <a:pt x="285"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53" name="Freeform 357"/>
              <p:cNvSpPr/>
              <p:nvPr/>
            </p:nvSpPr>
            <p:spPr bwMode="auto">
              <a:xfrm>
                <a:off x="3818" y="1251"/>
                <a:ext cx="313" cy="281"/>
              </a:xfrm>
              <a:custGeom>
                <a:avLst/>
                <a:gdLst>
                  <a:gd name="T0" fmla="*/ 294 w 313"/>
                  <a:gd name="T1" fmla="*/ 6 h 281"/>
                  <a:gd name="T2" fmla="*/ 304 w 313"/>
                  <a:gd name="T3" fmla="*/ 44 h 281"/>
                  <a:gd name="T4" fmla="*/ 310 w 313"/>
                  <a:gd name="T5" fmla="*/ 81 h 281"/>
                  <a:gd name="T6" fmla="*/ 304 w 313"/>
                  <a:gd name="T7" fmla="*/ 94 h 281"/>
                  <a:gd name="T8" fmla="*/ 291 w 313"/>
                  <a:gd name="T9" fmla="*/ 116 h 281"/>
                  <a:gd name="T10" fmla="*/ 285 w 313"/>
                  <a:gd name="T11" fmla="*/ 163 h 281"/>
                  <a:gd name="T12" fmla="*/ 273 w 313"/>
                  <a:gd name="T13" fmla="*/ 197 h 281"/>
                  <a:gd name="T14" fmla="*/ 273 w 313"/>
                  <a:gd name="T15" fmla="*/ 210 h 281"/>
                  <a:gd name="T16" fmla="*/ 251 w 313"/>
                  <a:gd name="T17" fmla="*/ 231 h 281"/>
                  <a:gd name="T18" fmla="*/ 257 w 313"/>
                  <a:gd name="T19" fmla="*/ 210 h 281"/>
                  <a:gd name="T20" fmla="*/ 248 w 313"/>
                  <a:gd name="T21" fmla="*/ 225 h 281"/>
                  <a:gd name="T22" fmla="*/ 232 w 313"/>
                  <a:gd name="T23" fmla="*/ 228 h 281"/>
                  <a:gd name="T24" fmla="*/ 223 w 313"/>
                  <a:gd name="T25" fmla="*/ 244 h 281"/>
                  <a:gd name="T26" fmla="*/ 219 w 313"/>
                  <a:gd name="T27" fmla="*/ 228 h 281"/>
                  <a:gd name="T28" fmla="*/ 172 w 313"/>
                  <a:gd name="T29" fmla="*/ 247 h 281"/>
                  <a:gd name="T30" fmla="*/ 172 w 313"/>
                  <a:gd name="T31" fmla="*/ 241 h 281"/>
                  <a:gd name="T32" fmla="*/ 166 w 313"/>
                  <a:gd name="T33" fmla="*/ 238 h 281"/>
                  <a:gd name="T34" fmla="*/ 157 w 313"/>
                  <a:gd name="T35" fmla="*/ 244 h 281"/>
                  <a:gd name="T36" fmla="*/ 163 w 313"/>
                  <a:gd name="T37" fmla="*/ 256 h 281"/>
                  <a:gd name="T38" fmla="*/ 154 w 313"/>
                  <a:gd name="T39" fmla="*/ 260 h 281"/>
                  <a:gd name="T40" fmla="*/ 129 w 313"/>
                  <a:gd name="T41" fmla="*/ 278 h 281"/>
                  <a:gd name="T42" fmla="*/ 119 w 313"/>
                  <a:gd name="T43" fmla="*/ 266 h 281"/>
                  <a:gd name="T44" fmla="*/ 126 w 313"/>
                  <a:gd name="T45" fmla="*/ 244 h 281"/>
                  <a:gd name="T46" fmla="*/ 104 w 313"/>
                  <a:gd name="T47" fmla="*/ 241 h 281"/>
                  <a:gd name="T48" fmla="*/ 79 w 313"/>
                  <a:gd name="T49" fmla="*/ 247 h 281"/>
                  <a:gd name="T50" fmla="*/ 41 w 313"/>
                  <a:gd name="T51" fmla="*/ 256 h 281"/>
                  <a:gd name="T52" fmla="*/ 22 w 313"/>
                  <a:gd name="T53" fmla="*/ 266 h 281"/>
                  <a:gd name="T54" fmla="*/ 10 w 313"/>
                  <a:gd name="T55" fmla="*/ 269 h 281"/>
                  <a:gd name="T56" fmla="*/ 13 w 313"/>
                  <a:gd name="T57" fmla="*/ 250 h 281"/>
                  <a:gd name="T58" fmla="*/ 44 w 313"/>
                  <a:gd name="T59" fmla="*/ 225 h 281"/>
                  <a:gd name="T60" fmla="*/ 69 w 313"/>
                  <a:gd name="T61" fmla="*/ 216 h 281"/>
                  <a:gd name="T62" fmla="*/ 132 w 313"/>
                  <a:gd name="T63" fmla="*/ 216 h 281"/>
                  <a:gd name="T64" fmla="*/ 144 w 313"/>
                  <a:gd name="T65" fmla="*/ 191 h 281"/>
                  <a:gd name="T66" fmla="*/ 166 w 313"/>
                  <a:gd name="T67" fmla="*/ 150 h 281"/>
                  <a:gd name="T68" fmla="*/ 179 w 313"/>
                  <a:gd name="T69" fmla="*/ 150 h 281"/>
                  <a:gd name="T70" fmla="*/ 169 w 313"/>
                  <a:gd name="T71" fmla="*/ 159 h 281"/>
                  <a:gd name="T72" fmla="*/ 182 w 313"/>
                  <a:gd name="T73" fmla="*/ 169 h 281"/>
                  <a:gd name="T74" fmla="*/ 216 w 313"/>
                  <a:gd name="T75" fmla="*/ 147 h 281"/>
                  <a:gd name="T76" fmla="*/ 235 w 313"/>
                  <a:gd name="T77" fmla="*/ 128 h 281"/>
                  <a:gd name="T78" fmla="*/ 254 w 313"/>
                  <a:gd name="T79" fmla="*/ 59 h 281"/>
                  <a:gd name="T80" fmla="*/ 254 w 313"/>
                  <a:gd name="T81" fmla="*/ 31 h 281"/>
                  <a:gd name="T82" fmla="*/ 263 w 313"/>
                  <a:gd name="T83" fmla="*/ 19 h 281"/>
                  <a:gd name="T84" fmla="*/ 269 w 313"/>
                  <a:gd name="T85" fmla="*/ 16 h 281"/>
                  <a:gd name="T86" fmla="*/ 279 w 313"/>
                  <a:gd name="T87" fmla="*/ 22 h 281"/>
                  <a:gd name="T88" fmla="*/ 288 w 313"/>
                  <a:gd name="T89" fmla="*/ 16 h 281"/>
                  <a:gd name="T90" fmla="*/ 279 w 313"/>
                  <a:gd name="T91" fmla="*/ 16 h 281"/>
                  <a:gd name="T92" fmla="*/ 282 w 313"/>
                  <a:gd name="T93" fmla="*/ 0 h 2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81"/>
                  <a:gd name="T143" fmla="*/ 313 w 313"/>
                  <a:gd name="T144" fmla="*/ 281 h 2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81">
                    <a:moveTo>
                      <a:pt x="285" y="3"/>
                    </a:moveTo>
                    <a:lnTo>
                      <a:pt x="294" y="3"/>
                    </a:lnTo>
                    <a:lnTo>
                      <a:pt x="294" y="6"/>
                    </a:lnTo>
                    <a:lnTo>
                      <a:pt x="294" y="28"/>
                    </a:lnTo>
                    <a:lnTo>
                      <a:pt x="298" y="38"/>
                    </a:lnTo>
                    <a:lnTo>
                      <a:pt x="304" y="44"/>
                    </a:lnTo>
                    <a:lnTo>
                      <a:pt x="313" y="75"/>
                    </a:lnTo>
                    <a:lnTo>
                      <a:pt x="313" y="78"/>
                    </a:lnTo>
                    <a:lnTo>
                      <a:pt x="310" y="81"/>
                    </a:lnTo>
                    <a:lnTo>
                      <a:pt x="310" y="88"/>
                    </a:lnTo>
                    <a:lnTo>
                      <a:pt x="307" y="94"/>
                    </a:lnTo>
                    <a:lnTo>
                      <a:pt x="304" y="94"/>
                    </a:lnTo>
                    <a:lnTo>
                      <a:pt x="298" y="106"/>
                    </a:lnTo>
                    <a:lnTo>
                      <a:pt x="298" y="116"/>
                    </a:lnTo>
                    <a:lnTo>
                      <a:pt x="291" y="116"/>
                    </a:lnTo>
                    <a:lnTo>
                      <a:pt x="285" y="119"/>
                    </a:lnTo>
                    <a:lnTo>
                      <a:pt x="282" y="128"/>
                    </a:lnTo>
                    <a:lnTo>
                      <a:pt x="285" y="163"/>
                    </a:lnTo>
                    <a:lnTo>
                      <a:pt x="279" y="169"/>
                    </a:lnTo>
                    <a:lnTo>
                      <a:pt x="276" y="178"/>
                    </a:lnTo>
                    <a:lnTo>
                      <a:pt x="273" y="197"/>
                    </a:lnTo>
                    <a:lnTo>
                      <a:pt x="276" y="203"/>
                    </a:lnTo>
                    <a:lnTo>
                      <a:pt x="279" y="206"/>
                    </a:lnTo>
                    <a:lnTo>
                      <a:pt x="273" y="210"/>
                    </a:lnTo>
                    <a:lnTo>
                      <a:pt x="266" y="225"/>
                    </a:lnTo>
                    <a:lnTo>
                      <a:pt x="251" y="235"/>
                    </a:lnTo>
                    <a:lnTo>
                      <a:pt x="251" y="231"/>
                    </a:lnTo>
                    <a:lnTo>
                      <a:pt x="254" y="219"/>
                    </a:lnTo>
                    <a:lnTo>
                      <a:pt x="257" y="213"/>
                    </a:lnTo>
                    <a:lnTo>
                      <a:pt x="257" y="210"/>
                    </a:lnTo>
                    <a:lnTo>
                      <a:pt x="251" y="210"/>
                    </a:lnTo>
                    <a:lnTo>
                      <a:pt x="248" y="219"/>
                    </a:lnTo>
                    <a:lnTo>
                      <a:pt x="248" y="225"/>
                    </a:lnTo>
                    <a:lnTo>
                      <a:pt x="241" y="222"/>
                    </a:lnTo>
                    <a:lnTo>
                      <a:pt x="235" y="222"/>
                    </a:lnTo>
                    <a:lnTo>
                      <a:pt x="232" y="228"/>
                    </a:lnTo>
                    <a:lnTo>
                      <a:pt x="229" y="241"/>
                    </a:lnTo>
                    <a:lnTo>
                      <a:pt x="226" y="244"/>
                    </a:lnTo>
                    <a:lnTo>
                      <a:pt x="223" y="244"/>
                    </a:lnTo>
                    <a:lnTo>
                      <a:pt x="223" y="235"/>
                    </a:lnTo>
                    <a:lnTo>
                      <a:pt x="223" y="228"/>
                    </a:lnTo>
                    <a:lnTo>
                      <a:pt x="219" y="228"/>
                    </a:lnTo>
                    <a:lnTo>
                      <a:pt x="204" y="247"/>
                    </a:lnTo>
                    <a:lnTo>
                      <a:pt x="182" y="244"/>
                    </a:lnTo>
                    <a:lnTo>
                      <a:pt x="172" y="247"/>
                    </a:lnTo>
                    <a:lnTo>
                      <a:pt x="176" y="244"/>
                    </a:lnTo>
                    <a:lnTo>
                      <a:pt x="179" y="241"/>
                    </a:lnTo>
                    <a:lnTo>
                      <a:pt x="172" y="241"/>
                    </a:lnTo>
                    <a:lnTo>
                      <a:pt x="172" y="238"/>
                    </a:lnTo>
                    <a:lnTo>
                      <a:pt x="169" y="241"/>
                    </a:lnTo>
                    <a:lnTo>
                      <a:pt x="166" y="238"/>
                    </a:lnTo>
                    <a:lnTo>
                      <a:pt x="166" y="231"/>
                    </a:lnTo>
                    <a:lnTo>
                      <a:pt x="163" y="231"/>
                    </a:lnTo>
                    <a:lnTo>
                      <a:pt x="157" y="244"/>
                    </a:lnTo>
                    <a:lnTo>
                      <a:pt x="166" y="250"/>
                    </a:lnTo>
                    <a:lnTo>
                      <a:pt x="166" y="260"/>
                    </a:lnTo>
                    <a:lnTo>
                      <a:pt x="163" y="256"/>
                    </a:lnTo>
                    <a:lnTo>
                      <a:pt x="160" y="256"/>
                    </a:lnTo>
                    <a:lnTo>
                      <a:pt x="157" y="256"/>
                    </a:lnTo>
                    <a:lnTo>
                      <a:pt x="154" y="260"/>
                    </a:lnTo>
                    <a:lnTo>
                      <a:pt x="141" y="278"/>
                    </a:lnTo>
                    <a:lnTo>
                      <a:pt x="135" y="281"/>
                    </a:lnTo>
                    <a:lnTo>
                      <a:pt x="129" y="278"/>
                    </a:lnTo>
                    <a:lnTo>
                      <a:pt x="126" y="275"/>
                    </a:lnTo>
                    <a:lnTo>
                      <a:pt x="119" y="272"/>
                    </a:lnTo>
                    <a:lnTo>
                      <a:pt x="119" y="266"/>
                    </a:lnTo>
                    <a:lnTo>
                      <a:pt x="119" y="256"/>
                    </a:lnTo>
                    <a:lnTo>
                      <a:pt x="126" y="247"/>
                    </a:lnTo>
                    <a:lnTo>
                      <a:pt x="126" y="244"/>
                    </a:lnTo>
                    <a:lnTo>
                      <a:pt x="126" y="241"/>
                    </a:lnTo>
                    <a:lnTo>
                      <a:pt x="116" y="244"/>
                    </a:lnTo>
                    <a:lnTo>
                      <a:pt x="104" y="241"/>
                    </a:lnTo>
                    <a:lnTo>
                      <a:pt x="97" y="241"/>
                    </a:lnTo>
                    <a:lnTo>
                      <a:pt x="82" y="250"/>
                    </a:lnTo>
                    <a:lnTo>
                      <a:pt x="79" y="247"/>
                    </a:lnTo>
                    <a:lnTo>
                      <a:pt x="47" y="256"/>
                    </a:lnTo>
                    <a:lnTo>
                      <a:pt x="44" y="253"/>
                    </a:lnTo>
                    <a:lnTo>
                      <a:pt x="41" y="256"/>
                    </a:lnTo>
                    <a:lnTo>
                      <a:pt x="35" y="269"/>
                    </a:lnTo>
                    <a:lnTo>
                      <a:pt x="32" y="269"/>
                    </a:lnTo>
                    <a:lnTo>
                      <a:pt x="22" y="266"/>
                    </a:lnTo>
                    <a:lnTo>
                      <a:pt x="16" y="266"/>
                    </a:lnTo>
                    <a:lnTo>
                      <a:pt x="13" y="266"/>
                    </a:lnTo>
                    <a:lnTo>
                      <a:pt x="10" y="269"/>
                    </a:lnTo>
                    <a:lnTo>
                      <a:pt x="0" y="266"/>
                    </a:lnTo>
                    <a:lnTo>
                      <a:pt x="0" y="253"/>
                    </a:lnTo>
                    <a:lnTo>
                      <a:pt x="13" y="250"/>
                    </a:lnTo>
                    <a:lnTo>
                      <a:pt x="32" y="238"/>
                    </a:lnTo>
                    <a:lnTo>
                      <a:pt x="38" y="228"/>
                    </a:lnTo>
                    <a:lnTo>
                      <a:pt x="44" y="225"/>
                    </a:lnTo>
                    <a:lnTo>
                      <a:pt x="47" y="219"/>
                    </a:lnTo>
                    <a:lnTo>
                      <a:pt x="60" y="213"/>
                    </a:lnTo>
                    <a:lnTo>
                      <a:pt x="69" y="216"/>
                    </a:lnTo>
                    <a:lnTo>
                      <a:pt x="122" y="206"/>
                    </a:lnTo>
                    <a:lnTo>
                      <a:pt x="122" y="213"/>
                    </a:lnTo>
                    <a:lnTo>
                      <a:pt x="132" y="216"/>
                    </a:lnTo>
                    <a:lnTo>
                      <a:pt x="135" y="213"/>
                    </a:lnTo>
                    <a:lnTo>
                      <a:pt x="144" y="206"/>
                    </a:lnTo>
                    <a:lnTo>
                      <a:pt x="144" y="191"/>
                    </a:lnTo>
                    <a:lnTo>
                      <a:pt x="160" y="175"/>
                    </a:lnTo>
                    <a:lnTo>
                      <a:pt x="163" y="166"/>
                    </a:lnTo>
                    <a:lnTo>
                      <a:pt x="166" y="150"/>
                    </a:lnTo>
                    <a:lnTo>
                      <a:pt x="176" y="144"/>
                    </a:lnTo>
                    <a:lnTo>
                      <a:pt x="179" y="147"/>
                    </a:lnTo>
                    <a:lnTo>
                      <a:pt x="179" y="150"/>
                    </a:lnTo>
                    <a:lnTo>
                      <a:pt x="172" y="153"/>
                    </a:lnTo>
                    <a:lnTo>
                      <a:pt x="169" y="156"/>
                    </a:lnTo>
                    <a:lnTo>
                      <a:pt x="169" y="159"/>
                    </a:lnTo>
                    <a:lnTo>
                      <a:pt x="172" y="166"/>
                    </a:lnTo>
                    <a:lnTo>
                      <a:pt x="172" y="172"/>
                    </a:lnTo>
                    <a:lnTo>
                      <a:pt x="182" y="169"/>
                    </a:lnTo>
                    <a:lnTo>
                      <a:pt x="185" y="166"/>
                    </a:lnTo>
                    <a:lnTo>
                      <a:pt x="201" y="159"/>
                    </a:lnTo>
                    <a:lnTo>
                      <a:pt x="216" y="147"/>
                    </a:lnTo>
                    <a:lnTo>
                      <a:pt x="226" y="131"/>
                    </a:lnTo>
                    <a:lnTo>
                      <a:pt x="232" y="128"/>
                    </a:lnTo>
                    <a:lnTo>
                      <a:pt x="235" y="128"/>
                    </a:lnTo>
                    <a:lnTo>
                      <a:pt x="238" y="122"/>
                    </a:lnTo>
                    <a:lnTo>
                      <a:pt x="257" y="63"/>
                    </a:lnTo>
                    <a:lnTo>
                      <a:pt x="254" y="59"/>
                    </a:lnTo>
                    <a:lnTo>
                      <a:pt x="248" y="59"/>
                    </a:lnTo>
                    <a:lnTo>
                      <a:pt x="254" y="47"/>
                    </a:lnTo>
                    <a:lnTo>
                      <a:pt x="254" y="31"/>
                    </a:lnTo>
                    <a:lnTo>
                      <a:pt x="257" y="28"/>
                    </a:lnTo>
                    <a:lnTo>
                      <a:pt x="260" y="25"/>
                    </a:lnTo>
                    <a:lnTo>
                      <a:pt x="263" y="19"/>
                    </a:lnTo>
                    <a:lnTo>
                      <a:pt x="263" y="13"/>
                    </a:lnTo>
                    <a:lnTo>
                      <a:pt x="266" y="13"/>
                    </a:lnTo>
                    <a:lnTo>
                      <a:pt x="269" y="16"/>
                    </a:lnTo>
                    <a:lnTo>
                      <a:pt x="273" y="22"/>
                    </a:lnTo>
                    <a:lnTo>
                      <a:pt x="276" y="25"/>
                    </a:lnTo>
                    <a:lnTo>
                      <a:pt x="279" y="22"/>
                    </a:lnTo>
                    <a:lnTo>
                      <a:pt x="282" y="22"/>
                    </a:lnTo>
                    <a:lnTo>
                      <a:pt x="285" y="22"/>
                    </a:lnTo>
                    <a:lnTo>
                      <a:pt x="288" y="16"/>
                    </a:lnTo>
                    <a:lnTo>
                      <a:pt x="288" y="9"/>
                    </a:lnTo>
                    <a:lnTo>
                      <a:pt x="285" y="13"/>
                    </a:lnTo>
                    <a:lnTo>
                      <a:pt x="279" y="16"/>
                    </a:lnTo>
                    <a:lnTo>
                      <a:pt x="276" y="9"/>
                    </a:lnTo>
                    <a:lnTo>
                      <a:pt x="279" y="3"/>
                    </a:lnTo>
                    <a:lnTo>
                      <a:pt x="282" y="0"/>
                    </a:lnTo>
                    <a:lnTo>
                      <a:pt x="285"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54" name="Freeform 358"/>
              <p:cNvSpPr/>
              <p:nvPr/>
            </p:nvSpPr>
            <p:spPr bwMode="auto">
              <a:xfrm>
                <a:off x="4022" y="1367"/>
                <a:ext cx="9" cy="18"/>
              </a:xfrm>
              <a:custGeom>
                <a:avLst/>
                <a:gdLst>
                  <a:gd name="T0" fmla="*/ 9 w 9"/>
                  <a:gd name="T1" fmla="*/ 0 h 18"/>
                  <a:gd name="T2" fmla="*/ 9 w 9"/>
                  <a:gd name="T3" fmla="*/ 6 h 18"/>
                  <a:gd name="T4" fmla="*/ 9 w 9"/>
                  <a:gd name="T5" fmla="*/ 9 h 18"/>
                  <a:gd name="T6" fmla="*/ 6 w 9"/>
                  <a:gd name="T7" fmla="*/ 18 h 18"/>
                  <a:gd name="T8" fmla="*/ 3 w 9"/>
                  <a:gd name="T9" fmla="*/ 18 h 18"/>
                  <a:gd name="T10" fmla="*/ 0 w 9"/>
                  <a:gd name="T11" fmla="*/ 12 h 18"/>
                  <a:gd name="T12" fmla="*/ 6 w 9"/>
                  <a:gd name="T13" fmla="*/ 3 h 18"/>
                  <a:gd name="T14" fmla="*/ 9 w 9"/>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8"/>
                  <a:gd name="T26" fmla="*/ 9 w 9"/>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8">
                    <a:moveTo>
                      <a:pt x="9" y="0"/>
                    </a:moveTo>
                    <a:lnTo>
                      <a:pt x="9" y="6"/>
                    </a:lnTo>
                    <a:lnTo>
                      <a:pt x="9" y="9"/>
                    </a:lnTo>
                    <a:lnTo>
                      <a:pt x="6" y="18"/>
                    </a:lnTo>
                    <a:lnTo>
                      <a:pt x="3" y="18"/>
                    </a:lnTo>
                    <a:lnTo>
                      <a:pt x="0" y="12"/>
                    </a:lnTo>
                    <a:lnTo>
                      <a:pt x="6" y="3"/>
                    </a:lnTo>
                    <a:lnTo>
                      <a:pt x="9"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55" name="Freeform 359"/>
              <p:cNvSpPr/>
              <p:nvPr/>
            </p:nvSpPr>
            <p:spPr bwMode="auto">
              <a:xfrm>
                <a:off x="4022" y="1367"/>
                <a:ext cx="9" cy="18"/>
              </a:xfrm>
              <a:custGeom>
                <a:avLst/>
                <a:gdLst>
                  <a:gd name="T0" fmla="*/ 9 w 9"/>
                  <a:gd name="T1" fmla="*/ 0 h 18"/>
                  <a:gd name="T2" fmla="*/ 9 w 9"/>
                  <a:gd name="T3" fmla="*/ 6 h 18"/>
                  <a:gd name="T4" fmla="*/ 9 w 9"/>
                  <a:gd name="T5" fmla="*/ 9 h 18"/>
                  <a:gd name="T6" fmla="*/ 6 w 9"/>
                  <a:gd name="T7" fmla="*/ 18 h 18"/>
                  <a:gd name="T8" fmla="*/ 3 w 9"/>
                  <a:gd name="T9" fmla="*/ 18 h 18"/>
                  <a:gd name="T10" fmla="*/ 0 w 9"/>
                  <a:gd name="T11" fmla="*/ 12 h 18"/>
                  <a:gd name="T12" fmla="*/ 6 w 9"/>
                  <a:gd name="T13" fmla="*/ 3 h 18"/>
                  <a:gd name="T14" fmla="*/ 9 w 9"/>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8"/>
                  <a:gd name="T26" fmla="*/ 9 w 9"/>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8">
                    <a:moveTo>
                      <a:pt x="9" y="0"/>
                    </a:moveTo>
                    <a:lnTo>
                      <a:pt x="9" y="6"/>
                    </a:lnTo>
                    <a:lnTo>
                      <a:pt x="9" y="9"/>
                    </a:lnTo>
                    <a:lnTo>
                      <a:pt x="6" y="18"/>
                    </a:lnTo>
                    <a:lnTo>
                      <a:pt x="3" y="18"/>
                    </a:lnTo>
                    <a:lnTo>
                      <a:pt x="0" y="12"/>
                    </a:lnTo>
                    <a:lnTo>
                      <a:pt x="6" y="3"/>
                    </a:lnTo>
                    <a:lnTo>
                      <a:pt x="9"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56" name="Freeform 360"/>
              <p:cNvSpPr/>
              <p:nvPr/>
            </p:nvSpPr>
            <p:spPr bwMode="auto">
              <a:xfrm>
                <a:off x="3853" y="1504"/>
                <a:ext cx="72" cy="57"/>
              </a:xfrm>
              <a:custGeom>
                <a:avLst/>
                <a:gdLst>
                  <a:gd name="T0" fmla="*/ 56 w 72"/>
                  <a:gd name="T1" fmla="*/ 35 h 57"/>
                  <a:gd name="T2" fmla="*/ 44 w 72"/>
                  <a:gd name="T3" fmla="*/ 28 h 57"/>
                  <a:gd name="T4" fmla="*/ 37 w 72"/>
                  <a:gd name="T5" fmla="*/ 32 h 57"/>
                  <a:gd name="T6" fmla="*/ 31 w 72"/>
                  <a:gd name="T7" fmla="*/ 35 h 57"/>
                  <a:gd name="T8" fmla="*/ 25 w 72"/>
                  <a:gd name="T9" fmla="*/ 50 h 57"/>
                  <a:gd name="T10" fmla="*/ 25 w 72"/>
                  <a:gd name="T11" fmla="*/ 53 h 57"/>
                  <a:gd name="T12" fmla="*/ 19 w 72"/>
                  <a:gd name="T13" fmla="*/ 57 h 57"/>
                  <a:gd name="T14" fmla="*/ 12 w 72"/>
                  <a:gd name="T15" fmla="*/ 50 h 57"/>
                  <a:gd name="T16" fmla="*/ 9 w 72"/>
                  <a:gd name="T17" fmla="*/ 41 h 57"/>
                  <a:gd name="T18" fmla="*/ 9 w 72"/>
                  <a:gd name="T19" fmla="*/ 41 h 57"/>
                  <a:gd name="T20" fmla="*/ 6 w 72"/>
                  <a:gd name="T21" fmla="*/ 35 h 57"/>
                  <a:gd name="T22" fmla="*/ 3 w 72"/>
                  <a:gd name="T23" fmla="*/ 35 h 57"/>
                  <a:gd name="T24" fmla="*/ 0 w 72"/>
                  <a:gd name="T25" fmla="*/ 35 h 57"/>
                  <a:gd name="T26" fmla="*/ 19 w 72"/>
                  <a:gd name="T27" fmla="*/ 13 h 57"/>
                  <a:gd name="T28" fmla="*/ 28 w 72"/>
                  <a:gd name="T29" fmla="*/ 16 h 57"/>
                  <a:gd name="T30" fmla="*/ 34 w 72"/>
                  <a:gd name="T31" fmla="*/ 13 h 57"/>
                  <a:gd name="T32" fmla="*/ 37 w 72"/>
                  <a:gd name="T33" fmla="*/ 13 h 57"/>
                  <a:gd name="T34" fmla="*/ 41 w 72"/>
                  <a:gd name="T35" fmla="*/ 7 h 57"/>
                  <a:gd name="T36" fmla="*/ 47 w 72"/>
                  <a:gd name="T37" fmla="*/ 0 h 57"/>
                  <a:gd name="T38" fmla="*/ 50 w 72"/>
                  <a:gd name="T39" fmla="*/ 0 h 57"/>
                  <a:gd name="T40" fmla="*/ 56 w 72"/>
                  <a:gd name="T41" fmla="*/ 3 h 57"/>
                  <a:gd name="T42" fmla="*/ 62 w 72"/>
                  <a:gd name="T43" fmla="*/ 3 h 57"/>
                  <a:gd name="T44" fmla="*/ 66 w 72"/>
                  <a:gd name="T45" fmla="*/ 7 h 57"/>
                  <a:gd name="T46" fmla="*/ 69 w 72"/>
                  <a:gd name="T47" fmla="*/ 19 h 57"/>
                  <a:gd name="T48" fmla="*/ 72 w 72"/>
                  <a:gd name="T49" fmla="*/ 19 h 57"/>
                  <a:gd name="T50" fmla="*/ 69 w 72"/>
                  <a:gd name="T51" fmla="*/ 22 h 57"/>
                  <a:gd name="T52" fmla="*/ 66 w 72"/>
                  <a:gd name="T53" fmla="*/ 25 h 57"/>
                  <a:gd name="T54" fmla="*/ 56 w 72"/>
                  <a:gd name="T55" fmla="*/ 35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
                  <a:gd name="T85" fmla="*/ 0 h 57"/>
                  <a:gd name="T86" fmla="*/ 72 w 72"/>
                  <a:gd name="T87" fmla="*/ 57 h 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 h="57">
                    <a:moveTo>
                      <a:pt x="56" y="35"/>
                    </a:moveTo>
                    <a:lnTo>
                      <a:pt x="44" y="28"/>
                    </a:lnTo>
                    <a:lnTo>
                      <a:pt x="37" y="32"/>
                    </a:lnTo>
                    <a:lnTo>
                      <a:pt x="31" y="35"/>
                    </a:lnTo>
                    <a:lnTo>
                      <a:pt x="25" y="50"/>
                    </a:lnTo>
                    <a:lnTo>
                      <a:pt x="25" y="53"/>
                    </a:lnTo>
                    <a:lnTo>
                      <a:pt x="19" y="57"/>
                    </a:lnTo>
                    <a:lnTo>
                      <a:pt x="12" y="50"/>
                    </a:lnTo>
                    <a:lnTo>
                      <a:pt x="9" y="41"/>
                    </a:lnTo>
                    <a:lnTo>
                      <a:pt x="6" y="35"/>
                    </a:lnTo>
                    <a:lnTo>
                      <a:pt x="3" y="35"/>
                    </a:lnTo>
                    <a:lnTo>
                      <a:pt x="0" y="35"/>
                    </a:lnTo>
                    <a:lnTo>
                      <a:pt x="19" y="13"/>
                    </a:lnTo>
                    <a:lnTo>
                      <a:pt x="28" y="16"/>
                    </a:lnTo>
                    <a:lnTo>
                      <a:pt x="34" y="13"/>
                    </a:lnTo>
                    <a:lnTo>
                      <a:pt x="37" y="13"/>
                    </a:lnTo>
                    <a:lnTo>
                      <a:pt x="41" y="7"/>
                    </a:lnTo>
                    <a:lnTo>
                      <a:pt x="47" y="0"/>
                    </a:lnTo>
                    <a:lnTo>
                      <a:pt x="50" y="0"/>
                    </a:lnTo>
                    <a:lnTo>
                      <a:pt x="56" y="3"/>
                    </a:lnTo>
                    <a:lnTo>
                      <a:pt x="62" y="3"/>
                    </a:lnTo>
                    <a:lnTo>
                      <a:pt x="66" y="7"/>
                    </a:lnTo>
                    <a:lnTo>
                      <a:pt x="69" y="19"/>
                    </a:lnTo>
                    <a:lnTo>
                      <a:pt x="72" y="19"/>
                    </a:lnTo>
                    <a:lnTo>
                      <a:pt x="69" y="22"/>
                    </a:lnTo>
                    <a:lnTo>
                      <a:pt x="66" y="25"/>
                    </a:lnTo>
                    <a:lnTo>
                      <a:pt x="56" y="35"/>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57" name="Freeform 361"/>
              <p:cNvSpPr/>
              <p:nvPr/>
            </p:nvSpPr>
            <p:spPr bwMode="auto">
              <a:xfrm>
                <a:off x="3853" y="1504"/>
                <a:ext cx="72" cy="57"/>
              </a:xfrm>
              <a:custGeom>
                <a:avLst/>
                <a:gdLst>
                  <a:gd name="T0" fmla="*/ 56 w 72"/>
                  <a:gd name="T1" fmla="*/ 35 h 57"/>
                  <a:gd name="T2" fmla="*/ 44 w 72"/>
                  <a:gd name="T3" fmla="*/ 28 h 57"/>
                  <a:gd name="T4" fmla="*/ 37 w 72"/>
                  <a:gd name="T5" fmla="*/ 32 h 57"/>
                  <a:gd name="T6" fmla="*/ 31 w 72"/>
                  <a:gd name="T7" fmla="*/ 35 h 57"/>
                  <a:gd name="T8" fmla="*/ 25 w 72"/>
                  <a:gd name="T9" fmla="*/ 50 h 57"/>
                  <a:gd name="T10" fmla="*/ 25 w 72"/>
                  <a:gd name="T11" fmla="*/ 53 h 57"/>
                  <a:gd name="T12" fmla="*/ 19 w 72"/>
                  <a:gd name="T13" fmla="*/ 57 h 57"/>
                  <a:gd name="T14" fmla="*/ 12 w 72"/>
                  <a:gd name="T15" fmla="*/ 50 h 57"/>
                  <a:gd name="T16" fmla="*/ 9 w 72"/>
                  <a:gd name="T17" fmla="*/ 41 h 57"/>
                  <a:gd name="T18" fmla="*/ 9 w 72"/>
                  <a:gd name="T19" fmla="*/ 41 h 57"/>
                  <a:gd name="T20" fmla="*/ 6 w 72"/>
                  <a:gd name="T21" fmla="*/ 35 h 57"/>
                  <a:gd name="T22" fmla="*/ 3 w 72"/>
                  <a:gd name="T23" fmla="*/ 35 h 57"/>
                  <a:gd name="T24" fmla="*/ 0 w 72"/>
                  <a:gd name="T25" fmla="*/ 35 h 57"/>
                  <a:gd name="T26" fmla="*/ 19 w 72"/>
                  <a:gd name="T27" fmla="*/ 13 h 57"/>
                  <a:gd name="T28" fmla="*/ 28 w 72"/>
                  <a:gd name="T29" fmla="*/ 16 h 57"/>
                  <a:gd name="T30" fmla="*/ 34 w 72"/>
                  <a:gd name="T31" fmla="*/ 13 h 57"/>
                  <a:gd name="T32" fmla="*/ 37 w 72"/>
                  <a:gd name="T33" fmla="*/ 13 h 57"/>
                  <a:gd name="T34" fmla="*/ 41 w 72"/>
                  <a:gd name="T35" fmla="*/ 7 h 57"/>
                  <a:gd name="T36" fmla="*/ 47 w 72"/>
                  <a:gd name="T37" fmla="*/ 0 h 57"/>
                  <a:gd name="T38" fmla="*/ 50 w 72"/>
                  <a:gd name="T39" fmla="*/ 0 h 57"/>
                  <a:gd name="T40" fmla="*/ 56 w 72"/>
                  <a:gd name="T41" fmla="*/ 3 h 57"/>
                  <a:gd name="T42" fmla="*/ 62 w 72"/>
                  <a:gd name="T43" fmla="*/ 3 h 57"/>
                  <a:gd name="T44" fmla="*/ 66 w 72"/>
                  <a:gd name="T45" fmla="*/ 7 h 57"/>
                  <a:gd name="T46" fmla="*/ 69 w 72"/>
                  <a:gd name="T47" fmla="*/ 19 h 57"/>
                  <a:gd name="T48" fmla="*/ 72 w 72"/>
                  <a:gd name="T49" fmla="*/ 19 h 57"/>
                  <a:gd name="T50" fmla="*/ 69 w 72"/>
                  <a:gd name="T51" fmla="*/ 22 h 57"/>
                  <a:gd name="T52" fmla="*/ 66 w 72"/>
                  <a:gd name="T53" fmla="*/ 25 h 57"/>
                  <a:gd name="T54" fmla="*/ 56 w 72"/>
                  <a:gd name="T55" fmla="*/ 35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
                  <a:gd name="T85" fmla="*/ 0 h 57"/>
                  <a:gd name="T86" fmla="*/ 72 w 72"/>
                  <a:gd name="T87" fmla="*/ 57 h 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 h="57">
                    <a:moveTo>
                      <a:pt x="56" y="35"/>
                    </a:moveTo>
                    <a:lnTo>
                      <a:pt x="44" y="28"/>
                    </a:lnTo>
                    <a:lnTo>
                      <a:pt x="37" y="32"/>
                    </a:lnTo>
                    <a:lnTo>
                      <a:pt x="31" y="35"/>
                    </a:lnTo>
                    <a:lnTo>
                      <a:pt x="25" y="50"/>
                    </a:lnTo>
                    <a:lnTo>
                      <a:pt x="25" y="53"/>
                    </a:lnTo>
                    <a:lnTo>
                      <a:pt x="19" y="57"/>
                    </a:lnTo>
                    <a:lnTo>
                      <a:pt x="12" y="50"/>
                    </a:lnTo>
                    <a:lnTo>
                      <a:pt x="9" y="41"/>
                    </a:lnTo>
                    <a:lnTo>
                      <a:pt x="6" y="35"/>
                    </a:lnTo>
                    <a:lnTo>
                      <a:pt x="3" y="35"/>
                    </a:lnTo>
                    <a:lnTo>
                      <a:pt x="0" y="35"/>
                    </a:lnTo>
                    <a:lnTo>
                      <a:pt x="19" y="13"/>
                    </a:lnTo>
                    <a:lnTo>
                      <a:pt x="28" y="16"/>
                    </a:lnTo>
                    <a:lnTo>
                      <a:pt x="34" y="13"/>
                    </a:lnTo>
                    <a:lnTo>
                      <a:pt x="37" y="13"/>
                    </a:lnTo>
                    <a:lnTo>
                      <a:pt x="41" y="7"/>
                    </a:lnTo>
                    <a:lnTo>
                      <a:pt x="47" y="0"/>
                    </a:lnTo>
                    <a:lnTo>
                      <a:pt x="50" y="0"/>
                    </a:lnTo>
                    <a:lnTo>
                      <a:pt x="56" y="3"/>
                    </a:lnTo>
                    <a:lnTo>
                      <a:pt x="62" y="3"/>
                    </a:lnTo>
                    <a:lnTo>
                      <a:pt x="66" y="7"/>
                    </a:lnTo>
                    <a:lnTo>
                      <a:pt x="69" y="19"/>
                    </a:lnTo>
                    <a:lnTo>
                      <a:pt x="72" y="19"/>
                    </a:lnTo>
                    <a:lnTo>
                      <a:pt x="69" y="22"/>
                    </a:lnTo>
                    <a:lnTo>
                      <a:pt x="66" y="25"/>
                    </a:lnTo>
                    <a:lnTo>
                      <a:pt x="56" y="35"/>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58" name="Freeform 362"/>
              <p:cNvSpPr/>
              <p:nvPr/>
            </p:nvSpPr>
            <p:spPr bwMode="auto">
              <a:xfrm>
                <a:off x="3925" y="1495"/>
                <a:ext cx="6" cy="16"/>
              </a:xfrm>
              <a:custGeom>
                <a:avLst/>
                <a:gdLst>
                  <a:gd name="T0" fmla="*/ 6 w 6"/>
                  <a:gd name="T1" fmla="*/ 0 h 16"/>
                  <a:gd name="T2" fmla="*/ 0 w 6"/>
                  <a:gd name="T3" fmla="*/ 12 h 16"/>
                  <a:gd name="T4" fmla="*/ 3 w 6"/>
                  <a:gd name="T5" fmla="*/ 16 h 16"/>
                  <a:gd name="T6" fmla="*/ 6 w 6"/>
                  <a:gd name="T7" fmla="*/ 12 h 16"/>
                  <a:gd name="T8" fmla="*/ 6 w 6"/>
                  <a:gd name="T9" fmla="*/ 0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0"/>
                    </a:moveTo>
                    <a:lnTo>
                      <a:pt x="0" y="12"/>
                    </a:lnTo>
                    <a:lnTo>
                      <a:pt x="3" y="16"/>
                    </a:lnTo>
                    <a:lnTo>
                      <a:pt x="6" y="12"/>
                    </a:lnTo>
                    <a:lnTo>
                      <a:pt x="6"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59" name="Freeform 363"/>
              <p:cNvSpPr/>
              <p:nvPr/>
            </p:nvSpPr>
            <p:spPr bwMode="auto">
              <a:xfrm>
                <a:off x="3925" y="1495"/>
                <a:ext cx="6" cy="16"/>
              </a:xfrm>
              <a:custGeom>
                <a:avLst/>
                <a:gdLst>
                  <a:gd name="T0" fmla="*/ 6 w 6"/>
                  <a:gd name="T1" fmla="*/ 0 h 16"/>
                  <a:gd name="T2" fmla="*/ 0 w 6"/>
                  <a:gd name="T3" fmla="*/ 12 h 16"/>
                  <a:gd name="T4" fmla="*/ 3 w 6"/>
                  <a:gd name="T5" fmla="*/ 16 h 16"/>
                  <a:gd name="T6" fmla="*/ 6 w 6"/>
                  <a:gd name="T7" fmla="*/ 12 h 16"/>
                  <a:gd name="T8" fmla="*/ 6 w 6"/>
                  <a:gd name="T9" fmla="*/ 0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0"/>
                    </a:moveTo>
                    <a:lnTo>
                      <a:pt x="0" y="12"/>
                    </a:lnTo>
                    <a:lnTo>
                      <a:pt x="3" y="16"/>
                    </a:lnTo>
                    <a:lnTo>
                      <a:pt x="6" y="12"/>
                    </a:lnTo>
                    <a:lnTo>
                      <a:pt x="6"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60" name="Freeform 364"/>
              <p:cNvSpPr/>
              <p:nvPr/>
            </p:nvSpPr>
            <p:spPr bwMode="auto">
              <a:xfrm>
                <a:off x="3781" y="1520"/>
                <a:ext cx="66" cy="94"/>
              </a:xfrm>
              <a:custGeom>
                <a:avLst/>
                <a:gdLst>
                  <a:gd name="T0" fmla="*/ 34 w 66"/>
                  <a:gd name="T1" fmla="*/ 0 h 94"/>
                  <a:gd name="T2" fmla="*/ 34 w 66"/>
                  <a:gd name="T3" fmla="*/ 0 h 94"/>
                  <a:gd name="T4" fmla="*/ 31 w 66"/>
                  <a:gd name="T5" fmla="*/ 0 h 94"/>
                  <a:gd name="T6" fmla="*/ 28 w 66"/>
                  <a:gd name="T7" fmla="*/ 0 h 94"/>
                  <a:gd name="T8" fmla="*/ 25 w 66"/>
                  <a:gd name="T9" fmla="*/ 6 h 94"/>
                  <a:gd name="T10" fmla="*/ 22 w 66"/>
                  <a:gd name="T11" fmla="*/ 9 h 94"/>
                  <a:gd name="T12" fmla="*/ 16 w 66"/>
                  <a:gd name="T13" fmla="*/ 9 h 94"/>
                  <a:gd name="T14" fmla="*/ 12 w 66"/>
                  <a:gd name="T15" fmla="*/ 12 h 94"/>
                  <a:gd name="T16" fmla="*/ 9 w 66"/>
                  <a:gd name="T17" fmla="*/ 16 h 94"/>
                  <a:gd name="T18" fmla="*/ 9 w 66"/>
                  <a:gd name="T19" fmla="*/ 12 h 94"/>
                  <a:gd name="T20" fmla="*/ 6 w 66"/>
                  <a:gd name="T21" fmla="*/ 16 h 94"/>
                  <a:gd name="T22" fmla="*/ 0 w 66"/>
                  <a:gd name="T23" fmla="*/ 22 h 94"/>
                  <a:gd name="T24" fmla="*/ 6 w 66"/>
                  <a:gd name="T25" fmla="*/ 31 h 94"/>
                  <a:gd name="T26" fmla="*/ 9 w 66"/>
                  <a:gd name="T27" fmla="*/ 34 h 94"/>
                  <a:gd name="T28" fmla="*/ 6 w 66"/>
                  <a:gd name="T29" fmla="*/ 31 h 94"/>
                  <a:gd name="T30" fmla="*/ 3 w 66"/>
                  <a:gd name="T31" fmla="*/ 31 h 94"/>
                  <a:gd name="T32" fmla="*/ 3 w 66"/>
                  <a:gd name="T33" fmla="*/ 44 h 94"/>
                  <a:gd name="T34" fmla="*/ 6 w 66"/>
                  <a:gd name="T35" fmla="*/ 41 h 94"/>
                  <a:gd name="T36" fmla="*/ 12 w 66"/>
                  <a:gd name="T37" fmla="*/ 37 h 94"/>
                  <a:gd name="T38" fmla="*/ 19 w 66"/>
                  <a:gd name="T39" fmla="*/ 41 h 94"/>
                  <a:gd name="T40" fmla="*/ 22 w 66"/>
                  <a:gd name="T41" fmla="*/ 37 h 94"/>
                  <a:gd name="T42" fmla="*/ 16 w 66"/>
                  <a:gd name="T43" fmla="*/ 34 h 94"/>
                  <a:gd name="T44" fmla="*/ 16 w 66"/>
                  <a:gd name="T45" fmla="*/ 31 h 94"/>
                  <a:gd name="T46" fmla="*/ 16 w 66"/>
                  <a:gd name="T47" fmla="*/ 25 h 94"/>
                  <a:gd name="T48" fmla="*/ 19 w 66"/>
                  <a:gd name="T49" fmla="*/ 25 h 94"/>
                  <a:gd name="T50" fmla="*/ 25 w 66"/>
                  <a:gd name="T51" fmla="*/ 37 h 94"/>
                  <a:gd name="T52" fmla="*/ 25 w 66"/>
                  <a:gd name="T53" fmla="*/ 44 h 94"/>
                  <a:gd name="T54" fmla="*/ 28 w 66"/>
                  <a:gd name="T55" fmla="*/ 44 h 94"/>
                  <a:gd name="T56" fmla="*/ 25 w 66"/>
                  <a:gd name="T57" fmla="*/ 50 h 94"/>
                  <a:gd name="T58" fmla="*/ 25 w 66"/>
                  <a:gd name="T59" fmla="*/ 56 h 94"/>
                  <a:gd name="T60" fmla="*/ 19 w 66"/>
                  <a:gd name="T61" fmla="*/ 59 h 94"/>
                  <a:gd name="T62" fmla="*/ 19 w 66"/>
                  <a:gd name="T63" fmla="*/ 66 h 94"/>
                  <a:gd name="T64" fmla="*/ 19 w 66"/>
                  <a:gd name="T65" fmla="*/ 81 h 94"/>
                  <a:gd name="T66" fmla="*/ 16 w 66"/>
                  <a:gd name="T67" fmla="*/ 84 h 94"/>
                  <a:gd name="T68" fmla="*/ 19 w 66"/>
                  <a:gd name="T69" fmla="*/ 88 h 94"/>
                  <a:gd name="T70" fmla="*/ 28 w 66"/>
                  <a:gd name="T71" fmla="*/ 91 h 94"/>
                  <a:gd name="T72" fmla="*/ 28 w 66"/>
                  <a:gd name="T73" fmla="*/ 84 h 94"/>
                  <a:gd name="T74" fmla="*/ 28 w 66"/>
                  <a:gd name="T75" fmla="*/ 78 h 94"/>
                  <a:gd name="T76" fmla="*/ 28 w 66"/>
                  <a:gd name="T77" fmla="*/ 72 h 94"/>
                  <a:gd name="T78" fmla="*/ 34 w 66"/>
                  <a:gd name="T79" fmla="*/ 75 h 94"/>
                  <a:gd name="T80" fmla="*/ 31 w 66"/>
                  <a:gd name="T81" fmla="*/ 75 h 94"/>
                  <a:gd name="T82" fmla="*/ 31 w 66"/>
                  <a:gd name="T83" fmla="*/ 81 h 94"/>
                  <a:gd name="T84" fmla="*/ 31 w 66"/>
                  <a:gd name="T85" fmla="*/ 94 h 94"/>
                  <a:gd name="T86" fmla="*/ 34 w 66"/>
                  <a:gd name="T87" fmla="*/ 94 h 94"/>
                  <a:gd name="T88" fmla="*/ 41 w 66"/>
                  <a:gd name="T89" fmla="*/ 91 h 94"/>
                  <a:gd name="T90" fmla="*/ 41 w 66"/>
                  <a:gd name="T91" fmla="*/ 84 h 94"/>
                  <a:gd name="T92" fmla="*/ 44 w 66"/>
                  <a:gd name="T93" fmla="*/ 81 h 94"/>
                  <a:gd name="T94" fmla="*/ 47 w 66"/>
                  <a:gd name="T95" fmla="*/ 81 h 94"/>
                  <a:gd name="T96" fmla="*/ 66 w 66"/>
                  <a:gd name="T97" fmla="*/ 34 h 94"/>
                  <a:gd name="T98" fmla="*/ 66 w 66"/>
                  <a:gd name="T99" fmla="*/ 28 h 94"/>
                  <a:gd name="T100" fmla="*/ 63 w 66"/>
                  <a:gd name="T101" fmla="*/ 22 h 94"/>
                  <a:gd name="T102" fmla="*/ 56 w 66"/>
                  <a:gd name="T103" fmla="*/ 22 h 94"/>
                  <a:gd name="T104" fmla="*/ 56 w 66"/>
                  <a:gd name="T105" fmla="*/ 19 h 94"/>
                  <a:gd name="T106" fmla="*/ 59 w 66"/>
                  <a:gd name="T107" fmla="*/ 12 h 94"/>
                  <a:gd name="T108" fmla="*/ 56 w 66"/>
                  <a:gd name="T109" fmla="*/ 9 h 94"/>
                  <a:gd name="T110" fmla="*/ 53 w 66"/>
                  <a:gd name="T111" fmla="*/ 9 h 94"/>
                  <a:gd name="T112" fmla="*/ 44 w 66"/>
                  <a:gd name="T113" fmla="*/ 9 h 94"/>
                  <a:gd name="T114" fmla="*/ 37 w 66"/>
                  <a:gd name="T115" fmla="*/ 3 h 94"/>
                  <a:gd name="T116" fmla="*/ 37 w 66"/>
                  <a:gd name="T117" fmla="*/ 0 h 94"/>
                  <a:gd name="T118" fmla="*/ 34 w 66"/>
                  <a:gd name="T119" fmla="*/ 0 h 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94"/>
                  <a:gd name="T182" fmla="*/ 66 w 66"/>
                  <a:gd name="T183" fmla="*/ 94 h 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94">
                    <a:moveTo>
                      <a:pt x="34" y="0"/>
                    </a:moveTo>
                    <a:lnTo>
                      <a:pt x="34" y="0"/>
                    </a:lnTo>
                    <a:lnTo>
                      <a:pt x="31" y="0"/>
                    </a:lnTo>
                    <a:lnTo>
                      <a:pt x="28" y="0"/>
                    </a:lnTo>
                    <a:lnTo>
                      <a:pt x="25" y="6"/>
                    </a:lnTo>
                    <a:lnTo>
                      <a:pt x="22" y="9"/>
                    </a:lnTo>
                    <a:lnTo>
                      <a:pt x="16" y="9"/>
                    </a:lnTo>
                    <a:lnTo>
                      <a:pt x="12" y="12"/>
                    </a:lnTo>
                    <a:lnTo>
                      <a:pt x="9" y="16"/>
                    </a:lnTo>
                    <a:lnTo>
                      <a:pt x="9" y="12"/>
                    </a:lnTo>
                    <a:lnTo>
                      <a:pt x="6" y="16"/>
                    </a:lnTo>
                    <a:lnTo>
                      <a:pt x="0" y="22"/>
                    </a:lnTo>
                    <a:lnTo>
                      <a:pt x="6" y="31"/>
                    </a:lnTo>
                    <a:lnTo>
                      <a:pt x="9" y="34"/>
                    </a:lnTo>
                    <a:lnTo>
                      <a:pt x="6" y="31"/>
                    </a:lnTo>
                    <a:lnTo>
                      <a:pt x="3" y="31"/>
                    </a:lnTo>
                    <a:lnTo>
                      <a:pt x="3" y="44"/>
                    </a:lnTo>
                    <a:lnTo>
                      <a:pt x="6" y="41"/>
                    </a:lnTo>
                    <a:lnTo>
                      <a:pt x="12" y="37"/>
                    </a:lnTo>
                    <a:lnTo>
                      <a:pt x="19" y="41"/>
                    </a:lnTo>
                    <a:lnTo>
                      <a:pt x="22" y="37"/>
                    </a:lnTo>
                    <a:lnTo>
                      <a:pt x="16" y="34"/>
                    </a:lnTo>
                    <a:lnTo>
                      <a:pt x="16" y="31"/>
                    </a:lnTo>
                    <a:lnTo>
                      <a:pt x="16" y="25"/>
                    </a:lnTo>
                    <a:lnTo>
                      <a:pt x="19" y="25"/>
                    </a:lnTo>
                    <a:lnTo>
                      <a:pt x="25" y="37"/>
                    </a:lnTo>
                    <a:lnTo>
                      <a:pt x="25" y="44"/>
                    </a:lnTo>
                    <a:lnTo>
                      <a:pt x="28" y="44"/>
                    </a:lnTo>
                    <a:lnTo>
                      <a:pt x="25" y="50"/>
                    </a:lnTo>
                    <a:lnTo>
                      <a:pt x="25" y="56"/>
                    </a:lnTo>
                    <a:lnTo>
                      <a:pt x="19" y="59"/>
                    </a:lnTo>
                    <a:lnTo>
                      <a:pt x="19" y="66"/>
                    </a:lnTo>
                    <a:lnTo>
                      <a:pt x="19" y="81"/>
                    </a:lnTo>
                    <a:lnTo>
                      <a:pt x="16" y="84"/>
                    </a:lnTo>
                    <a:lnTo>
                      <a:pt x="19" y="88"/>
                    </a:lnTo>
                    <a:lnTo>
                      <a:pt x="28" y="91"/>
                    </a:lnTo>
                    <a:lnTo>
                      <a:pt x="28" y="84"/>
                    </a:lnTo>
                    <a:lnTo>
                      <a:pt x="28" y="78"/>
                    </a:lnTo>
                    <a:lnTo>
                      <a:pt x="28" y="72"/>
                    </a:lnTo>
                    <a:lnTo>
                      <a:pt x="34" y="75"/>
                    </a:lnTo>
                    <a:lnTo>
                      <a:pt x="31" y="75"/>
                    </a:lnTo>
                    <a:lnTo>
                      <a:pt x="31" y="81"/>
                    </a:lnTo>
                    <a:lnTo>
                      <a:pt x="31" y="94"/>
                    </a:lnTo>
                    <a:lnTo>
                      <a:pt x="34" y="94"/>
                    </a:lnTo>
                    <a:lnTo>
                      <a:pt x="41" y="91"/>
                    </a:lnTo>
                    <a:lnTo>
                      <a:pt x="41" y="84"/>
                    </a:lnTo>
                    <a:lnTo>
                      <a:pt x="44" y="81"/>
                    </a:lnTo>
                    <a:lnTo>
                      <a:pt x="47" y="81"/>
                    </a:lnTo>
                    <a:lnTo>
                      <a:pt x="66" y="34"/>
                    </a:lnTo>
                    <a:lnTo>
                      <a:pt x="66" y="28"/>
                    </a:lnTo>
                    <a:lnTo>
                      <a:pt x="63" y="22"/>
                    </a:lnTo>
                    <a:lnTo>
                      <a:pt x="56" y="22"/>
                    </a:lnTo>
                    <a:lnTo>
                      <a:pt x="56" y="19"/>
                    </a:lnTo>
                    <a:lnTo>
                      <a:pt x="59" y="12"/>
                    </a:lnTo>
                    <a:lnTo>
                      <a:pt x="56" y="9"/>
                    </a:lnTo>
                    <a:lnTo>
                      <a:pt x="53" y="9"/>
                    </a:lnTo>
                    <a:lnTo>
                      <a:pt x="44" y="9"/>
                    </a:lnTo>
                    <a:lnTo>
                      <a:pt x="37" y="3"/>
                    </a:lnTo>
                    <a:lnTo>
                      <a:pt x="37" y="0"/>
                    </a:lnTo>
                    <a:lnTo>
                      <a:pt x="34"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61" name="Freeform 365"/>
              <p:cNvSpPr/>
              <p:nvPr/>
            </p:nvSpPr>
            <p:spPr bwMode="auto">
              <a:xfrm>
                <a:off x="3781" y="1520"/>
                <a:ext cx="66" cy="94"/>
              </a:xfrm>
              <a:custGeom>
                <a:avLst/>
                <a:gdLst>
                  <a:gd name="T0" fmla="*/ 34 w 66"/>
                  <a:gd name="T1" fmla="*/ 0 h 94"/>
                  <a:gd name="T2" fmla="*/ 34 w 66"/>
                  <a:gd name="T3" fmla="*/ 0 h 94"/>
                  <a:gd name="T4" fmla="*/ 31 w 66"/>
                  <a:gd name="T5" fmla="*/ 0 h 94"/>
                  <a:gd name="T6" fmla="*/ 28 w 66"/>
                  <a:gd name="T7" fmla="*/ 0 h 94"/>
                  <a:gd name="T8" fmla="*/ 25 w 66"/>
                  <a:gd name="T9" fmla="*/ 6 h 94"/>
                  <a:gd name="T10" fmla="*/ 22 w 66"/>
                  <a:gd name="T11" fmla="*/ 9 h 94"/>
                  <a:gd name="T12" fmla="*/ 16 w 66"/>
                  <a:gd name="T13" fmla="*/ 9 h 94"/>
                  <a:gd name="T14" fmla="*/ 12 w 66"/>
                  <a:gd name="T15" fmla="*/ 12 h 94"/>
                  <a:gd name="T16" fmla="*/ 9 w 66"/>
                  <a:gd name="T17" fmla="*/ 16 h 94"/>
                  <a:gd name="T18" fmla="*/ 9 w 66"/>
                  <a:gd name="T19" fmla="*/ 12 h 94"/>
                  <a:gd name="T20" fmla="*/ 6 w 66"/>
                  <a:gd name="T21" fmla="*/ 16 h 94"/>
                  <a:gd name="T22" fmla="*/ 0 w 66"/>
                  <a:gd name="T23" fmla="*/ 22 h 94"/>
                  <a:gd name="T24" fmla="*/ 6 w 66"/>
                  <a:gd name="T25" fmla="*/ 31 h 94"/>
                  <a:gd name="T26" fmla="*/ 9 w 66"/>
                  <a:gd name="T27" fmla="*/ 34 h 94"/>
                  <a:gd name="T28" fmla="*/ 6 w 66"/>
                  <a:gd name="T29" fmla="*/ 31 h 94"/>
                  <a:gd name="T30" fmla="*/ 3 w 66"/>
                  <a:gd name="T31" fmla="*/ 31 h 94"/>
                  <a:gd name="T32" fmla="*/ 3 w 66"/>
                  <a:gd name="T33" fmla="*/ 44 h 94"/>
                  <a:gd name="T34" fmla="*/ 6 w 66"/>
                  <a:gd name="T35" fmla="*/ 41 h 94"/>
                  <a:gd name="T36" fmla="*/ 12 w 66"/>
                  <a:gd name="T37" fmla="*/ 37 h 94"/>
                  <a:gd name="T38" fmla="*/ 19 w 66"/>
                  <a:gd name="T39" fmla="*/ 41 h 94"/>
                  <a:gd name="T40" fmla="*/ 22 w 66"/>
                  <a:gd name="T41" fmla="*/ 37 h 94"/>
                  <a:gd name="T42" fmla="*/ 16 w 66"/>
                  <a:gd name="T43" fmla="*/ 34 h 94"/>
                  <a:gd name="T44" fmla="*/ 16 w 66"/>
                  <a:gd name="T45" fmla="*/ 31 h 94"/>
                  <a:gd name="T46" fmla="*/ 16 w 66"/>
                  <a:gd name="T47" fmla="*/ 25 h 94"/>
                  <a:gd name="T48" fmla="*/ 19 w 66"/>
                  <a:gd name="T49" fmla="*/ 25 h 94"/>
                  <a:gd name="T50" fmla="*/ 25 w 66"/>
                  <a:gd name="T51" fmla="*/ 37 h 94"/>
                  <a:gd name="T52" fmla="*/ 25 w 66"/>
                  <a:gd name="T53" fmla="*/ 44 h 94"/>
                  <a:gd name="T54" fmla="*/ 28 w 66"/>
                  <a:gd name="T55" fmla="*/ 44 h 94"/>
                  <a:gd name="T56" fmla="*/ 25 w 66"/>
                  <a:gd name="T57" fmla="*/ 50 h 94"/>
                  <a:gd name="T58" fmla="*/ 25 w 66"/>
                  <a:gd name="T59" fmla="*/ 56 h 94"/>
                  <a:gd name="T60" fmla="*/ 19 w 66"/>
                  <a:gd name="T61" fmla="*/ 59 h 94"/>
                  <a:gd name="T62" fmla="*/ 19 w 66"/>
                  <a:gd name="T63" fmla="*/ 66 h 94"/>
                  <a:gd name="T64" fmla="*/ 19 w 66"/>
                  <a:gd name="T65" fmla="*/ 81 h 94"/>
                  <a:gd name="T66" fmla="*/ 16 w 66"/>
                  <a:gd name="T67" fmla="*/ 84 h 94"/>
                  <a:gd name="T68" fmla="*/ 19 w 66"/>
                  <a:gd name="T69" fmla="*/ 88 h 94"/>
                  <a:gd name="T70" fmla="*/ 28 w 66"/>
                  <a:gd name="T71" fmla="*/ 91 h 94"/>
                  <a:gd name="T72" fmla="*/ 28 w 66"/>
                  <a:gd name="T73" fmla="*/ 84 h 94"/>
                  <a:gd name="T74" fmla="*/ 28 w 66"/>
                  <a:gd name="T75" fmla="*/ 78 h 94"/>
                  <a:gd name="T76" fmla="*/ 28 w 66"/>
                  <a:gd name="T77" fmla="*/ 72 h 94"/>
                  <a:gd name="T78" fmla="*/ 34 w 66"/>
                  <a:gd name="T79" fmla="*/ 75 h 94"/>
                  <a:gd name="T80" fmla="*/ 31 w 66"/>
                  <a:gd name="T81" fmla="*/ 75 h 94"/>
                  <a:gd name="T82" fmla="*/ 31 w 66"/>
                  <a:gd name="T83" fmla="*/ 81 h 94"/>
                  <a:gd name="T84" fmla="*/ 31 w 66"/>
                  <a:gd name="T85" fmla="*/ 94 h 94"/>
                  <a:gd name="T86" fmla="*/ 34 w 66"/>
                  <a:gd name="T87" fmla="*/ 94 h 94"/>
                  <a:gd name="T88" fmla="*/ 41 w 66"/>
                  <a:gd name="T89" fmla="*/ 91 h 94"/>
                  <a:gd name="T90" fmla="*/ 41 w 66"/>
                  <a:gd name="T91" fmla="*/ 84 h 94"/>
                  <a:gd name="T92" fmla="*/ 44 w 66"/>
                  <a:gd name="T93" fmla="*/ 81 h 94"/>
                  <a:gd name="T94" fmla="*/ 47 w 66"/>
                  <a:gd name="T95" fmla="*/ 81 h 94"/>
                  <a:gd name="T96" fmla="*/ 66 w 66"/>
                  <a:gd name="T97" fmla="*/ 34 h 94"/>
                  <a:gd name="T98" fmla="*/ 66 w 66"/>
                  <a:gd name="T99" fmla="*/ 28 h 94"/>
                  <a:gd name="T100" fmla="*/ 63 w 66"/>
                  <a:gd name="T101" fmla="*/ 22 h 94"/>
                  <a:gd name="T102" fmla="*/ 56 w 66"/>
                  <a:gd name="T103" fmla="*/ 22 h 94"/>
                  <a:gd name="T104" fmla="*/ 56 w 66"/>
                  <a:gd name="T105" fmla="*/ 19 h 94"/>
                  <a:gd name="T106" fmla="*/ 59 w 66"/>
                  <a:gd name="T107" fmla="*/ 12 h 94"/>
                  <a:gd name="T108" fmla="*/ 56 w 66"/>
                  <a:gd name="T109" fmla="*/ 9 h 94"/>
                  <a:gd name="T110" fmla="*/ 53 w 66"/>
                  <a:gd name="T111" fmla="*/ 9 h 94"/>
                  <a:gd name="T112" fmla="*/ 44 w 66"/>
                  <a:gd name="T113" fmla="*/ 9 h 94"/>
                  <a:gd name="T114" fmla="*/ 37 w 66"/>
                  <a:gd name="T115" fmla="*/ 3 h 94"/>
                  <a:gd name="T116" fmla="*/ 37 w 66"/>
                  <a:gd name="T117" fmla="*/ 0 h 94"/>
                  <a:gd name="T118" fmla="*/ 34 w 66"/>
                  <a:gd name="T119" fmla="*/ 0 h 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94"/>
                  <a:gd name="T182" fmla="*/ 66 w 66"/>
                  <a:gd name="T183" fmla="*/ 94 h 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94">
                    <a:moveTo>
                      <a:pt x="34" y="0"/>
                    </a:moveTo>
                    <a:lnTo>
                      <a:pt x="34" y="0"/>
                    </a:lnTo>
                    <a:lnTo>
                      <a:pt x="31" y="0"/>
                    </a:lnTo>
                    <a:lnTo>
                      <a:pt x="28" y="0"/>
                    </a:lnTo>
                    <a:lnTo>
                      <a:pt x="25" y="6"/>
                    </a:lnTo>
                    <a:lnTo>
                      <a:pt x="22" y="9"/>
                    </a:lnTo>
                    <a:lnTo>
                      <a:pt x="16" y="9"/>
                    </a:lnTo>
                    <a:lnTo>
                      <a:pt x="12" y="12"/>
                    </a:lnTo>
                    <a:lnTo>
                      <a:pt x="9" y="16"/>
                    </a:lnTo>
                    <a:lnTo>
                      <a:pt x="9" y="12"/>
                    </a:lnTo>
                    <a:lnTo>
                      <a:pt x="6" y="16"/>
                    </a:lnTo>
                    <a:lnTo>
                      <a:pt x="0" y="22"/>
                    </a:lnTo>
                    <a:lnTo>
                      <a:pt x="6" y="31"/>
                    </a:lnTo>
                    <a:lnTo>
                      <a:pt x="9" y="34"/>
                    </a:lnTo>
                    <a:lnTo>
                      <a:pt x="6" y="31"/>
                    </a:lnTo>
                    <a:lnTo>
                      <a:pt x="3" y="31"/>
                    </a:lnTo>
                    <a:lnTo>
                      <a:pt x="3" y="44"/>
                    </a:lnTo>
                    <a:lnTo>
                      <a:pt x="6" y="41"/>
                    </a:lnTo>
                    <a:lnTo>
                      <a:pt x="12" y="37"/>
                    </a:lnTo>
                    <a:lnTo>
                      <a:pt x="19" y="41"/>
                    </a:lnTo>
                    <a:lnTo>
                      <a:pt x="22" y="37"/>
                    </a:lnTo>
                    <a:lnTo>
                      <a:pt x="16" y="34"/>
                    </a:lnTo>
                    <a:lnTo>
                      <a:pt x="16" y="31"/>
                    </a:lnTo>
                    <a:lnTo>
                      <a:pt x="16" y="25"/>
                    </a:lnTo>
                    <a:lnTo>
                      <a:pt x="19" y="25"/>
                    </a:lnTo>
                    <a:lnTo>
                      <a:pt x="25" y="37"/>
                    </a:lnTo>
                    <a:lnTo>
                      <a:pt x="25" y="44"/>
                    </a:lnTo>
                    <a:lnTo>
                      <a:pt x="28" y="44"/>
                    </a:lnTo>
                    <a:lnTo>
                      <a:pt x="25" y="50"/>
                    </a:lnTo>
                    <a:lnTo>
                      <a:pt x="25" y="56"/>
                    </a:lnTo>
                    <a:lnTo>
                      <a:pt x="19" y="59"/>
                    </a:lnTo>
                    <a:lnTo>
                      <a:pt x="19" y="66"/>
                    </a:lnTo>
                    <a:lnTo>
                      <a:pt x="19" y="81"/>
                    </a:lnTo>
                    <a:lnTo>
                      <a:pt x="16" y="84"/>
                    </a:lnTo>
                    <a:lnTo>
                      <a:pt x="19" y="88"/>
                    </a:lnTo>
                    <a:lnTo>
                      <a:pt x="28" y="91"/>
                    </a:lnTo>
                    <a:lnTo>
                      <a:pt x="28" y="84"/>
                    </a:lnTo>
                    <a:lnTo>
                      <a:pt x="28" y="78"/>
                    </a:lnTo>
                    <a:lnTo>
                      <a:pt x="28" y="72"/>
                    </a:lnTo>
                    <a:lnTo>
                      <a:pt x="34" y="75"/>
                    </a:lnTo>
                    <a:lnTo>
                      <a:pt x="31" y="75"/>
                    </a:lnTo>
                    <a:lnTo>
                      <a:pt x="31" y="81"/>
                    </a:lnTo>
                    <a:lnTo>
                      <a:pt x="31" y="94"/>
                    </a:lnTo>
                    <a:lnTo>
                      <a:pt x="34" y="94"/>
                    </a:lnTo>
                    <a:lnTo>
                      <a:pt x="41" y="91"/>
                    </a:lnTo>
                    <a:lnTo>
                      <a:pt x="41" y="84"/>
                    </a:lnTo>
                    <a:lnTo>
                      <a:pt x="44" y="81"/>
                    </a:lnTo>
                    <a:lnTo>
                      <a:pt x="47" y="81"/>
                    </a:lnTo>
                    <a:lnTo>
                      <a:pt x="66" y="34"/>
                    </a:lnTo>
                    <a:lnTo>
                      <a:pt x="66" y="28"/>
                    </a:lnTo>
                    <a:lnTo>
                      <a:pt x="63" y="22"/>
                    </a:lnTo>
                    <a:lnTo>
                      <a:pt x="56" y="22"/>
                    </a:lnTo>
                    <a:lnTo>
                      <a:pt x="56" y="19"/>
                    </a:lnTo>
                    <a:lnTo>
                      <a:pt x="59" y="12"/>
                    </a:lnTo>
                    <a:lnTo>
                      <a:pt x="56" y="9"/>
                    </a:lnTo>
                    <a:lnTo>
                      <a:pt x="53" y="9"/>
                    </a:lnTo>
                    <a:lnTo>
                      <a:pt x="44" y="9"/>
                    </a:lnTo>
                    <a:lnTo>
                      <a:pt x="37" y="3"/>
                    </a:lnTo>
                    <a:lnTo>
                      <a:pt x="37" y="0"/>
                    </a:lnTo>
                    <a:lnTo>
                      <a:pt x="34"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62" name="Freeform 366"/>
              <p:cNvSpPr/>
              <p:nvPr/>
            </p:nvSpPr>
            <p:spPr bwMode="auto">
              <a:xfrm>
                <a:off x="3793" y="1567"/>
                <a:ext cx="4" cy="9"/>
              </a:xfrm>
              <a:custGeom>
                <a:avLst/>
                <a:gdLst>
                  <a:gd name="T0" fmla="*/ 0 w 4"/>
                  <a:gd name="T1" fmla="*/ 0 h 9"/>
                  <a:gd name="T2" fmla="*/ 0 w 4"/>
                  <a:gd name="T3" fmla="*/ 3 h 9"/>
                  <a:gd name="T4" fmla="*/ 0 w 4"/>
                  <a:gd name="T5" fmla="*/ 9 h 9"/>
                  <a:gd name="T6" fmla="*/ 0 w 4"/>
                  <a:gd name="T7" fmla="*/ 9 h 9"/>
                  <a:gd name="T8" fmla="*/ 4 w 4"/>
                  <a:gd name="T9" fmla="*/ 0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3"/>
                    </a:lnTo>
                    <a:lnTo>
                      <a:pt x="0" y="9"/>
                    </a:lnTo>
                    <a:lnTo>
                      <a:pt x="4" y="0"/>
                    </a:lnTo>
                    <a:lnTo>
                      <a:pt x="0"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63" name="Freeform 367"/>
              <p:cNvSpPr/>
              <p:nvPr/>
            </p:nvSpPr>
            <p:spPr bwMode="auto">
              <a:xfrm>
                <a:off x="3793" y="1567"/>
                <a:ext cx="4" cy="9"/>
              </a:xfrm>
              <a:custGeom>
                <a:avLst/>
                <a:gdLst>
                  <a:gd name="T0" fmla="*/ 0 w 4"/>
                  <a:gd name="T1" fmla="*/ 0 h 9"/>
                  <a:gd name="T2" fmla="*/ 0 w 4"/>
                  <a:gd name="T3" fmla="*/ 3 h 9"/>
                  <a:gd name="T4" fmla="*/ 0 w 4"/>
                  <a:gd name="T5" fmla="*/ 9 h 9"/>
                  <a:gd name="T6" fmla="*/ 0 w 4"/>
                  <a:gd name="T7" fmla="*/ 9 h 9"/>
                  <a:gd name="T8" fmla="*/ 4 w 4"/>
                  <a:gd name="T9" fmla="*/ 0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3"/>
                    </a:lnTo>
                    <a:lnTo>
                      <a:pt x="0" y="9"/>
                    </a:lnTo>
                    <a:lnTo>
                      <a:pt x="4" y="0"/>
                    </a:lnTo>
                    <a:lnTo>
                      <a:pt x="0"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64" name="Freeform 368"/>
              <p:cNvSpPr/>
              <p:nvPr/>
            </p:nvSpPr>
            <p:spPr bwMode="auto">
              <a:xfrm>
                <a:off x="3818" y="1623"/>
                <a:ext cx="4" cy="13"/>
              </a:xfrm>
              <a:custGeom>
                <a:avLst/>
                <a:gdLst>
                  <a:gd name="T0" fmla="*/ 4 w 4"/>
                  <a:gd name="T1" fmla="*/ 3 h 13"/>
                  <a:gd name="T2" fmla="*/ 4 w 4"/>
                  <a:gd name="T3" fmla="*/ 0 h 13"/>
                  <a:gd name="T4" fmla="*/ 0 w 4"/>
                  <a:gd name="T5" fmla="*/ 10 h 13"/>
                  <a:gd name="T6" fmla="*/ 0 w 4"/>
                  <a:gd name="T7" fmla="*/ 13 h 13"/>
                  <a:gd name="T8" fmla="*/ 4 w 4"/>
                  <a:gd name="T9" fmla="*/ 3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3"/>
                    </a:moveTo>
                    <a:lnTo>
                      <a:pt x="4" y="0"/>
                    </a:lnTo>
                    <a:lnTo>
                      <a:pt x="0" y="10"/>
                    </a:lnTo>
                    <a:lnTo>
                      <a:pt x="0" y="13"/>
                    </a:lnTo>
                    <a:lnTo>
                      <a:pt x="4"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65" name="Freeform 369"/>
              <p:cNvSpPr/>
              <p:nvPr/>
            </p:nvSpPr>
            <p:spPr bwMode="auto">
              <a:xfrm>
                <a:off x="3818" y="1623"/>
                <a:ext cx="4" cy="13"/>
              </a:xfrm>
              <a:custGeom>
                <a:avLst/>
                <a:gdLst>
                  <a:gd name="T0" fmla="*/ 4 w 4"/>
                  <a:gd name="T1" fmla="*/ 3 h 13"/>
                  <a:gd name="T2" fmla="*/ 4 w 4"/>
                  <a:gd name="T3" fmla="*/ 0 h 13"/>
                  <a:gd name="T4" fmla="*/ 0 w 4"/>
                  <a:gd name="T5" fmla="*/ 10 h 13"/>
                  <a:gd name="T6" fmla="*/ 0 w 4"/>
                  <a:gd name="T7" fmla="*/ 13 h 13"/>
                  <a:gd name="T8" fmla="*/ 4 w 4"/>
                  <a:gd name="T9" fmla="*/ 3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3"/>
                    </a:moveTo>
                    <a:lnTo>
                      <a:pt x="4" y="0"/>
                    </a:lnTo>
                    <a:lnTo>
                      <a:pt x="0" y="10"/>
                    </a:lnTo>
                    <a:lnTo>
                      <a:pt x="0" y="13"/>
                    </a:lnTo>
                    <a:lnTo>
                      <a:pt x="4"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66" name="Freeform 370"/>
              <p:cNvSpPr/>
              <p:nvPr/>
            </p:nvSpPr>
            <p:spPr bwMode="auto">
              <a:xfrm>
                <a:off x="3803" y="1633"/>
                <a:ext cx="6" cy="9"/>
              </a:xfrm>
              <a:custGeom>
                <a:avLst/>
                <a:gdLst>
                  <a:gd name="T0" fmla="*/ 3 w 6"/>
                  <a:gd name="T1" fmla="*/ 3 h 9"/>
                  <a:gd name="T2" fmla="*/ 0 w 6"/>
                  <a:gd name="T3" fmla="*/ 0 h 9"/>
                  <a:gd name="T4" fmla="*/ 0 w 6"/>
                  <a:gd name="T5" fmla="*/ 3 h 9"/>
                  <a:gd name="T6" fmla="*/ 0 w 6"/>
                  <a:gd name="T7" fmla="*/ 9 h 9"/>
                  <a:gd name="T8" fmla="*/ 6 w 6"/>
                  <a:gd name="T9" fmla="*/ 9 h 9"/>
                  <a:gd name="T10" fmla="*/ 6 w 6"/>
                  <a:gd name="T11" fmla="*/ 3 h 9"/>
                  <a:gd name="T12" fmla="*/ 3 w 6"/>
                  <a:gd name="T13" fmla="*/ 3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3" y="3"/>
                    </a:moveTo>
                    <a:lnTo>
                      <a:pt x="0" y="0"/>
                    </a:lnTo>
                    <a:lnTo>
                      <a:pt x="0" y="3"/>
                    </a:lnTo>
                    <a:lnTo>
                      <a:pt x="0" y="9"/>
                    </a:lnTo>
                    <a:lnTo>
                      <a:pt x="6" y="9"/>
                    </a:lnTo>
                    <a:lnTo>
                      <a:pt x="6" y="3"/>
                    </a:lnTo>
                    <a:lnTo>
                      <a:pt x="3"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67" name="Freeform 371"/>
              <p:cNvSpPr/>
              <p:nvPr/>
            </p:nvSpPr>
            <p:spPr bwMode="auto">
              <a:xfrm>
                <a:off x="3803" y="1633"/>
                <a:ext cx="6" cy="9"/>
              </a:xfrm>
              <a:custGeom>
                <a:avLst/>
                <a:gdLst>
                  <a:gd name="T0" fmla="*/ 3 w 6"/>
                  <a:gd name="T1" fmla="*/ 3 h 9"/>
                  <a:gd name="T2" fmla="*/ 0 w 6"/>
                  <a:gd name="T3" fmla="*/ 0 h 9"/>
                  <a:gd name="T4" fmla="*/ 0 w 6"/>
                  <a:gd name="T5" fmla="*/ 3 h 9"/>
                  <a:gd name="T6" fmla="*/ 0 w 6"/>
                  <a:gd name="T7" fmla="*/ 9 h 9"/>
                  <a:gd name="T8" fmla="*/ 6 w 6"/>
                  <a:gd name="T9" fmla="*/ 9 h 9"/>
                  <a:gd name="T10" fmla="*/ 6 w 6"/>
                  <a:gd name="T11" fmla="*/ 3 h 9"/>
                  <a:gd name="T12" fmla="*/ 3 w 6"/>
                  <a:gd name="T13" fmla="*/ 3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3" y="3"/>
                    </a:moveTo>
                    <a:lnTo>
                      <a:pt x="0" y="0"/>
                    </a:lnTo>
                    <a:lnTo>
                      <a:pt x="0" y="3"/>
                    </a:lnTo>
                    <a:lnTo>
                      <a:pt x="0" y="9"/>
                    </a:lnTo>
                    <a:lnTo>
                      <a:pt x="6" y="9"/>
                    </a:lnTo>
                    <a:lnTo>
                      <a:pt x="6" y="3"/>
                    </a:lnTo>
                    <a:lnTo>
                      <a:pt x="3"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68" name="Freeform 372"/>
              <p:cNvSpPr/>
              <p:nvPr/>
            </p:nvSpPr>
            <p:spPr bwMode="auto">
              <a:xfrm>
                <a:off x="3753" y="1557"/>
                <a:ext cx="6" cy="7"/>
              </a:xfrm>
              <a:custGeom>
                <a:avLst/>
                <a:gdLst>
                  <a:gd name="T0" fmla="*/ 6 w 6"/>
                  <a:gd name="T1" fmla="*/ 0 h 7"/>
                  <a:gd name="T2" fmla="*/ 0 w 6"/>
                  <a:gd name="T3" fmla="*/ 4 h 7"/>
                  <a:gd name="T4" fmla="*/ 0 w 6"/>
                  <a:gd name="T5" fmla="*/ 7 h 7"/>
                  <a:gd name="T6" fmla="*/ 6 w 6"/>
                  <a:gd name="T7" fmla="*/ 7 h 7"/>
                  <a:gd name="T8" fmla="*/ 6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0" y="4"/>
                    </a:lnTo>
                    <a:lnTo>
                      <a:pt x="0" y="7"/>
                    </a:lnTo>
                    <a:lnTo>
                      <a:pt x="6" y="7"/>
                    </a:lnTo>
                    <a:lnTo>
                      <a:pt x="6"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69" name="Freeform 373"/>
              <p:cNvSpPr/>
              <p:nvPr/>
            </p:nvSpPr>
            <p:spPr bwMode="auto">
              <a:xfrm>
                <a:off x="3753" y="1557"/>
                <a:ext cx="6" cy="7"/>
              </a:xfrm>
              <a:custGeom>
                <a:avLst/>
                <a:gdLst>
                  <a:gd name="T0" fmla="*/ 6 w 6"/>
                  <a:gd name="T1" fmla="*/ 0 h 7"/>
                  <a:gd name="T2" fmla="*/ 0 w 6"/>
                  <a:gd name="T3" fmla="*/ 4 h 7"/>
                  <a:gd name="T4" fmla="*/ 0 w 6"/>
                  <a:gd name="T5" fmla="*/ 7 h 7"/>
                  <a:gd name="T6" fmla="*/ 6 w 6"/>
                  <a:gd name="T7" fmla="*/ 7 h 7"/>
                  <a:gd name="T8" fmla="*/ 6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0" y="4"/>
                    </a:lnTo>
                    <a:lnTo>
                      <a:pt x="0" y="7"/>
                    </a:lnTo>
                    <a:lnTo>
                      <a:pt x="6" y="7"/>
                    </a:lnTo>
                    <a:lnTo>
                      <a:pt x="6"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70" name="Freeform 374"/>
              <p:cNvSpPr/>
              <p:nvPr/>
            </p:nvSpPr>
            <p:spPr bwMode="auto">
              <a:xfrm>
                <a:off x="3762" y="1548"/>
                <a:ext cx="6" cy="6"/>
              </a:xfrm>
              <a:custGeom>
                <a:avLst/>
                <a:gdLst>
                  <a:gd name="T0" fmla="*/ 6 w 6"/>
                  <a:gd name="T1" fmla="*/ 3 h 6"/>
                  <a:gd name="T2" fmla="*/ 6 w 6"/>
                  <a:gd name="T3" fmla="*/ 0 h 6"/>
                  <a:gd name="T4" fmla="*/ 3 w 6"/>
                  <a:gd name="T5" fmla="*/ 0 h 6"/>
                  <a:gd name="T6" fmla="*/ 0 w 6"/>
                  <a:gd name="T7" fmla="*/ 3 h 6"/>
                  <a:gd name="T8" fmla="*/ 3 w 6"/>
                  <a:gd name="T9" fmla="*/ 6 h 6"/>
                  <a:gd name="T10" fmla="*/ 6 w 6"/>
                  <a:gd name="T11" fmla="*/ 3 h 6"/>
                  <a:gd name="T12" fmla="*/ 6 w 6"/>
                  <a:gd name="T13" fmla="*/ 3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3"/>
                    </a:moveTo>
                    <a:lnTo>
                      <a:pt x="6" y="0"/>
                    </a:lnTo>
                    <a:lnTo>
                      <a:pt x="3" y="0"/>
                    </a:lnTo>
                    <a:lnTo>
                      <a:pt x="0" y="3"/>
                    </a:lnTo>
                    <a:lnTo>
                      <a:pt x="3" y="6"/>
                    </a:lnTo>
                    <a:lnTo>
                      <a:pt x="6"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71" name="Freeform 375"/>
              <p:cNvSpPr/>
              <p:nvPr/>
            </p:nvSpPr>
            <p:spPr bwMode="auto">
              <a:xfrm>
                <a:off x="3762" y="1548"/>
                <a:ext cx="6" cy="6"/>
              </a:xfrm>
              <a:custGeom>
                <a:avLst/>
                <a:gdLst>
                  <a:gd name="T0" fmla="*/ 6 w 6"/>
                  <a:gd name="T1" fmla="*/ 3 h 6"/>
                  <a:gd name="T2" fmla="*/ 6 w 6"/>
                  <a:gd name="T3" fmla="*/ 0 h 6"/>
                  <a:gd name="T4" fmla="*/ 3 w 6"/>
                  <a:gd name="T5" fmla="*/ 0 h 6"/>
                  <a:gd name="T6" fmla="*/ 0 w 6"/>
                  <a:gd name="T7" fmla="*/ 3 h 6"/>
                  <a:gd name="T8" fmla="*/ 3 w 6"/>
                  <a:gd name="T9" fmla="*/ 6 h 6"/>
                  <a:gd name="T10" fmla="*/ 6 w 6"/>
                  <a:gd name="T11" fmla="*/ 3 h 6"/>
                  <a:gd name="T12" fmla="*/ 6 w 6"/>
                  <a:gd name="T13" fmla="*/ 3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3"/>
                    </a:moveTo>
                    <a:lnTo>
                      <a:pt x="6" y="0"/>
                    </a:lnTo>
                    <a:lnTo>
                      <a:pt x="3" y="0"/>
                    </a:lnTo>
                    <a:lnTo>
                      <a:pt x="0" y="3"/>
                    </a:lnTo>
                    <a:lnTo>
                      <a:pt x="3" y="6"/>
                    </a:lnTo>
                    <a:lnTo>
                      <a:pt x="6"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72" name="Freeform 376"/>
              <p:cNvSpPr/>
              <p:nvPr/>
            </p:nvSpPr>
            <p:spPr bwMode="auto">
              <a:xfrm>
                <a:off x="3781" y="1520"/>
                <a:ext cx="3" cy="6"/>
              </a:xfrm>
              <a:custGeom>
                <a:avLst/>
                <a:gdLst>
                  <a:gd name="T0" fmla="*/ 3 w 3"/>
                  <a:gd name="T1" fmla="*/ 0 h 6"/>
                  <a:gd name="T2" fmla="*/ 0 w 3"/>
                  <a:gd name="T3" fmla="*/ 3 h 6"/>
                  <a:gd name="T4" fmla="*/ 3 w 3"/>
                  <a:gd name="T5" fmla="*/ 6 h 6"/>
                  <a:gd name="T6" fmla="*/ 3 w 3"/>
                  <a:gd name="T7" fmla="*/ 3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lnTo>
                      <a:pt x="0" y="3"/>
                    </a:lnTo>
                    <a:lnTo>
                      <a:pt x="3" y="6"/>
                    </a:lnTo>
                    <a:lnTo>
                      <a:pt x="3" y="3"/>
                    </a:lnTo>
                    <a:lnTo>
                      <a:pt x="3"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73" name="Freeform 377"/>
              <p:cNvSpPr/>
              <p:nvPr/>
            </p:nvSpPr>
            <p:spPr bwMode="auto">
              <a:xfrm>
                <a:off x="3781" y="1520"/>
                <a:ext cx="3" cy="6"/>
              </a:xfrm>
              <a:custGeom>
                <a:avLst/>
                <a:gdLst>
                  <a:gd name="T0" fmla="*/ 3 w 3"/>
                  <a:gd name="T1" fmla="*/ 0 h 6"/>
                  <a:gd name="T2" fmla="*/ 0 w 3"/>
                  <a:gd name="T3" fmla="*/ 3 h 6"/>
                  <a:gd name="T4" fmla="*/ 3 w 3"/>
                  <a:gd name="T5" fmla="*/ 6 h 6"/>
                  <a:gd name="T6" fmla="*/ 3 w 3"/>
                  <a:gd name="T7" fmla="*/ 3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lnTo>
                      <a:pt x="0" y="3"/>
                    </a:lnTo>
                    <a:lnTo>
                      <a:pt x="3" y="6"/>
                    </a:lnTo>
                    <a:lnTo>
                      <a:pt x="3" y="3"/>
                    </a:lnTo>
                    <a:lnTo>
                      <a:pt x="3"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374" name="Freeform 378"/>
              <p:cNvSpPr/>
              <p:nvPr/>
            </p:nvSpPr>
            <p:spPr bwMode="auto">
              <a:xfrm>
                <a:off x="3512" y="1795"/>
                <a:ext cx="50" cy="103"/>
              </a:xfrm>
              <a:custGeom>
                <a:avLst/>
                <a:gdLst>
                  <a:gd name="T0" fmla="*/ 38 w 50"/>
                  <a:gd name="T1" fmla="*/ 0 h 103"/>
                  <a:gd name="T2" fmla="*/ 41 w 50"/>
                  <a:gd name="T3" fmla="*/ 3 h 103"/>
                  <a:gd name="T4" fmla="*/ 44 w 50"/>
                  <a:gd name="T5" fmla="*/ 6 h 103"/>
                  <a:gd name="T6" fmla="*/ 47 w 50"/>
                  <a:gd name="T7" fmla="*/ 6 h 103"/>
                  <a:gd name="T8" fmla="*/ 47 w 50"/>
                  <a:gd name="T9" fmla="*/ 6 h 103"/>
                  <a:gd name="T10" fmla="*/ 50 w 50"/>
                  <a:gd name="T11" fmla="*/ 10 h 103"/>
                  <a:gd name="T12" fmla="*/ 47 w 50"/>
                  <a:gd name="T13" fmla="*/ 16 h 103"/>
                  <a:gd name="T14" fmla="*/ 47 w 50"/>
                  <a:gd name="T15" fmla="*/ 22 h 103"/>
                  <a:gd name="T16" fmla="*/ 22 w 50"/>
                  <a:gd name="T17" fmla="*/ 103 h 103"/>
                  <a:gd name="T18" fmla="*/ 19 w 50"/>
                  <a:gd name="T19" fmla="*/ 100 h 103"/>
                  <a:gd name="T20" fmla="*/ 12 w 50"/>
                  <a:gd name="T21" fmla="*/ 88 h 103"/>
                  <a:gd name="T22" fmla="*/ 9 w 50"/>
                  <a:gd name="T23" fmla="*/ 85 h 103"/>
                  <a:gd name="T24" fmla="*/ 3 w 50"/>
                  <a:gd name="T25" fmla="*/ 75 h 103"/>
                  <a:gd name="T26" fmla="*/ 0 w 50"/>
                  <a:gd name="T27" fmla="*/ 53 h 103"/>
                  <a:gd name="T28" fmla="*/ 0 w 50"/>
                  <a:gd name="T29" fmla="*/ 47 h 103"/>
                  <a:gd name="T30" fmla="*/ 25 w 50"/>
                  <a:gd name="T31" fmla="*/ 10 h 103"/>
                  <a:gd name="T32" fmla="*/ 34 w 50"/>
                  <a:gd name="T33" fmla="*/ 3 h 103"/>
                  <a:gd name="T34" fmla="*/ 34 w 50"/>
                  <a:gd name="T35" fmla="*/ 3 h 103"/>
                  <a:gd name="T36" fmla="*/ 38 w 50"/>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103"/>
                  <a:gd name="T59" fmla="*/ 50 w 50"/>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103">
                    <a:moveTo>
                      <a:pt x="38" y="0"/>
                    </a:moveTo>
                    <a:lnTo>
                      <a:pt x="41" y="3"/>
                    </a:lnTo>
                    <a:lnTo>
                      <a:pt x="44" y="6"/>
                    </a:lnTo>
                    <a:lnTo>
                      <a:pt x="47" y="6"/>
                    </a:lnTo>
                    <a:lnTo>
                      <a:pt x="50" y="10"/>
                    </a:lnTo>
                    <a:lnTo>
                      <a:pt x="47" y="16"/>
                    </a:lnTo>
                    <a:lnTo>
                      <a:pt x="47" y="22"/>
                    </a:lnTo>
                    <a:lnTo>
                      <a:pt x="22" y="103"/>
                    </a:lnTo>
                    <a:lnTo>
                      <a:pt x="19" y="100"/>
                    </a:lnTo>
                    <a:lnTo>
                      <a:pt x="12" y="88"/>
                    </a:lnTo>
                    <a:lnTo>
                      <a:pt x="9" y="85"/>
                    </a:lnTo>
                    <a:lnTo>
                      <a:pt x="3" y="75"/>
                    </a:lnTo>
                    <a:lnTo>
                      <a:pt x="0" y="53"/>
                    </a:lnTo>
                    <a:lnTo>
                      <a:pt x="0" y="47"/>
                    </a:lnTo>
                    <a:lnTo>
                      <a:pt x="25" y="10"/>
                    </a:lnTo>
                    <a:lnTo>
                      <a:pt x="34" y="3"/>
                    </a:lnTo>
                    <a:lnTo>
                      <a:pt x="38"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grpSp>
        <p:sp>
          <p:nvSpPr>
            <p:cNvPr id="157" name="Freeform 118"/>
            <p:cNvSpPr/>
            <p:nvPr/>
          </p:nvSpPr>
          <p:spPr bwMode="auto">
            <a:xfrm>
              <a:off x="5575300" y="2849563"/>
              <a:ext cx="79375" cy="163512"/>
            </a:xfrm>
            <a:custGeom>
              <a:avLst/>
              <a:gdLst>
                <a:gd name="T0" fmla="*/ 2147483647 w 50"/>
                <a:gd name="T1" fmla="*/ 0 h 103"/>
                <a:gd name="T2" fmla="*/ 2147483647 w 50"/>
                <a:gd name="T3" fmla="*/ 2147483647 h 103"/>
                <a:gd name="T4" fmla="*/ 2147483647 w 50"/>
                <a:gd name="T5" fmla="*/ 2147483647 h 103"/>
                <a:gd name="T6" fmla="*/ 2147483647 w 50"/>
                <a:gd name="T7" fmla="*/ 2147483647 h 103"/>
                <a:gd name="T8" fmla="*/ 2147483647 w 50"/>
                <a:gd name="T9" fmla="*/ 2147483647 h 103"/>
                <a:gd name="T10" fmla="*/ 2147483647 w 50"/>
                <a:gd name="T11" fmla="*/ 2147483647 h 103"/>
                <a:gd name="T12" fmla="*/ 2147483647 w 50"/>
                <a:gd name="T13" fmla="*/ 2147483647 h 103"/>
                <a:gd name="T14" fmla="*/ 2147483647 w 50"/>
                <a:gd name="T15" fmla="*/ 2147483647 h 103"/>
                <a:gd name="T16" fmla="*/ 2147483647 w 50"/>
                <a:gd name="T17" fmla="*/ 2147483647 h 103"/>
                <a:gd name="T18" fmla="*/ 2147483647 w 50"/>
                <a:gd name="T19" fmla="*/ 2147483647 h 103"/>
                <a:gd name="T20" fmla="*/ 2147483647 w 50"/>
                <a:gd name="T21" fmla="*/ 2147483647 h 103"/>
                <a:gd name="T22" fmla="*/ 2147483647 w 50"/>
                <a:gd name="T23" fmla="*/ 2147483647 h 103"/>
                <a:gd name="T24" fmla="*/ 2147483647 w 50"/>
                <a:gd name="T25" fmla="*/ 2147483647 h 103"/>
                <a:gd name="T26" fmla="*/ 0 w 50"/>
                <a:gd name="T27" fmla="*/ 2147483647 h 103"/>
                <a:gd name="T28" fmla="*/ 0 w 50"/>
                <a:gd name="T29" fmla="*/ 2147483647 h 103"/>
                <a:gd name="T30" fmla="*/ 2147483647 w 50"/>
                <a:gd name="T31" fmla="*/ 2147483647 h 103"/>
                <a:gd name="T32" fmla="*/ 2147483647 w 50"/>
                <a:gd name="T33" fmla="*/ 2147483647 h 103"/>
                <a:gd name="T34" fmla="*/ 2147483647 w 50"/>
                <a:gd name="T35" fmla="*/ 2147483647 h 103"/>
                <a:gd name="T36" fmla="*/ 2147483647 w 50"/>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103"/>
                <a:gd name="T59" fmla="*/ 50 w 50"/>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103">
                  <a:moveTo>
                    <a:pt x="38" y="0"/>
                  </a:moveTo>
                  <a:lnTo>
                    <a:pt x="41" y="3"/>
                  </a:lnTo>
                  <a:lnTo>
                    <a:pt x="44" y="6"/>
                  </a:lnTo>
                  <a:lnTo>
                    <a:pt x="47" y="6"/>
                  </a:lnTo>
                  <a:lnTo>
                    <a:pt x="50" y="10"/>
                  </a:lnTo>
                  <a:lnTo>
                    <a:pt x="47" y="16"/>
                  </a:lnTo>
                  <a:lnTo>
                    <a:pt x="47" y="22"/>
                  </a:lnTo>
                  <a:lnTo>
                    <a:pt x="22" y="103"/>
                  </a:lnTo>
                  <a:lnTo>
                    <a:pt x="19" y="100"/>
                  </a:lnTo>
                  <a:lnTo>
                    <a:pt x="12" y="88"/>
                  </a:lnTo>
                  <a:lnTo>
                    <a:pt x="9" y="85"/>
                  </a:lnTo>
                  <a:lnTo>
                    <a:pt x="3" y="75"/>
                  </a:lnTo>
                  <a:lnTo>
                    <a:pt x="0" y="53"/>
                  </a:lnTo>
                  <a:lnTo>
                    <a:pt x="0" y="47"/>
                  </a:lnTo>
                  <a:lnTo>
                    <a:pt x="25" y="10"/>
                  </a:lnTo>
                  <a:lnTo>
                    <a:pt x="34" y="3"/>
                  </a:lnTo>
                  <a:lnTo>
                    <a:pt x="38" y="0"/>
                  </a:lnTo>
                </a:path>
              </a:pathLst>
            </a:custGeom>
            <a:solidFill>
              <a:schemeClr val="accent1">
                <a:lumMod val="40000"/>
                <a:lumOff val="60000"/>
              </a:schemeClr>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58" name="Freeform 119"/>
            <p:cNvSpPr/>
            <p:nvPr/>
          </p:nvSpPr>
          <p:spPr bwMode="auto">
            <a:xfrm>
              <a:off x="5734050" y="2894013"/>
              <a:ext cx="9525" cy="4762"/>
            </a:xfrm>
            <a:custGeom>
              <a:avLst/>
              <a:gdLst>
                <a:gd name="T0" fmla="*/ 2147483647 w 6"/>
                <a:gd name="T1" fmla="*/ 0 h 3"/>
                <a:gd name="T2" fmla="*/ 2147483647 w 6"/>
                <a:gd name="T3" fmla="*/ 0 h 3"/>
                <a:gd name="T4" fmla="*/ 2147483647 w 6"/>
                <a:gd name="T5" fmla="*/ 0 h 3"/>
                <a:gd name="T6" fmla="*/ 2147483647 w 6"/>
                <a:gd name="T7" fmla="*/ 2147483647 h 3"/>
                <a:gd name="T8" fmla="*/ 2147483647 w 6"/>
                <a:gd name="T9" fmla="*/ 2147483647 h 3"/>
                <a:gd name="T10" fmla="*/ 2147483647 w 6"/>
                <a:gd name="T11" fmla="*/ 2147483647 h 3"/>
                <a:gd name="T12" fmla="*/ 0 w 6"/>
                <a:gd name="T13" fmla="*/ 0 h 3"/>
                <a:gd name="T14" fmla="*/ 2147483647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3" y="0"/>
                  </a:moveTo>
                  <a:lnTo>
                    <a:pt x="3" y="0"/>
                  </a:lnTo>
                  <a:lnTo>
                    <a:pt x="6" y="0"/>
                  </a:lnTo>
                  <a:lnTo>
                    <a:pt x="6" y="3"/>
                  </a:lnTo>
                  <a:lnTo>
                    <a:pt x="3" y="3"/>
                  </a:lnTo>
                  <a:lnTo>
                    <a:pt x="0" y="0"/>
                  </a:lnTo>
                  <a:lnTo>
                    <a:pt x="3" y="0"/>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59" name="Freeform 120"/>
            <p:cNvSpPr/>
            <p:nvPr/>
          </p:nvSpPr>
          <p:spPr bwMode="auto">
            <a:xfrm>
              <a:off x="5734050" y="2894013"/>
              <a:ext cx="9525" cy="4762"/>
            </a:xfrm>
            <a:custGeom>
              <a:avLst/>
              <a:gdLst>
                <a:gd name="T0" fmla="*/ 2147483647 w 6"/>
                <a:gd name="T1" fmla="*/ 0 h 3"/>
                <a:gd name="T2" fmla="*/ 2147483647 w 6"/>
                <a:gd name="T3" fmla="*/ 0 h 3"/>
                <a:gd name="T4" fmla="*/ 2147483647 w 6"/>
                <a:gd name="T5" fmla="*/ 0 h 3"/>
                <a:gd name="T6" fmla="*/ 2147483647 w 6"/>
                <a:gd name="T7" fmla="*/ 2147483647 h 3"/>
                <a:gd name="T8" fmla="*/ 2147483647 w 6"/>
                <a:gd name="T9" fmla="*/ 2147483647 h 3"/>
                <a:gd name="T10" fmla="*/ 2147483647 w 6"/>
                <a:gd name="T11" fmla="*/ 2147483647 h 3"/>
                <a:gd name="T12" fmla="*/ 0 w 6"/>
                <a:gd name="T13" fmla="*/ 0 h 3"/>
                <a:gd name="T14" fmla="*/ 2147483647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3" y="0"/>
                  </a:moveTo>
                  <a:lnTo>
                    <a:pt x="3" y="0"/>
                  </a:lnTo>
                  <a:lnTo>
                    <a:pt x="6" y="0"/>
                  </a:lnTo>
                  <a:lnTo>
                    <a:pt x="6" y="3"/>
                  </a:lnTo>
                  <a:lnTo>
                    <a:pt x="3" y="3"/>
                  </a:lnTo>
                  <a:lnTo>
                    <a:pt x="0" y="0"/>
                  </a:lnTo>
                  <a:lnTo>
                    <a:pt x="3" y="0"/>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60" name="Freeform 122"/>
            <p:cNvSpPr/>
            <p:nvPr/>
          </p:nvSpPr>
          <p:spPr bwMode="auto">
            <a:xfrm>
              <a:off x="5754688" y="2889250"/>
              <a:ext cx="4762" cy="9525"/>
            </a:xfrm>
            <a:custGeom>
              <a:avLst/>
              <a:gdLst>
                <a:gd name="T0" fmla="*/ 0 w 3"/>
                <a:gd name="T1" fmla="*/ 2147483647 h 6"/>
                <a:gd name="T2" fmla="*/ 0 w 3"/>
                <a:gd name="T3" fmla="*/ 2147483647 h 6"/>
                <a:gd name="T4" fmla="*/ 2147483647 w 3"/>
                <a:gd name="T5" fmla="*/ 0 h 6"/>
                <a:gd name="T6" fmla="*/ 2147483647 w 3"/>
                <a:gd name="T7" fmla="*/ 0 h 6"/>
                <a:gd name="T8" fmla="*/ 2147483647 w 3"/>
                <a:gd name="T9" fmla="*/ 0 h 6"/>
                <a:gd name="T10" fmla="*/ 2147483647 w 3"/>
                <a:gd name="T11" fmla="*/ 2147483647 h 6"/>
                <a:gd name="T12" fmla="*/ 0 w 3"/>
                <a:gd name="T13" fmla="*/ 2147483647 h 6"/>
                <a:gd name="T14" fmla="*/ 0 w 3"/>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0" y="3"/>
                  </a:moveTo>
                  <a:lnTo>
                    <a:pt x="0" y="3"/>
                  </a:lnTo>
                  <a:lnTo>
                    <a:pt x="3" y="0"/>
                  </a:lnTo>
                  <a:lnTo>
                    <a:pt x="3" y="3"/>
                  </a:lnTo>
                  <a:lnTo>
                    <a:pt x="0" y="6"/>
                  </a:lnTo>
                  <a:lnTo>
                    <a:pt x="0"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61" name="Freeform 133"/>
            <p:cNvSpPr/>
            <p:nvPr/>
          </p:nvSpPr>
          <p:spPr bwMode="auto">
            <a:xfrm>
              <a:off x="5754688" y="2889250"/>
              <a:ext cx="4762" cy="9525"/>
            </a:xfrm>
            <a:custGeom>
              <a:avLst/>
              <a:gdLst>
                <a:gd name="T0" fmla="*/ 0 w 3"/>
                <a:gd name="T1" fmla="*/ 2147483647 h 6"/>
                <a:gd name="T2" fmla="*/ 0 w 3"/>
                <a:gd name="T3" fmla="*/ 2147483647 h 6"/>
                <a:gd name="T4" fmla="*/ 2147483647 w 3"/>
                <a:gd name="T5" fmla="*/ 0 h 6"/>
                <a:gd name="T6" fmla="*/ 2147483647 w 3"/>
                <a:gd name="T7" fmla="*/ 0 h 6"/>
                <a:gd name="T8" fmla="*/ 2147483647 w 3"/>
                <a:gd name="T9" fmla="*/ 0 h 6"/>
                <a:gd name="T10" fmla="*/ 2147483647 w 3"/>
                <a:gd name="T11" fmla="*/ 2147483647 h 6"/>
                <a:gd name="T12" fmla="*/ 0 w 3"/>
                <a:gd name="T13" fmla="*/ 2147483647 h 6"/>
                <a:gd name="T14" fmla="*/ 0 w 3"/>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0" y="3"/>
                  </a:moveTo>
                  <a:lnTo>
                    <a:pt x="0" y="3"/>
                  </a:lnTo>
                  <a:lnTo>
                    <a:pt x="3" y="0"/>
                  </a:lnTo>
                  <a:lnTo>
                    <a:pt x="3" y="3"/>
                  </a:lnTo>
                  <a:lnTo>
                    <a:pt x="0" y="6"/>
                  </a:lnTo>
                  <a:lnTo>
                    <a:pt x="0"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63" name="Freeform 134"/>
            <p:cNvSpPr/>
            <p:nvPr/>
          </p:nvSpPr>
          <p:spPr bwMode="auto">
            <a:xfrm>
              <a:off x="5913438" y="2770188"/>
              <a:ext cx="23812" cy="39687"/>
            </a:xfrm>
            <a:custGeom>
              <a:avLst/>
              <a:gdLst>
                <a:gd name="T0" fmla="*/ 2147483647 w 15"/>
                <a:gd name="T1" fmla="*/ 2147483647 h 25"/>
                <a:gd name="T2" fmla="*/ 2147483647 w 15"/>
                <a:gd name="T3" fmla="*/ 2147483647 h 25"/>
                <a:gd name="T4" fmla="*/ 2147483647 w 15"/>
                <a:gd name="T5" fmla="*/ 2147483647 h 25"/>
                <a:gd name="T6" fmla="*/ 2147483647 w 15"/>
                <a:gd name="T7" fmla="*/ 2147483647 h 25"/>
                <a:gd name="T8" fmla="*/ 2147483647 w 15"/>
                <a:gd name="T9" fmla="*/ 2147483647 h 25"/>
                <a:gd name="T10" fmla="*/ 2147483647 w 15"/>
                <a:gd name="T11" fmla="*/ 0 h 25"/>
                <a:gd name="T12" fmla="*/ 2147483647 w 15"/>
                <a:gd name="T13" fmla="*/ 2147483647 h 25"/>
                <a:gd name="T14" fmla="*/ 2147483647 w 15"/>
                <a:gd name="T15" fmla="*/ 2147483647 h 25"/>
                <a:gd name="T16" fmla="*/ 2147483647 w 15"/>
                <a:gd name="T17" fmla="*/ 2147483647 h 25"/>
                <a:gd name="T18" fmla="*/ 2147483647 w 15"/>
                <a:gd name="T19" fmla="*/ 2147483647 h 25"/>
                <a:gd name="T20" fmla="*/ 2147483647 w 15"/>
                <a:gd name="T21" fmla="*/ 2147483647 h 25"/>
                <a:gd name="T22" fmla="*/ 2147483647 w 15"/>
                <a:gd name="T23" fmla="*/ 2147483647 h 25"/>
                <a:gd name="T24" fmla="*/ 2147483647 w 15"/>
                <a:gd name="T25" fmla="*/ 2147483647 h 25"/>
                <a:gd name="T26" fmla="*/ 2147483647 w 15"/>
                <a:gd name="T27" fmla="*/ 2147483647 h 25"/>
                <a:gd name="T28" fmla="*/ 0 w 15"/>
                <a:gd name="T29" fmla="*/ 2147483647 h 25"/>
                <a:gd name="T30" fmla="*/ 0 w 15"/>
                <a:gd name="T31" fmla="*/ 2147483647 h 25"/>
                <a:gd name="T32" fmla="*/ 2147483647 w 15"/>
                <a:gd name="T33" fmla="*/ 2147483647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5"/>
                <a:gd name="T53" fmla="*/ 15 w 1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5">
                  <a:moveTo>
                    <a:pt x="3" y="13"/>
                  </a:moveTo>
                  <a:lnTo>
                    <a:pt x="6" y="9"/>
                  </a:lnTo>
                  <a:lnTo>
                    <a:pt x="6" y="6"/>
                  </a:lnTo>
                  <a:lnTo>
                    <a:pt x="9" y="6"/>
                  </a:lnTo>
                  <a:lnTo>
                    <a:pt x="12" y="3"/>
                  </a:lnTo>
                  <a:lnTo>
                    <a:pt x="15" y="0"/>
                  </a:lnTo>
                  <a:lnTo>
                    <a:pt x="15" y="6"/>
                  </a:lnTo>
                  <a:lnTo>
                    <a:pt x="12" y="9"/>
                  </a:lnTo>
                  <a:lnTo>
                    <a:pt x="9" y="13"/>
                  </a:lnTo>
                  <a:lnTo>
                    <a:pt x="6" y="16"/>
                  </a:lnTo>
                  <a:lnTo>
                    <a:pt x="6" y="19"/>
                  </a:lnTo>
                  <a:lnTo>
                    <a:pt x="3" y="19"/>
                  </a:lnTo>
                  <a:lnTo>
                    <a:pt x="3" y="22"/>
                  </a:lnTo>
                  <a:lnTo>
                    <a:pt x="3" y="25"/>
                  </a:lnTo>
                  <a:lnTo>
                    <a:pt x="0" y="19"/>
                  </a:lnTo>
                  <a:lnTo>
                    <a:pt x="0" y="16"/>
                  </a:lnTo>
                  <a:lnTo>
                    <a:pt x="3" y="1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64" name="Freeform 137"/>
            <p:cNvSpPr/>
            <p:nvPr/>
          </p:nvSpPr>
          <p:spPr bwMode="auto">
            <a:xfrm>
              <a:off x="5913438" y="2770188"/>
              <a:ext cx="23812" cy="39687"/>
            </a:xfrm>
            <a:custGeom>
              <a:avLst/>
              <a:gdLst>
                <a:gd name="T0" fmla="*/ 2147483647 w 15"/>
                <a:gd name="T1" fmla="*/ 2147483647 h 25"/>
                <a:gd name="T2" fmla="*/ 2147483647 w 15"/>
                <a:gd name="T3" fmla="*/ 2147483647 h 25"/>
                <a:gd name="T4" fmla="*/ 2147483647 w 15"/>
                <a:gd name="T5" fmla="*/ 2147483647 h 25"/>
                <a:gd name="T6" fmla="*/ 2147483647 w 15"/>
                <a:gd name="T7" fmla="*/ 2147483647 h 25"/>
                <a:gd name="T8" fmla="*/ 2147483647 w 15"/>
                <a:gd name="T9" fmla="*/ 2147483647 h 25"/>
                <a:gd name="T10" fmla="*/ 2147483647 w 15"/>
                <a:gd name="T11" fmla="*/ 0 h 25"/>
                <a:gd name="T12" fmla="*/ 2147483647 w 15"/>
                <a:gd name="T13" fmla="*/ 2147483647 h 25"/>
                <a:gd name="T14" fmla="*/ 2147483647 w 15"/>
                <a:gd name="T15" fmla="*/ 2147483647 h 25"/>
                <a:gd name="T16" fmla="*/ 2147483647 w 15"/>
                <a:gd name="T17" fmla="*/ 2147483647 h 25"/>
                <a:gd name="T18" fmla="*/ 2147483647 w 15"/>
                <a:gd name="T19" fmla="*/ 2147483647 h 25"/>
                <a:gd name="T20" fmla="*/ 2147483647 w 15"/>
                <a:gd name="T21" fmla="*/ 2147483647 h 25"/>
                <a:gd name="T22" fmla="*/ 2147483647 w 15"/>
                <a:gd name="T23" fmla="*/ 2147483647 h 25"/>
                <a:gd name="T24" fmla="*/ 2147483647 w 15"/>
                <a:gd name="T25" fmla="*/ 2147483647 h 25"/>
                <a:gd name="T26" fmla="*/ 2147483647 w 15"/>
                <a:gd name="T27" fmla="*/ 2147483647 h 25"/>
                <a:gd name="T28" fmla="*/ 0 w 15"/>
                <a:gd name="T29" fmla="*/ 2147483647 h 25"/>
                <a:gd name="T30" fmla="*/ 0 w 15"/>
                <a:gd name="T31" fmla="*/ 2147483647 h 25"/>
                <a:gd name="T32" fmla="*/ 2147483647 w 15"/>
                <a:gd name="T33" fmla="*/ 2147483647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5"/>
                <a:gd name="T53" fmla="*/ 15 w 1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5">
                  <a:moveTo>
                    <a:pt x="3" y="13"/>
                  </a:moveTo>
                  <a:lnTo>
                    <a:pt x="6" y="9"/>
                  </a:lnTo>
                  <a:lnTo>
                    <a:pt x="6" y="6"/>
                  </a:lnTo>
                  <a:lnTo>
                    <a:pt x="9" y="6"/>
                  </a:lnTo>
                  <a:lnTo>
                    <a:pt x="12" y="3"/>
                  </a:lnTo>
                  <a:lnTo>
                    <a:pt x="15" y="0"/>
                  </a:lnTo>
                  <a:lnTo>
                    <a:pt x="15" y="6"/>
                  </a:lnTo>
                  <a:lnTo>
                    <a:pt x="12" y="9"/>
                  </a:lnTo>
                  <a:lnTo>
                    <a:pt x="9" y="13"/>
                  </a:lnTo>
                  <a:lnTo>
                    <a:pt x="6" y="16"/>
                  </a:lnTo>
                  <a:lnTo>
                    <a:pt x="6" y="19"/>
                  </a:lnTo>
                  <a:lnTo>
                    <a:pt x="3" y="19"/>
                  </a:lnTo>
                  <a:lnTo>
                    <a:pt x="3" y="22"/>
                  </a:lnTo>
                  <a:lnTo>
                    <a:pt x="3" y="25"/>
                  </a:lnTo>
                  <a:lnTo>
                    <a:pt x="0" y="19"/>
                  </a:lnTo>
                  <a:lnTo>
                    <a:pt x="0" y="16"/>
                  </a:lnTo>
                  <a:lnTo>
                    <a:pt x="3" y="1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65" name="Freeform 141"/>
            <p:cNvSpPr/>
            <p:nvPr/>
          </p:nvSpPr>
          <p:spPr bwMode="auto">
            <a:xfrm>
              <a:off x="5967413" y="2720975"/>
              <a:ext cx="4762" cy="9525"/>
            </a:xfrm>
            <a:custGeom>
              <a:avLst/>
              <a:gdLst>
                <a:gd name="T0" fmla="*/ 0 w 3"/>
                <a:gd name="T1" fmla="*/ 2147483647 h 6"/>
                <a:gd name="T2" fmla="*/ 2147483647 w 3"/>
                <a:gd name="T3" fmla="*/ 2147483647 h 6"/>
                <a:gd name="T4" fmla="*/ 0 w 3"/>
                <a:gd name="T5" fmla="*/ 2147483647 h 6"/>
                <a:gd name="T6" fmla="*/ 0 w 3"/>
                <a:gd name="T7" fmla="*/ 2147483647 h 6"/>
                <a:gd name="T8" fmla="*/ 0 w 3"/>
                <a:gd name="T9" fmla="*/ 2147483647 h 6"/>
                <a:gd name="T10" fmla="*/ 0 w 3"/>
                <a:gd name="T11" fmla="*/ 0 h 6"/>
                <a:gd name="T12" fmla="*/ 0 w 3"/>
                <a:gd name="T13" fmla="*/ 2147483647 h 6"/>
                <a:gd name="T14" fmla="*/ 0 w 3"/>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0" y="3"/>
                  </a:moveTo>
                  <a:lnTo>
                    <a:pt x="3" y="6"/>
                  </a:lnTo>
                  <a:lnTo>
                    <a:pt x="0" y="6"/>
                  </a:lnTo>
                  <a:lnTo>
                    <a:pt x="0" y="3"/>
                  </a:lnTo>
                  <a:lnTo>
                    <a:pt x="0" y="0"/>
                  </a:lnTo>
                  <a:lnTo>
                    <a:pt x="0"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66" name="Freeform 142"/>
            <p:cNvSpPr/>
            <p:nvPr/>
          </p:nvSpPr>
          <p:spPr bwMode="auto">
            <a:xfrm>
              <a:off x="5967413" y="2720975"/>
              <a:ext cx="4762" cy="9525"/>
            </a:xfrm>
            <a:custGeom>
              <a:avLst/>
              <a:gdLst>
                <a:gd name="T0" fmla="*/ 0 w 3"/>
                <a:gd name="T1" fmla="*/ 2147483647 h 6"/>
                <a:gd name="T2" fmla="*/ 2147483647 w 3"/>
                <a:gd name="T3" fmla="*/ 2147483647 h 6"/>
                <a:gd name="T4" fmla="*/ 0 w 3"/>
                <a:gd name="T5" fmla="*/ 2147483647 h 6"/>
                <a:gd name="T6" fmla="*/ 0 w 3"/>
                <a:gd name="T7" fmla="*/ 2147483647 h 6"/>
                <a:gd name="T8" fmla="*/ 0 w 3"/>
                <a:gd name="T9" fmla="*/ 2147483647 h 6"/>
                <a:gd name="T10" fmla="*/ 0 w 3"/>
                <a:gd name="T11" fmla="*/ 0 h 6"/>
                <a:gd name="T12" fmla="*/ 0 w 3"/>
                <a:gd name="T13" fmla="*/ 2147483647 h 6"/>
                <a:gd name="T14" fmla="*/ 0 w 3"/>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0" y="3"/>
                  </a:moveTo>
                  <a:lnTo>
                    <a:pt x="3" y="6"/>
                  </a:lnTo>
                  <a:lnTo>
                    <a:pt x="0" y="6"/>
                  </a:lnTo>
                  <a:lnTo>
                    <a:pt x="0" y="3"/>
                  </a:lnTo>
                  <a:lnTo>
                    <a:pt x="0" y="0"/>
                  </a:lnTo>
                  <a:lnTo>
                    <a:pt x="0"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67" name="Freeform 143"/>
            <p:cNvSpPr/>
            <p:nvPr/>
          </p:nvSpPr>
          <p:spPr bwMode="auto">
            <a:xfrm>
              <a:off x="5981700" y="2690813"/>
              <a:ext cx="15875" cy="14287"/>
            </a:xfrm>
            <a:custGeom>
              <a:avLst/>
              <a:gdLst>
                <a:gd name="T0" fmla="*/ 2147483647 w 10"/>
                <a:gd name="T1" fmla="*/ 2147483647 h 9"/>
                <a:gd name="T2" fmla="*/ 2147483647 w 10"/>
                <a:gd name="T3" fmla="*/ 0 h 9"/>
                <a:gd name="T4" fmla="*/ 2147483647 w 10"/>
                <a:gd name="T5" fmla="*/ 0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0 w 10"/>
                <a:gd name="T17" fmla="*/ 2147483647 h 9"/>
                <a:gd name="T18" fmla="*/ 0 w 10"/>
                <a:gd name="T19" fmla="*/ 2147483647 h 9"/>
                <a:gd name="T20" fmla="*/ 2147483647 w 10"/>
                <a:gd name="T21" fmla="*/ 2147483647 h 9"/>
                <a:gd name="T22" fmla="*/ 2147483647 w 10"/>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9"/>
                <a:gd name="T38" fmla="*/ 10 w 10"/>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9">
                  <a:moveTo>
                    <a:pt x="4" y="3"/>
                  </a:moveTo>
                  <a:lnTo>
                    <a:pt x="10" y="0"/>
                  </a:lnTo>
                  <a:lnTo>
                    <a:pt x="10" y="3"/>
                  </a:lnTo>
                  <a:lnTo>
                    <a:pt x="7" y="6"/>
                  </a:lnTo>
                  <a:lnTo>
                    <a:pt x="7" y="9"/>
                  </a:lnTo>
                  <a:lnTo>
                    <a:pt x="4" y="9"/>
                  </a:lnTo>
                  <a:lnTo>
                    <a:pt x="0" y="9"/>
                  </a:lnTo>
                  <a:lnTo>
                    <a:pt x="0" y="6"/>
                  </a:lnTo>
                  <a:lnTo>
                    <a:pt x="4"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68" name="Freeform 153"/>
            <p:cNvSpPr/>
            <p:nvPr/>
          </p:nvSpPr>
          <p:spPr bwMode="auto">
            <a:xfrm>
              <a:off x="5981700" y="2690813"/>
              <a:ext cx="15875" cy="14287"/>
            </a:xfrm>
            <a:custGeom>
              <a:avLst/>
              <a:gdLst>
                <a:gd name="T0" fmla="*/ 2147483647 w 10"/>
                <a:gd name="T1" fmla="*/ 2147483647 h 9"/>
                <a:gd name="T2" fmla="*/ 2147483647 w 10"/>
                <a:gd name="T3" fmla="*/ 0 h 9"/>
                <a:gd name="T4" fmla="*/ 2147483647 w 10"/>
                <a:gd name="T5" fmla="*/ 0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0 w 10"/>
                <a:gd name="T17" fmla="*/ 2147483647 h 9"/>
                <a:gd name="T18" fmla="*/ 0 w 10"/>
                <a:gd name="T19" fmla="*/ 2147483647 h 9"/>
                <a:gd name="T20" fmla="*/ 2147483647 w 10"/>
                <a:gd name="T21" fmla="*/ 2147483647 h 9"/>
                <a:gd name="T22" fmla="*/ 2147483647 w 10"/>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9"/>
                <a:gd name="T38" fmla="*/ 10 w 10"/>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9">
                  <a:moveTo>
                    <a:pt x="4" y="3"/>
                  </a:moveTo>
                  <a:lnTo>
                    <a:pt x="10" y="0"/>
                  </a:lnTo>
                  <a:lnTo>
                    <a:pt x="10" y="3"/>
                  </a:lnTo>
                  <a:lnTo>
                    <a:pt x="7" y="6"/>
                  </a:lnTo>
                  <a:lnTo>
                    <a:pt x="7" y="9"/>
                  </a:lnTo>
                  <a:lnTo>
                    <a:pt x="4" y="9"/>
                  </a:lnTo>
                  <a:lnTo>
                    <a:pt x="0" y="9"/>
                  </a:lnTo>
                  <a:lnTo>
                    <a:pt x="0" y="6"/>
                  </a:lnTo>
                  <a:lnTo>
                    <a:pt x="4"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69" name="Freeform 157"/>
            <p:cNvSpPr/>
            <p:nvPr/>
          </p:nvSpPr>
          <p:spPr bwMode="auto">
            <a:xfrm>
              <a:off x="5803900" y="2870200"/>
              <a:ext cx="9525" cy="9525"/>
            </a:xfrm>
            <a:custGeom>
              <a:avLst/>
              <a:gdLst>
                <a:gd name="T0" fmla="*/ 2147483647 w 6"/>
                <a:gd name="T1" fmla="*/ 2147483647 h 6"/>
                <a:gd name="T2" fmla="*/ 0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2147483647 w 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3" y="3"/>
                  </a:moveTo>
                  <a:lnTo>
                    <a:pt x="0" y="0"/>
                  </a:lnTo>
                  <a:lnTo>
                    <a:pt x="3" y="3"/>
                  </a:lnTo>
                  <a:lnTo>
                    <a:pt x="6" y="3"/>
                  </a:lnTo>
                  <a:lnTo>
                    <a:pt x="6" y="6"/>
                  </a:lnTo>
                  <a:lnTo>
                    <a:pt x="3" y="6"/>
                  </a:lnTo>
                  <a:lnTo>
                    <a:pt x="3" y="3"/>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70" name="Freeform 158"/>
            <p:cNvSpPr/>
            <p:nvPr/>
          </p:nvSpPr>
          <p:spPr bwMode="auto">
            <a:xfrm>
              <a:off x="5803900" y="2870200"/>
              <a:ext cx="9525" cy="9525"/>
            </a:xfrm>
            <a:custGeom>
              <a:avLst/>
              <a:gdLst>
                <a:gd name="T0" fmla="*/ 2147483647 w 6"/>
                <a:gd name="T1" fmla="*/ 2147483647 h 6"/>
                <a:gd name="T2" fmla="*/ 0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2147483647 w 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3" y="3"/>
                  </a:moveTo>
                  <a:lnTo>
                    <a:pt x="0" y="0"/>
                  </a:lnTo>
                  <a:lnTo>
                    <a:pt x="3" y="3"/>
                  </a:lnTo>
                  <a:lnTo>
                    <a:pt x="6" y="3"/>
                  </a:lnTo>
                  <a:lnTo>
                    <a:pt x="6" y="6"/>
                  </a:lnTo>
                  <a:lnTo>
                    <a:pt x="3" y="6"/>
                  </a:lnTo>
                  <a:lnTo>
                    <a:pt x="3" y="3"/>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71" name="Freeform 159"/>
            <p:cNvSpPr/>
            <p:nvPr/>
          </p:nvSpPr>
          <p:spPr bwMode="auto">
            <a:xfrm>
              <a:off x="5764213" y="1901825"/>
              <a:ext cx="282575" cy="303213"/>
            </a:xfrm>
            <a:custGeom>
              <a:avLst/>
              <a:gdLst>
                <a:gd name="T0" fmla="*/ 2147483647 w 178"/>
                <a:gd name="T1" fmla="*/ 2147483647 h 191"/>
                <a:gd name="T2" fmla="*/ 2147483647 w 178"/>
                <a:gd name="T3" fmla="*/ 2147483647 h 191"/>
                <a:gd name="T4" fmla="*/ 2147483647 w 178"/>
                <a:gd name="T5" fmla="*/ 2147483647 h 191"/>
                <a:gd name="T6" fmla="*/ 2147483647 w 178"/>
                <a:gd name="T7" fmla="*/ 2147483647 h 191"/>
                <a:gd name="T8" fmla="*/ 2147483647 w 178"/>
                <a:gd name="T9" fmla="*/ 2147483647 h 191"/>
                <a:gd name="T10" fmla="*/ 2147483647 w 178"/>
                <a:gd name="T11" fmla="*/ 2147483647 h 191"/>
                <a:gd name="T12" fmla="*/ 2147483647 w 178"/>
                <a:gd name="T13" fmla="*/ 2147483647 h 191"/>
                <a:gd name="T14" fmla="*/ 2147483647 w 178"/>
                <a:gd name="T15" fmla="*/ 2147483647 h 191"/>
                <a:gd name="T16" fmla="*/ 2147483647 w 178"/>
                <a:gd name="T17" fmla="*/ 2147483647 h 191"/>
                <a:gd name="T18" fmla="*/ 2147483647 w 178"/>
                <a:gd name="T19" fmla="*/ 2147483647 h 191"/>
                <a:gd name="T20" fmla="*/ 2147483647 w 178"/>
                <a:gd name="T21" fmla="*/ 2147483647 h 191"/>
                <a:gd name="T22" fmla="*/ 2147483647 w 178"/>
                <a:gd name="T23" fmla="*/ 2147483647 h 191"/>
                <a:gd name="T24" fmla="*/ 2147483647 w 178"/>
                <a:gd name="T25" fmla="*/ 0 h 191"/>
                <a:gd name="T26" fmla="*/ 2147483647 w 178"/>
                <a:gd name="T27" fmla="*/ 2147483647 h 191"/>
                <a:gd name="T28" fmla="*/ 2147483647 w 178"/>
                <a:gd name="T29" fmla="*/ 2147483647 h 191"/>
                <a:gd name="T30" fmla="*/ 2147483647 w 178"/>
                <a:gd name="T31" fmla="*/ 2147483647 h 191"/>
                <a:gd name="T32" fmla="*/ 2147483647 w 178"/>
                <a:gd name="T33" fmla="*/ 2147483647 h 191"/>
                <a:gd name="T34" fmla="*/ 2147483647 w 178"/>
                <a:gd name="T35" fmla="*/ 2147483647 h 191"/>
                <a:gd name="T36" fmla="*/ 2147483647 w 178"/>
                <a:gd name="T37" fmla="*/ 2147483647 h 191"/>
                <a:gd name="T38" fmla="*/ 2147483647 w 178"/>
                <a:gd name="T39" fmla="*/ 2147483647 h 191"/>
                <a:gd name="T40" fmla="*/ 2147483647 w 178"/>
                <a:gd name="T41" fmla="*/ 2147483647 h 191"/>
                <a:gd name="T42" fmla="*/ 2147483647 w 178"/>
                <a:gd name="T43" fmla="*/ 2147483647 h 191"/>
                <a:gd name="T44" fmla="*/ 2147483647 w 178"/>
                <a:gd name="T45" fmla="*/ 2147483647 h 191"/>
                <a:gd name="T46" fmla="*/ 2147483647 w 178"/>
                <a:gd name="T47" fmla="*/ 2147483647 h 191"/>
                <a:gd name="T48" fmla="*/ 2147483647 w 178"/>
                <a:gd name="T49" fmla="*/ 2147483647 h 191"/>
                <a:gd name="T50" fmla="*/ 2147483647 w 178"/>
                <a:gd name="T51" fmla="*/ 2147483647 h 191"/>
                <a:gd name="T52" fmla="*/ 2147483647 w 178"/>
                <a:gd name="T53" fmla="*/ 2147483647 h 191"/>
                <a:gd name="T54" fmla="*/ 2147483647 w 178"/>
                <a:gd name="T55" fmla="*/ 2147483647 h 191"/>
                <a:gd name="T56" fmla="*/ 2147483647 w 178"/>
                <a:gd name="T57" fmla="*/ 2147483647 h 191"/>
                <a:gd name="T58" fmla="*/ 2147483647 w 178"/>
                <a:gd name="T59" fmla="*/ 2147483647 h 191"/>
                <a:gd name="T60" fmla="*/ 2147483647 w 178"/>
                <a:gd name="T61" fmla="*/ 2147483647 h 191"/>
                <a:gd name="T62" fmla="*/ 2147483647 w 178"/>
                <a:gd name="T63" fmla="*/ 2147483647 h 191"/>
                <a:gd name="T64" fmla="*/ 2147483647 w 178"/>
                <a:gd name="T65" fmla="*/ 2147483647 h 191"/>
                <a:gd name="T66" fmla="*/ 2147483647 w 178"/>
                <a:gd name="T67" fmla="*/ 2147483647 h 191"/>
                <a:gd name="T68" fmla="*/ 2147483647 w 178"/>
                <a:gd name="T69" fmla="*/ 2147483647 h 191"/>
                <a:gd name="T70" fmla="*/ 2147483647 w 178"/>
                <a:gd name="T71" fmla="*/ 2147483647 h 191"/>
                <a:gd name="T72" fmla="*/ 2147483647 w 178"/>
                <a:gd name="T73" fmla="*/ 2147483647 h 191"/>
                <a:gd name="T74" fmla="*/ 2147483647 w 178"/>
                <a:gd name="T75" fmla="*/ 2147483647 h 1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8"/>
                <a:gd name="T115" fmla="*/ 0 h 191"/>
                <a:gd name="T116" fmla="*/ 178 w 178"/>
                <a:gd name="T117" fmla="*/ 191 h 1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8" h="191">
                  <a:moveTo>
                    <a:pt x="116" y="162"/>
                  </a:moveTo>
                  <a:lnTo>
                    <a:pt x="112" y="156"/>
                  </a:lnTo>
                  <a:lnTo>
                    <a:pt x="97" y="141"/>
                  </a:lnTo>
                  <a:lnTo>
                    <a:pt x="87" y="137"/>
                  </a:lnTo>
                  <a:lnTo>
                    <a:pt x="87" y="134"/>
                  </a:lnTo>
                  <a:lnTo>
                    <a:pt x="91" y="128"/>
                  </a:lnTo>
                  <a:lnTo>
                    <a:pt x="91" y="131"/>
                  </a:lnTo>
                  <a:lnTo>
                    <a:pt x="91" y="116"/>
                  </a:lnTo>
                  <a:lnTo>
                    <a:pt x="100" y="112"/>
                  </a:lnTo>
                  <a:lnTo>
                    <a:pt x="103" y="106"/>
                  </a:lnTo>
                  <a:lnTo>
                    <a:pt x="116" y="106"/>
                  </a:lnTo>
                  <a:lnTo>
                    <a:pt x="122" y="103"/>
                  </a:lnTo>
                  <a:lnTo>
                    <a:pt x="122" y="100"/>
                  </a:lnTo>
                  <a:lnTo>
                    <a:pt x="141" y="81"/>
                  </a:lnTo>
                  <a:lnTo>
                    <a:pt x="150" y="78"/>
                  </a:lnTo>
                  <a:lnTo>
                    <a:pt x="153" y="75"/>
                  </a:lnTo>
                  <a:lnTo>
                    <a:pt x="153" y="59"/>
                  </a:lnTo>
                  <a:lnTo>
                    <a:pt x="150" y="56"/>
                  </a:lnTo>
                  <a:lnTo>
                    <a:pt x="153" y="50"/>
                  </a:lnTo>
                  <a:lnTo>
                    <a:pt x="172" y="25"/>
                  </a:lnTo>
                  <a:lnTo>
                    <a:pt x="175" y="22"/>
                  </a:lnTo>
                  <a:lnTo>
                    <a:pt x="178" y="25"/>
                  </a:lnTo>
                  <a:lnTo>
                    <a:pt x="175" y="12"/>
                  </a:lnTo>
                  <a:lnTo>
                    <a:pt x="172" y="12"/>
                  </a:lnTo>
                  <a:lnTo>
                    <a:pt x="169" y="3"/>
                  </a:lnTo>
                  <a:lnTo>
                    <a:pt x="162" y="0"/>
                  </a:lnTo>
                  <a:lnTo>
                    <a:pt x="156" y="3"/>
                  </a:lnTo>
                  <a:lnTo>
                    <a:pt x="147" y="22"/>
                  </a:lnTo>
                  <a:lnTo>
                    <a:pt x="131" y="34"/>
                  </a:lnTo>
                  <a:lnTo>
                    <a:pt x="109" y="37"/>
                  </a:lnTo>
                  <a:lnTo>
                    <a:pt x="106" y="40"/>
                  </a:lnTo>
                  <a:lnTo>
                    <a:pt x="109" y="56"/>
                  </a:lnTo>
                  <a:lnTo>
                    <a:pt x="91" y="59"/>
                  </a:lnTo>
                  <a:lnTo>
                    <a:pt x="81" y="53"/>
                  </a:lnTo>
                  <a:lnTo>
                    <a:pt x="72" y="53"/>
                  </a:lnTo>
                  <a:lnTo>
                    <a:pt x="25" y="91"/>
                  </a:lnTo>
                  <a:lnTo>
                    <a:pt x="15" y="94"/>
                  </a:lnTo>
                  <a:lnTo>
                    <a:pt x="3" y="112"/>
                  </a:lnTo>
                  <a:lnTo>
                    <a:pt x="0" y="112"/>
                  </a:lnTo>
                  <a:lnTo>
                    <a:pt x="6" y="119"/>
                  </a:lnTo>
                  <a:lnTo>
                    <a:pt x="9" y="125"/>
                  </a:lnTo>
                  <a:lnTo>
                    <a:pt x="15" y="122"/>
                  </a:lnTo>
                  <a:lnTo>
                    <a:pt x="31" y="125"/>
                  </a:lnTo>
                  <a:lnTo>
                    <a:pt x="34" y="125"/>
                  </a:lnTo>
                  <a:lnTo>
                    <a:pt x="25" y="153"/>
                  </a:lnTo>
                  <a:lnTo>
                    <a:pt x="28" y="156"/>
                  </a:lnTo>
                  <a:lnTo>
                    <a:pt x="31" y="156"/>
                  </a:lnTo>
                  <a:lnTo>
                    <a:pt x="25" y="159"/>
                  </a:lnTo>
                  <a:lnTo>
                    <a:pt x="22" y="162"/>
                  </a:lnTo>
                  <a:lnTo>
                    <a:pt x="19" y="162"/>
                  </a:lnTo>
                  <a:lnTo>
                    <a:pt x="19" y="172"/>
                  </a:lnTo>
                  <a:lnTo>
                    <a:pt x="12" y="178"/>
                  </a:lnTo>
                  <a:lnTo>
                    <a:pt x="22" y="178"/>
                  </a:lnTo>
                  <a:lnTo>
                    <a:pt x="25" y="178"/>
                  </a:lnTo>
                  <a:lnTo>
                    <a:pt x="25" y="181"/>
                  </a:lnTo>
                  <a:lnTo>
                    <a:pt x="25" y="184"/>
                  </a:lnTo>
                  <a:lnTo>
                    <a:pt x="22" y="184"/>
                  </a:lnTo>
                  <a:lnTo>
                    <a:pt x="22" y="187"/>
                  </a:lnTo>
                  <a:lnTo>
                    <a:pt x="25" y="184"/>
                  </a:lnTo>
                  <a:lnTo>
                    <a:pt x="28" y="191"/>
                  </a:lnTo>
                  <a:lnTo>
                    <a:pt x="31" y="191"/>
                  </a:lnTo>
                  <a:lnTo>
                    <a:pt x="34" y="187"/>
                  </a:lnTo>
                  <a:lnTo>
                    <a:pt x="37" y="187"/>
                  </a:lnTo>
                  <a:lnTo>
                    <a:pt x="40" y="181"/>
                  </a:lnTo>
                  <a:lnTo>
                    <a:pt x="37" y="181"/>
                  </a:lnTo>
                  <a:lnTo>
                    <a:pt x="40" y="181"/>
                  </a:lnTo>
                  <a:lnTo>
                    <a:pt x="44" y="184"/>
                  </a:lnTo>
                  <a:lnTo>
                    <a:pt x="47" y="187"/>
                  </a:lnTo>
                  <a:lnTo>
                    <a:pt x="53" y="191"/>
                  </a:lnTo>
                  <a:lnTo>
                    <a:pt x="53" y="187"/>
                  </a:lnTo>
                  <a:lnTo>
                    <a:pt x="59" y="184"/>
                  </a:lnTo>
                  <a:lnTo>
                    <a:pt x="62" y="191"/>
                  </a:lnTo>
                  <a:lnTo>
                    <a:pt x="81" y="172"/>
                  </a:lnTo>
                  <a:lnTo>
                    <a:pt x="100" y="172"/>
                  </a:lnTo>
                  <a:lnTo>
                    <a:pt x="106" y="169"/>
                  </a:lnTo>
                  <a:lnTo>
                    <a:pt x="116" y="162"/>
                  </a:lnTo>
                  <a:close/>
                </a:path>
              </a:pathLst>
            </a:custGeom>
            <a:solidFill>
              <a:srgbClr val="B3B3B3"/>
            </a:solidFill>
            <a:ln w="9525">
              <a:noFill/>
              <a:round/>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72" name="Freeform 161"/>
            <p:cNvSpPr/>
            <p:nvPr/>
          </p:nvSpPr>
          <p:spPr bwMode="auto">
            <a:xfrm>
              <a:off x="5764213" y="1901825"/>
              <a:ext cx="282575" cy="303213"/>
            </a:xfrm>
            <a:custGeom>
              <a:avLst/>
              <a:gdLst>
                <a:gd name="T0" fmla="*/ 2147483647 w 178"/>
                <a:gd name="T1" fmla="*/ 2147483647 h 191"/>
                <a:gd name="T2" fmla="*/ 2147483647 w 178"/>
                <a:gd name="T3" fmla="*/ 2147483647 h 191"/>
                <a:gd name="T4" fmla="*/ 2147483647 w 178"/>
                <a:gd name="T5" fmla="*/ 2147483647 h 191"/>
                <a:gd name="T6" fmla="*/ 2147483647 w 178"/>
                <a:gd name="T7" fmla="*/ 2147483647 h 191"/>
                <a:gd name="T8" fmla="*/ 2147483647 w 178"/>
                <a:gd name="T9" fmla="*/ 2147483647 h 191"/>
                <a:gd name="T10" fmla="*/ 2147483647 w 178"/>
                <a:gd name="T11" fmla="*/ 2147483647 h 191"/>
                <a:gd name="T12" fmla="*/ 2147483647 w 178"/>
                <a:gd name="T13" fmla="*/ 2147483647 h 191"/>
                <a:gd name="T14" fmla="*/ 2147483647 w 178"/>
                <a:gd name="T15" fmla="*/ 2147483647 h 191"/>
                <a:gd name="T16" fmla="*/ 2147483647 w 178"/>
                <a:gd name="T17" fmla="*/ 2147483647 h 191"/>
                <a:gd name="T18" fmla="*/ 2147483647 w 178"/>
                <a:gd name="T19" fmla="*/ 2147483647 h 191"/>
                <a:gd name="T20" fmla="*/ 2147483647 w 178"/>
                <a:gd name="T21" fmla="*/ 2147483647 h 191"/>
                <a:gd name="T22" fmla="*/ 2147483647 w 178"/>
                <a:gd name="T23" fmla="*/ 2147483647 h 191"/>
                <a:gd name="T24" fmla="*/ 2147483647 w 178"/>
                <a:gd name="T25" fmla="*/ 0 h 191"/>
                <a:gd name="T26" fmla="*/ 2147483647 w 178"/>
                <a:gd name="T27" fmla="*/ 2147483647 h 191"/>
                <a:gd name="T28" fmla="*/ 2147483647 w 178"/>
                <a:gd name="T29" fmla="*/ 2147483647 h 191"/>
                <a:gd name="T30" fmla="*/ 2147483647 w 178"/>
                <a:gd name="T31" fmla="*/ 2147483647 h 191"/>
                <a:gd name="T32" fmla="*/ 2147483647 w 178"/>
                <a:gd name="T33" fmla="*/ 2147483647 h 191"/>
                <a:gd name="T34" fmla="*/ 2147483647 w 178"/>
                <a:gd name="T35" fmla="*/ 2147483647 h 191"/>
                <a:gd name="T36" fmla="*/ 2147483647 w 178"/>
                <a:gd name="T37" fmla="*/ 2147483647 h 191"/>
                <a:gd name="T38" fmla="*/ 2147483647 w 178"/>
                <a:gd name="T39" fmla="*/ 2147483647 h 191"/>
                <a:gd name="T40" fmla="*/ 2147483647 w 178"/>
                <a:gd name="T41" fmla="*/ 2147483647 h 191"/>
                <a:gd name="T42" fmla="*/ 2147483647 w 178"/>
                <a:gd name="T43" fmla="*/ 2147483647 h 191"/>
                <a:gd name="T44" fmla="*/ 2147483647 w 178"/>
                <a:gd name="T45" fmla="*/ 2147483647 h 191"/>
                <a:gd name="T46" fmla="*/ 2147483647 w 178"/>
                <a:gd name="T47" fmla="*/ 2147483647 h 191"/>
                <a:gd name="T48" fmla="*/ 2147483647 w 178"/>
                <a:gd name="T49" fmla="*/ 2147483647 h 191"/>
                <a:gd name="T50" fmla="*/ 2147483647 w 178"/>
                <a:gd name="T51" fmla="*/ 2147483647 h 191"/>
                <a:gd name="T52" fmla="*/ 2147483647 w 178"/>
                <a:gd name="T53" fmla="*/ 2147483647 h 191"/>
                <a:gd name="T54" fmla="*/ 2147483647 w 178"/>
                <a:gd name="T55" fmla="*/ 2147483647 h 191"/>
                <a:gd name="T56" fmla="*/ 2147483647 w 178"/>
                <a:gd name="T57" fmla="*/ 2147483647 h 191"/>
                <a:gd name="T58" fmla="*/ 2147483647 w 178"/>
                <a:gd name="T59" fmla="*/ 2147483647 h 191"/>
                <a:gd name="T60" fmla="*/ 2147483647 w 178"/>
                <a:gd name="T61" fmla="*/ 2147483647 h 191"/>
                <a:gd name="T62" fmla="*/ 2147483647 w 178"/>
                <a:gd name="T63" fmla="*/ 2147483647 h 191"/>
                <a:gd name="T64" fmla="*/ 2147483647 w 178"/>
                <a:gd name="T65" fmla="*/ 2147483647 h 191"/>
                <a:gd name="T66" fmla="*/ 2147483647 w 178"/>
                <a:gd name="T67" fmla="*/ 2147483647 h 191"/>
                <a:gd name="T68" fmla="*/ 2147483647 w 178"/>
                <a:gd name="T69" fmla="*/ 2147483647 h 191"/>
                <a:gd name="T70" fmla="*/ 2147483647 w 178"/>
                <a:gd name="T71" fmla="*/ 2147483647 h 191"/>
                <a:gd name="T72" fmla="*/ 2147483647 w 178"/>
                <a:gd name="T73" fmla="*/ 2147483647 h 191"/>
                <a:gd name="T74" fmla="*/ 2147483647 w 178"/>
                <a:gd name="T75" fmla="*/ 2147483647 h 1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8"/>
                <a:gd name="T115" fmla="*/ 0 h 191"/>
                <a:gd name="T116" fmla="*/ 178 w 178"/>
                <a:gd name="T117" fmla="*/ 191 h 1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8" h="191">
                  <a:moveTo>
                    <a:pt x="116" y="162"/>
                  </a:moveTo>
                  <a:lnTo>
                    <a:pt x="112" y="156"/>
                  </a:lnTo>
                  <a:lnTo>
                    <a:pt x="97" y="141"/>
                  </a:lnTo>
                  <a:lnTo>
                    <a:pt x="87" y="137"/>
                  </a:lnTo>
                  <a:lnTo>
                    <a:pt x="87" y="134"/>
                  </a:lnTo>
                  <a:lnTo>
                    <a:pt x="91" y="128"/>
                  </a:lnTo>
                  <a:lnTo>
                    <a:pt x="91" y="131"/>
                  </a:lnTo>
                  <a:lnTo>
                    <a:pt x="91" y="116"/>
                  </a:lnTo>
                  <a:lnTo>
                    <a:pt x="100" y="112"/>
                  </a:lnTo>
                  <a:lnTo>
                    <a:pt x="103" y="106"/>
                  </a:lnTo>
                  <a:lnTo>
                    <a:pt x="116" y="106"/>
                  </a:lnTo>
                  <a:lnTo>
                    <a:pt x="122" y="103"/>
                  </a:lnTo>
                  <a:lnTo>
                    <a:pt x="122" y="100"/>
                  </a:lnTo>
                  <a:lnTo>
                    <a:pt x="141" y="81"/>
                  </a:lnTo>
                  <a:lnTo>
                    <a:pt x="150" y="78"/>
                  </a:lnTo>
                  <a:lnTo>
                    <a:pt x="153" y="75"/>
                  </a:lnTo>
                  <a:lnTo>
                    <a:pt x="153" y="59"/>
                  </a:lnTo>
                  <a:lnTo>
                    <a:pt x="150" y="56"/>
                  </a:lnTo>
                  <a:lnTo>
                    <a:pt x="153" y="50"/>
                  </a:lnTo>
                  <a:lnTo>
                    <a:pt x="172" y="25"/>
                  </a:lnTo>
                  <a:lnTo>
                    <a:pt x="175" y="22"/>
                  </a:lnTo>
                  <a:lnTo>
                    <a:pt x="178" y="25"/>
                  </a:lnTo>
                  <a:lnTo>
                    <a:pt x="175" y="12"/>
                  </a:lnTo>
                  <a:lnTo>
                    <a:pt x="172" y="12"/>
                  </a:lnTo>
                  <a:lnTo>
                    <a:pt x="169" y="3"/>
                  </a:lnTo>
                  <a:lnTo>
                    <a:pt x="162" y="0"/>
                  </a:lnTo>
                  <a:lnTo>
                    <a:pt x="156" y="3"/>
                  </a:lnTo>
                  <a:lnTo>
                    <a:pt x="147" y="22"/>
                  </a:lnTo>
                  <a:lnTo>
                    <a:pt x="131" y="34"/>
                  </a:lnTo>
                  <a:lnTo>
                    <a:pt x="109" y="37"/>
                  </a:lnTo>
                  <a:lnTo>
                    <a:pt x="106" y="40"/>
                  </a:lnTo>
                  <a:lnTo>
                    <a:pt x="109" y="56"/>
                  </a:lnTo>
                  <a:lnTo>
                    <a:pt x="91" y="59"/>
                  </a:lnTo>
                  <a:lnTo>
                    <a:pt x="81" y="53"/>
                  </a:lnTo>
                  <a:lnTo>
                    <a:pt x="72" y="53"/>
                  </a:lnTo>
                  <a:lnTo>
                    <a:pt x="25" y="91"/>
                  </a:lnTo>
                  <a:lnTo>
                    <a:pt x="15" y="94"/>
                  </a:lnTo>
                  <a:lnTo>
                    <a:pt x="3" y="112"/>
                  </a:lnTo>
                  <a:lnTo>
                    <a:pt x="0" y="112"/>
                  </a:lnTo>
                  <a:lnTo>
                    <a:pt x="6" y="119"/>
                  </a:lnTo>
                  <a:lnTo>
                    <a:pt x="9" y="125"/>
                  </a:lnTo>
                  <a:lnTo>
                    <a:pt x="15" y="122"/>
                  </a:lnTo>
                  <a:lnTo>
                    <a:pt x="31" y="125"/>
                  </a:lnTo>
                  <a:lnTo>
                    <a:pt x="34" y="125"/>
                  </a:lnTo>
                  <a:lnTo>
                    <a:pt x="25" y="153"/>
                  </a:lnTo>
                  <a:lnTo>
                    <a:pt x="28" y="156"/>
                  </a:lnTo>
                  <a:lnTo>
                    <a:pt x="31" y="156"/>
                  </a:lnTo>
                  <a:lnTo>
                    <a:pt x="25" y="159"/>
                  </a:lnTo>
                  <a:lnTo>
                    <a:pt x="22" y="162"/>
                  </a:lnTo>
                  <a:lnTo>
                    <a:pt x="19" y="162"/>
                  </a:lnTo>
                  <a:lnTo>
                    <a:pt x="19" y="172"/>
                  </a:lnTo>
                  <a:lnTo>
                    <a:pt x="12" y="178"/>
                  </a:lnTo>
                  <a:lnTo>
                    <a:pt x="22" y="178"/>
                  </a:lnTo>
                  <a:lnTo>
                    <a:pt x="25" y="178"/>
                  </a:lnTo>
                  <a:lnTo>
                    <a:pt x="25" y="181"/>
                  </a:lnTo>
                  <a:lnTo>
                    <a:pt x="25" y="184"/>
                  </a:lnTo>
                  <a:lnTo>
                    <a:pt x="22" y="184"/>
                  </a:lnTo>
                  <a:lnTo>
                    <a:pt x="22" y="187"/>
                  </a:lnTo>
                  <a:lnTo>
                    <a:pt x="25" y="184"/>
                  </a:lnTo>
                  <a:lnTo>
                    <a:pt x="28" y="191"/>
                  </a:lnTo>
                  <a:lnTo>
                    <a:pt x="31" y="191"/>
                  </a:lnTo>
                  <a:lnTo>
                    <a:pt x="34" y="187"/>
                  </a:lnTo>
                  <a:lnTo>
                    <a:pt x="37" y="187"/>
                  </a:lnTo>
                  <a:lnTo>
                    <a:pt x="40" y="181"/>
                  </a:lnTo>
                  <a:lnTo>
                    <a:pt x="37" y="181"/>
                  </a:lnTo>
                  <a:lnTo>
                    <a:pt x="40" y="181"/>
                  </a:lnTo>
                  <a:lnTo>
                    <a:pt x="44" y="184"/>
                  </a:lnTo>
                  <a:lnTo>
                    <a:pt x="47" y="187"/>
                  </a:lnTo>
                  <a:lnTo>
                    <a:pt x="53" y="191"/>
                  </a:lnTo>
                  <a:lnTo>
                    <a:pt x="53" y="187"/>
                  </a:lnTo>
                  <a:lnTo>
                    <a:pt x="59" y="184"/>
                  </a:lnTo>
                  <a:lnTo>
                    <a:pt x="62" y="191"/>
                  </a:lnTo>
                  <a:lnTo>
                    <a:pt x="81" y="172"/>
                  </a:lnTo>
                  <a:lnTo>
                    <a:pt x="100" y="172"/>
                  </a:lnTo>
                  <a:lnTo>
                    <a:pt x="106" y="169"/>
                  </a:lnTo>
                  <a:lnTo>
                    <a:pt x="116" y="162"/>
                  </a:ln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73" name="Freeform 164"/>
            <p:cNvSpPr/>
            <p:nvPr/>
          </p:nvSpPr>
          <p:spPr bwMode="auto">
            <a:xfrm>
              <a:off x="7332663" y="4408488"/>
              <a:ext cx="60325" cy="30162"/>
            </a:xfrm>
            <a:custGeom>
              <a:avLst/>
              <a:gdLst>
                <a:gd name="T0" fmla="*/ 2147483647 w 12"/>
                <a:gd name="T1" fmla="*/ 2147483647 h 6"/>
                <a:gd name="T2" fmla="*/ 2147483647 w 12"/>
                <a:gd name="T3" fmla="*/ 2147483647 h 6"/>
                <a:gd name="T4" fmla="*/ 2147483647 w 12"/>
                <a:gd name="T5" fmla="*/ 2147483647 h 6"/>
                <a:gd name="T6" fmla="*/ 2147483647 w 12"/>
                <a:gd name="T7" fmla="*/ 2147483647 h 6"/>
                <a:gd name="T8" fmla="*/ 2147483647 w 12"/>
                <a:gd name="T9" fmla="*/ 2147483647 h 6"/>
                <a:gd name="T10" fmla="*/ 2147483647 w 12"/>
                <a:gd name="T11" fmla="*/ 2147483647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4" y="5"/>
                  </a:moveTo>
                  <a:cubicBezTo>
                    <a:pt x="6" y="5"/>
                    <a:pt x="7" y="5"/>
                    <a:pt x="8" y="5"/>
                  </a:cubicBezTo>
                  <a:cubicBezTo>
                    <a:pt x="9" y="6"/>
                    <a:pt x="11" y="6"/>
                    <a:pt x="12" y="5"/>
                  </a:cubicBezTo>
                  <a:cubicBezTo>
                    <a:pt x="12" y="4"/>
                    <a:pt x="9" y="2"/>
                    <a:pt x="8" y="1"/>
                  </a:cubicBezTo>
                  <a:cubicBezTo>
                    <a:pt x="6" y="1"/>
                    <a:pt x="4" y="2"/>
                    <a:pt x="3" y="1"/>
                  </a:cubicBezTo>
                  <a:cubicBezTo>
                    <a:pt x="3" y="0"/>
                    <a:pt x="2" y="0"/>
                    <a:pt x="1" y="1"/>
                  </a:cubicBezTo>
                  <a:cubicBezTo>
                    <a:pt x="0" y="2"/>
                    <a:pt x="3" y="5"/>
                    <a:pt x="4" y="5"/>
                  </a:cubicBezTo>
                </a:path>
              </a:pathLst>
            </a:custGeom>
            <a:solidFill>
              <a:srgbClr val="B3B3B3"/>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74" name="Freeform 165"/>
            <p:cNvSpPr/>
            <p:nvPr/>
          </p:nvSpPr>
          <p:spPr bwMode="auto">
            <a:xfrm>
              <a:off x="7332663" y="4408488"/>
              <a:ext cx="60325" cy="30162"/>
            </a:xfrm>
            <a:custGeom>
              <a:avLst/>
              <a:gdLst>
                <a:gd name="T0" fmla="*/ 2147483647 w 12"/>
                <a:gd name="T1" fmla="*/ 2147483647 h 6"/>
                <a:gd name="T2" fmla="*/ 2147483647 w 12"/>
                <a:gd name="T3" fmla="*/ 2147483647 h 6"/>
                <a:gd name="T4" fmla="*/ 2147483647 w 12"/>
                <a:gd name="T5" fmla="*/ 2147483647 h 6"/>
                <a:gd name="T6" fmla="*/ 2147483647 w 12"/>
                <a:gd name="T7" fmla="*/ 2147483647 h 6"/>
                <a:gd name="T8" fmla="*/ 2147483647 w 12"/>
                <a:gd name="T9" fmla="*/ 2147483647 h 6"/>
                <a:gd name="T10" fmla="*/ 2147483647 w 12"/>
                <a:gd name="T11" fmla="*/ 2147483647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4" y="5"/>
                  </a:moveTo>
                  <a:cubicBezTo>
                    <a:pt x="6" y="5"/>
                    <a:pt x="7" y="5"/>
                    <a:pt x="8" y="5"/>
                  </a:cubicBezTo>
                  <a:cubicBezTo>
                    <a:pt x="9" y="6"/>
                    <a:pt x="11" y="6"/>
                    <a:pt x="12" y="5"/>
                  </a:cubicBezTo>
                  <a:cubicBezTo>
                    <a:pt x="12" y="4"/>
                    <a:pt x="9" y="2"/>
                    <a:pt x="8" y="1"/>
                  </a:cubicBezTo>
                  <a:cubicBezTo>
                    <a:pt x="6" y="1"/>
                    <a:pt x="4" y="2"/>
                    <a:pt x="3" y="1"/>
                  </a:cubicBezTo>
                  <a:cubicBezTo>
                    <a:pt x="3" y="0"/>
                    <a:pt x="2" y="0"/>
                    <a:pt x="1" y="1"/>
                  </a:cubicBezTo>
                  <a:cubicBezTo>
                    <a:pt x="0" y="2"/>
                    <a:pt x="3" y="5"/>
                    <a:pt x="4" y="5"/>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75" name="Freeform 166"/>
            <p:cNvSpPr/>
            <p:nvPr/>
          </p:nvSpPr>
          <p:spPr bwMode="auto">
            <a:xfrm>
              <a:off x="7388225" y="4364038"/>
              <a:ext cx="28575" cy="60325"/>
            </a:xfrm>
            <a:custGeom>
              <a:avLst/>
              <a:gdLst>
                <a:gd name="T0" fmla="*/ 2147483647 w 6"/>
                <a:gd name="T1" fmla="*/ 2147483647 h 12"/>
                <a:gd name="T2" fmla="*/ 2147483647 w 6"/>
                <a:gd name="T3" fmla="*/ 2147483647 h 12"/>
                <a:gd name="T4" fmla="*/ 2147483647 w 6"/>
                <a:gd name="T5" fmla="*/ 2147483647 h 12"/>
                <a:gd name="T6" fmla="*/ 2147483647 w 6"/>
                <a:gd name="T7" fmla="*/ 2147483647 h 12"/>
                <a:gd name="T8" fmla="*/ 2147483647 w 6"/>
                <a:gd name="T9" fmla="*/ 2147483647 h 12"/>
                <a:gd name="T10" fmla="*/ 2147483647 w 6"/>
                <a:gd name="T11" fmla="*/ 2147483647 h 12"/>
                <a:gd name="T12" fmla="*/ 0 w 6"/>
                <a:gd name="T13" fmla="*/ 2147483647 h 12"/>
                <a:gd name="T14" fmla="*/ 2147483647 w 6"/>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2" y="8"/>
                  </a:moveTo>
                  <a:cubicBezTo>
                    <a:pt x="4" y="9"/>
                    <a:pt x="4" y="11"/>
                    <a:pt x="6" y="12"/>
                  </a:cubicBezTo>
                  <a:cubicBezTo>
                    <a:pt x="6" y="11"/>
                    <a:pt x="5" y="8"/>
                    <a:pt x="5" y="7"/>
                  </a:cubicBezTo>
                  <a:cubicBezTo>
                    <a:pt x="5" y="6"/>
                    <a:pt x="4" y="5"/>
                    <a:pt x="3" y="5"/>
                  </a:cubicBezTo>
                  <a:cubicBezTo>
                    <a:pt x="2" y="4"/>
                    <a:pt x="4" y="4"/>
                    <a:pt x="3" y="3"/>
                  </a:cubicBezTo>
                  <a:cubicBezTo>
                    <a:pt x="3" y="2"/>
                    <a:pt x="3" y="1"/>
                    <a:pt x="2" y="1"/>
                  </a:cubicBezTo>
                  <a:cubicBezTo>
                    <a:pt x="2" y="0"/>
                    <a:pt x="0" y="0"/>
                    <a:pt x="0" y="1"/>
                  </a:cubicBezTo>
                  <a:cubicBezTo>
                    <a:pt x="1" y="3"/>
                    <a:pt x="1" y="6"/>
                    <a:pt x="2" y="8"/>
                  </a:cubicBezTo>
                </a:path>
              </a:pathLst>
            </a:custGeom>
            <a:solidFill>
              <a:srgbClr val="B3B3B3"/>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76" name="Freeform 169"/>
            <p:cNvSpPr/>
            <p:nvPr/>
          </p:nvSpPr>
          <p:spPr bwMode="auto">
            <a:xfrm>
              <a:off x="7388225" y="4364038"/>
              <a:ext cx="28575" cy="60325"/>
            </a:xfrm>
            <a:custGeom>
              <a:avLst/>
              <a:gdLst>
                <a:gd name="T0" fmla="*/ 2147483647 w 6"/>
                <a:gd name="T1" fmla="*/ 2147483647 h 12"/>
                <a:gd name="T2" fmla="*/ 2147483647 w 6"/>
                <a:gd name="T3" fmla="*/ 2147483647 h 12"/>
                <a:gd name="T4" fmla="*/ 2147483647 w 6"/>
                <a:gd name="T5" fmla="*/ 2147483647 h 12"/>
                <a:gd name="T6" fmla="*/ 2147483647 w 6"/>
                <a:gd name="T7" fmla="*/ 2147483647 h 12"/>
                <a:gd name="T8" fmla="*/ 2147483647 w 6"/>
                <a:gd name="T9" fmla="*/ 2147483647 h 12"/>
                <a:gd name="T10" fmla="*/ 2147483647 w 6"/>
                <a:gd name="T11" fmla="*/ 2147483647 h 12"/>
                <a:gd name="T12" fmla="*/ 0 w 6"/>
                <a:gd name="T13" fmla="*/ 2147483647 h 12"/>
                <a:gd name="T14" fmla="*/ 2147483647 w 6"/>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2" y="8"/>
                  </a:moveTo>
                  <a:cubicBezTo>
                    <a:pt x="4" y="9"/>
                    <a:pt x="4" y="11"/>
                    <a:pt x="6" y="12"/>
                  </a:cubicBezTo>
                  <a:cubicBezTo>
                    <a:pt x="6" y="11"/>
                    <a:pt x="5" y="8"/>
                    <a:pt x="5" y="7"/>
                  </a:cubicBezTo>
                  <a:cubicBezTo>
                    <a:pt x="5" y="6"/>
                    <a:pt x="4" y="5"/>
                    <a:pt x="3" y="5"/>
                  </a:cubicBezTo>
                  <a:cubicBezTo>
                    <a:pt x="2" y="4"/>
                    <a:pt x="4" y="4"/>
                    <a:pt x="3" y="3"/>
                  </a:cubicBezTo>
                  <a:cubicBezTo>
                    <a:pt x="3" y="2"/>
                    <a:pt x="3" y="1"/>
                    <a:pt x="2" y="1"/>
                  </a:cubicBezTo>
                  <a:cubicBezTo>
                    <a:pt x="2" y="0"/>
                    <a:pt x="0" y="0"/>
                    <a:pt x="0" y="1"/>
                  </a:cubicBezTo>
                  <a:cubicBezTo>
                    <a:pt x="1" y="3"/>
                    <a:pt x="1" y="6"/>
                    <a:pt x="2" y="8"/>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77" name="Freeform 170"/>
            <p:cNvSpPr/>
            <p:nvPr/>
          </p:nvSpPr>
          <p:spPr bwMode="auto">
            <a:xfrm>
              <a:off x="7407275" y="4448175"/>
              <a:ext cx="44450" cy="30163"/>
            </a:xfrm>
            <a:custGeom>
              <a:avLst/>
              <a:gdLst>
                <a:gd name="T0" fmla="*/ 2147483647 w 9"/>
                <a:gd name="T1" fmla="*/ 2147483647 h 6"/>
                <a:gd name="T2" fmla="*/ 2147483647 w 9"/>
                <a:gd name="T3" fmla="*/ 2147483647 h 6"/>
                <a:gd name="T4" fmla="*/ 2147483647 w 9"/>
                <a:gd name="T5" fmla="*/ 2147483647 h 6"/>
                <a:gd name="T6" fmla="*/ 0 w 9"/>
                <a:gd name="T7" fmla="*/ 2147483647 h 6"/>
                <a:gd name="T8" fmla="*/ 2147483647 w 9"/>
                <a:gd name="T9" fmla="*/ 2147483647 h 6"/>
                <a:gd name="T10" fmla="*/ 2147483647 w 9"/>
                <a:gd name="T11" fmla="*/ 2147483647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5" y="5"/>
                  </a:moveTo>
                  <a:cubicBezTo>
                    <a:pt x="6" y="6"/>
                    <a:pt x="8" y="6"/>
                    <a:pt x="9" y="6"/>
                  </a:cubicBezTo>
                  <a:cubicBezTo>
                    <a:pt x="8" y="4"/>
                    <a:pt x="8" y="3"/>
                    <a:pt x="5" y="2"/>
                  </a:cubicBezTo>
                  <a:cubicBezTo>
                    <a:pt x="5" y="2"/>
                    <a:pt x="1" y="0"/>
                    <a:pt x="0" y="1"/>
                  </a:cubicBezTo>
                  <a:cubicBezTo>
                    <a:pt x="1" y="1"/>
                    <a:pt x="2" y="2"/>
                    <a:pt x="2" y="2"/>
                  </a:cubicBezTo>
                  <a:cubicBezTo>
                    <a:pt x="3" y="4"/>
                    <a:pt x="3" y="4"/>
                    <a:pt x="5" y="5"/>
                  </a:cubicBezTo>
                </a:path>
              </a:pathLst>
            </a:custGeom>
            <a:solidFill>
              <a:srgbClr val="B3B3B3"/>
            </a:solid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sp>
          <p:nvSpPr>
            <p:cNvPr id="178" name="Freeform 171"/>
            <p:cNvSpPr/>
            <p:nvPr/>
          </p:nvSpPr>
          <p:spPr bwMode="auto">
            <a:xfrm>
              <a:off x="7407275" y="4448175"/>
              <a:ext cx="44450" cy="30163"/>
            </a:xfrm>
            <a:custGeom>
              <a:avLst/>
              <a:gdLst>
                <a:gd name="T0" fmla="*/ 2147483647 w 9"/>
                <a:gd name="T1" fmla="*/ 2147483647 h 6"/>
                <a:gd name="T2" fmla="*/ 2147483647 w 9"/>
                <a:gd name="T3" fmla="*/ 2147483647 h 6"/>
                <a:gd name="T4" fmla="*/ 2147483647 w 9"/>
                <a:gd name="T5" fmla="*/ 2147483647 h 6"/>
                <a:gd name="T6" fmla="*/ 0 w 9"/>
                <a:gd name="T7" fmla="*/ 2147483647 h 6"/>
                <a:gd name="T8" fmla="*/ 2147483647 w 9"/>
                <a:gd name="T9" fmla="*/ 2147483647 h 6"/>
                <a:gd name="T10" fmla="*/ 2147483647 w 9"/>
                <a:gd name="T11" fmla="*/ 2147483647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5" y="5"/>
                  </a:moveTo>
                  <a:cubicBezTo>
                    <a:pt x="6" y="6"/>
                    <a:pt x="8" y="6"/>
                    <a:pt x="9" y="6"/>
                  </a:cubicBezTo>
                  <a:cubicBezTo>
                    <a:pt x="8" y="4"/>
                    <a:pt x="8" y="3"/>
                    <a:pt x="5" y="2"/>
                  </a:cubicBezTo>
                  <a:cubicBezTo>
                    <a:pt x="5" y="2"/>
                    <a:pt x="1" y="0"/>
                    <a:pt x="0" y="1"/>
                  </a:cubicBezTo>
                  <a:cubicBezTo>
                    <a:pt x="1" y="1"/>
                    <a:pt x="2" y="2"/>
                    <a:pt x="2" y="2"/>
                  </a:cubicBezTo>
                  <a:cubicBezTo>
                    <a:pt x="3" y="4"/>
                    <a:pt x="3" y="4"/>
                    <a:pt x="5" y="5"/>
                  </a:cubicBezTo>
                </a:path>
              </a:pathLst>
            </a:custGeom>
            <a:noFill/>
            <a:ln w="0">
              <a:solidFill>
                <a:srgbClr val="FFFFFF"/>
              </a:solidFill>
              <a:miter lim="800000"/>
            </a:ln>
          </p:spPr>
          <p:txBody>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650" b="1" i="0" u="none" strike="noStrike" kern="1200" cap="none" spc="0" normalizeH="0" baseline="0" noProof="0">
                <a:ln>
                  <a:noFill/>
                </a:ln>
                <a:solidFill>
                  <a:srgbClr val="999999"/>
                </a:solidFill>
                <a:effectLst/>
                <a:uLnTx/>
                <a:uFillTx/>
                <a:latin typeface="Arial" panose="020B0604020202020204" pitchFamily="34" charset="0"/>
                <a:ea typeface="+mn-ea"/>
                <a:cs typeface="+mn-cs"/>
              </a:endParaRPr>
            </a:p>
          </p:txBody>
        </p:sp>
      </p:grpSp>
      <p:sp>
        <p:nvSpPr>
          <p:cNvPr id="573" name="TextBox 580"/>
          <p:cNvSpPr txBox="1"/>
          <p:nvPr/>
        </p:nvSpPr>
        <p:spPr>
          <a:xfrm>
            <a:off x="4541921" y="944601"/>
            <a:ext cx="4263848" cy="177997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90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mj-lt"/>
                <a:ea typeface="+mn-ea"/>
                <a:cs typeface="+mn-cs"/>
              </a:rPr>
              <a:t>Northeast Asia</a:t>
            </a:r>
          </a:p>
          <a:p>
            <a:pPr marL="0" marR="0" lvl="0" indent="0" algn="l" defTabSz="685800" rtl="0" eaLnBrk="1" fontAlgn="auto" latinLnBrk="0" hangingPunct="1">
              <a:lnSpc>
                <a:spcPct val="100000"/>
              </a:lnSpc>
              <a:spcBef>
                <a:spcPts val="0"/>
              </a:spcBef>
              <a:spcAft>
                <a:spcPts val="90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mj-lt"/>
                <a:ea typeface="+mn-ea"/>
                <a:cs typeface="+mn-cs"/>
              </a:rPr>
              <a:t>Greater Tumen Initiative (GTI)</a:t>
            </a:r>
          </a:p>
          <a:p>
            <a:pPr marL="214313" marR="0" lvl="0" indent="-214313" algn="l" defTabSz="685800" rtl="0" eaLnBrk="1" fontAlgn="auto" latinLnBrk="0" hangingPunct="1">
              <a:lnSpc>
                <a:spcPct val="100000"/>
              </a:lnSpc>
              <a:spcBef>
                <a:spcPts val="0"/>
              </a:spcBef>
              <a:spcAft>
                <a:spcPts val="750"/>
              </a:spcAft>
              <a:buClr>
                <a:srgbClr val="C80F0F"/>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6E6452"/>
                </a:solidFill>
                <a:effectLst/>
                <a:uLnTx/>
                <a:uFillTx/>
                <a:latin typeface="+mj-lt"/>
                <a:ea typeface="+mn-ea"/>
                <a:cs typeface="+mn-cs"/>
              </a:rPr>
              <a:t>Supporting Mongolian public and private actors within regional cooperation in GTI </a:t>
            </a:r>
          </a:p>
          <a:p>
            <a:pPr marL="214313" marR="0" lvl="0" indent="-214313" algn="l" defTabSz="685800" rtl="0" eaLnBrk="1" fontAlgn="auto" latinLnBrk="0" hangingPunct="1">
              <a:lnSpc>
                <a:spcPct val="100000"/>
              </a:lnSpc>
              <a:spcBef>
                <a:spcPts val="0"/>
              </a:spcBef>
              <a:spcAft>
                <a:spcPts val="750"/>
              </a:spcAft>
              <a:buClr>
                <a:srgbClr val="C80F0F"/>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6E6452"/>
                </a:solidFill>
                <a:effectLst/>
                <a:uLnTx/>
                <a:uFillTx/>
                <a:latin typeface="+mj-lt"/>
                <a:ea typeface="+mn-ea"/>
                <a:cs typeface="+mn-cs"/>
              </a:rPr>
              <a:t>Cooperating with the GTI Secretariat as well as its Boards/Committees </a:t>
            </a:r>
          </a:p>
        </p:txBody>
      </p:sp>
      <p:sp>
        <p:nvSpPr>
          <p:cNvPr id="574" name="TextBox 581"/>
          <p:cNvSpPr txBox="1"/>
          <p:nvPr/>
        </p:nvSpPr>
        <p:spPr>
          <a:xfrm>
            <a:off x="2505875" y="2762312"/>
            <a:ext cx="4218745" cy="253659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90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mj-lt"/>
                <a:ea typeface="+mn-ea"/>
                <a:cs typeface="+mn-cs"/>
              </a:rPr>
              <a:t>Southeast Asia</a:t>
            </a:r>
          </a:p>
          <a:p>
            <a:pPr marL="0" marR="0" lvl="0" indent="0" algn="l" defTabSz="685800" rtl="0" eaLnBrk="1" fontAlgn="auto" latinLnBrk="0" hangingPunct="1">
              <a:lnSpc>
                <a:spcPct val="100000"/>
              </a:lnSpc>
              <a:spcBef>
                <a:spcPts val="0"/>
              </a:spcBef>
              <a:spcAft>
                <a:spcPts val="90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mj-lt"/>
                <a:ea typeface="+mn-ea"/>
                <a:cs typeface="+mn-cs"/>
              </a:rPr>
              <a:t>ASEAN-China Cooperation</a:t>
            </a:r>
          </a:p>
          <a:p>
            <a:pPr marL="214313" marR="0" lvl="0" indent="-214313" algn="l" defTabSz="685800" rtl="0" eaLnBrk="1" fontAlgn="auto" latinLnBrk="0" hangingPunct="1">
              <a:lnSpc>
                <a:spcPct val="100000"/>
              </a:lnSpc>
              <a:spcBef>
                <a:spcPts val="0"/>
              </a:spcBef>
              <a:spcAft>
                <a:spcPts val="750"/>
              </a:spcAft>
              <a:buClr>
                <a:srgbClr val="C80F0F"/>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6E6452"/>
                </a:solidFill>
                <a:effectLst/>
                <a:uLnTx/>
                <a:uFillTx/>
                <a:latin typeface="+mj-lt"/>
                <a:ea typeface="+mn-ea"/>
                <a:cs typeface="+mn-cs"/>
              </a:rPr>
              <a:t>Supporting Cambodia, Lao PDR and Viet Nam within the ASEAN-China Free Trade Area (ACFTA) </a:t>
            </a:r>
          </a:p>
          <a:p>
            <a:pPr marL="214313" marR="0" lvl="0" indent="-214313" algn="l" defTabSz="685800" rtl="0" eaLnBrk="1" fontAlgn="auto" latinLnBrk="0" hangingPunct="1">
              <a:lnSpc>
                <a:spcPct val="100000"/>
              </a:lnSpc>
              <a:spcBef>
                <a:spcPts val="0"/>
              </a:spcBef>
              <a:spcAft>
                <a:spcPts val="750"/>
              </a:spcAft>
              <a:buClr>
                <a:srgbClr val="C80F0F"/>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6E6452"/>
                </a:solidFill>
                <a:effectLst/>
                <a:uLnTx/>
                <a:uFillTx/>
                <a:latin typeface="+mj-lt"/>
                <a:ea typeface="+mn-ea"/>
                <a:cs typeface="+mn-cs"/>
              </a:rPr>
              <a:t>Cooperating with respective public and private actors</a:t>
            </a:r>
          </a:p>
          <a:p>
            <a:pPr marL="0" marR="0" lvl="0" indent="0" algn="l" defTabSz="685800" rtl="0" eaLnBrk="1" fontAlgn="auto" latinLnBrk="0" hangingPunct="1">
              <a:lnSpc>
                <a:spcPct val="100000"/>
              </a:lnSpc>
              <a:spcBef>
                <a:spcPts val="0"/>
              </a:spcBef>
              <a:spcAft>
                <a:spcPts val="900"/>
              </a:spcAft>
              <a:buClrTx/>
              <a:buSzTx/>
              <a:buFontTx/>
              <a:buNone/>
              <a:tabLst/>
              <a:defRPr/>
            </a:pPr>
            <a:endParaRPr kumimoji="0" lang="en-US" sz="1000" b="0" i="0" u="none" strike="noStrike" kern="1200" cap="none" spc="0" normalizeH="0" baseline="0" noProof="0" dirty="0">
              <a:ln>
                <a:noFill/>
              </a:ln>
              <a:solidFill>
                <a:srgbClr val="C00000"/>
              </a:solidFill>
              <a:effectLst/>
              <a:uLnTx/>
              <a:uFillTx/>
              <a:latin typeface="+mj-lt"/>
              <a:ea typeface="+mn-ea"/>
              <a:cs typeface="+mn-cs"/>
            </a:endParaRPr>
          </a:p>
          <a:p>
            <a:pPr marL="0" marR="0" lvl="0" indent="0" algn="l" defTabSz="685800" rtl="0" eaLnBrk="1" fontAlgn="auto" latinLnBrk="0" hangingPunct="1">
              <a:lnSpc>
                <a:spcPct val="100000"/>
              </a:lnSpc>
              <a:spcBef>
                <a:spcPts val="0"/>
              </a:spcBef>
              <a:spcAft>
                <a:spcPts val="900"/>
              </a:spcAft>
              <a:buClrTx/>
              <a:buSzTx/>
              <a:buFontTx/>
              <a:buNone/>
              <a:tabLst/>
              <a:defRPr/>
            </a:pPr>
            <a:endParaRPr kumimoji="0" lang="en-US" sz="1000" b="0" i="0" u="none" strike="noStrike" kern="1200" cap="none" spc="0" normalizeH="0" baseline="0" noProof="0" dirty="0">
              <a:ln>
                <a:noFill/>
              </a:ln>
              <a:solidFill>
                <a:srgbClr val="C00000"/>
              </a:solidFill>
              <a:effectLst/>
              <a:uLnTx/>
              <a:uFillTx/>
              <a:latin typeface="+mj-lt"/>
              <a:ea typeface="+mn-ea"/>
              <a:cs typeface="+mn-cs"/>
            </a:endParaRPr>
          </a:p>
        </p:txBody>
      </p:sp>
      <p:sp>
        <p:nvSpPr>
          <p:cNvPr id="584" name="Left-Right Arrow 18"/>
          <p:cNvSpPr/>
          <p:nvPr/>
        </p:nvSpPr>
        <p:spPr>
          <a:xfrm rot="16775255">
            <a:off x="5680384" y="2634090"/>
            <a:ext cx="197618" cy="75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200025" rtl="0" eaLnBrk="1" fontAlgn="auto" latinLnBrk="0" hangingPunct="1">
              <a:lnSpc>
                <a:spcPct val="90000"/>
              </a:lnSpc>
              <a:spcBef>
                <a:spcPct val="0"/>
              </a:spcBef>
              <a:spcAft>
                <a:spcPct val="35000"/>
              </a:spcAft>
              <a:buClrTx/>
              <a:buSzTx/>
              <a:buFontTx/>
              <a:buNone/>
              <a:tabLst/>
              <a:defRPr/>
            </a:pPr>
            <a:endParaRPr kumimoji="0" lang="en-US" sz="300" b="0" i="0" u="none" strike="noStrike" kern="1200" cap="none" spc="0" normalizeH="0" baseline="0" noProof="0" dirty="0">
              <a:ln>
                <a:noFill/>
              </a:ln>
              <a:solidFill>
                <a:prstClr val="white"/>
              </a:solidFill>
              <a:effectLst/>
              <a:uLnTx/>
              <a:uFillTx/>
              <a:latin typeface="Arial"/>
              <a:ea typeface="+mn-ea"/>
              <a:cs typeface="+mn-cs"/>
            </a:endParaRPr>
          </a:p>
        </p:txBody>
      </p:sp>
      <p:sp>
        <p:nvSpPr>
          <p:cNvPr id="594" name="Right Arrow 34"/>
          <p:cNvSpPr/>
          <p:nvPr/>
        </p:nvSpPr>
        <p:spPr>
          <a:xfrm rot="3496113">
            <a:off x="3893236" y="2364488"/>
            <a:ext cx="11927" cy="105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200025" rtl="0" eaLnBrk="1" fontAlgn="auto" latinLnBrk="0" hangingPunct="1">
              <a:lnSpc>
                <a:spcPct val="90000"/>
              </a:lnSpc>
              <a:spcBef>
                <a:spcPct val="0"/>
              </a:spcBef>
              <a:spcAft>
                <a:spcPct val="35000"/>
              </a:spcAft>
              <a:buClrTx/>
              <a:buSzTx/>
              <a:buFontTx/>
              <a:buNone/>
              <a:tabLst/>
              <a:defRPr/>
            </a:pPr>
            <a:endParaRPr kumimoji="0" lang="en-US" sz="3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6D829AF0-4E3B-4F50-9437-A90C62507A64}"/>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38"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rPr>
              <a:t>Page 2</a:t>
            </a:r>
          </a:p>
        </p:txBody>
      </p:sp>
      <p:sp>
        <p:nvSpPr>
          <p:cNvPr id="388" name="Datumsplatzhalter 3">
            <a:extLst>
              <a:ext uri="{FF2B5EF4-FFF2-40B4-BE49-F238E27FC236}">
                <a16:creationId xmlns:a16="http://schemas.microsoft.com/office/drawing/2014/main" id="{180A3070-6F7C-4A34-A8B3-5986384606F3}"/>
              </a:ext>
            </a:extLst>
          </p:cNvPr>
          <p:cNvSpPr txBox="1">
            <a:spLocks/>
          </p:cNvSpPr>
          <p:nvPr/>
        </p:nvSpPr>
        <p:spPr bwMode="gray">
          <a:xfrm>
            <a:off x="1059417" y="4926383"/>
            <a:ext cx="533639" cy="92333"/>
          </a:xfrm>
          <a:prstGeom prst="rect">
            <a:avLst/>
          </a:prstGeom>
        </p:spPr>
        <p:txBody>
          <a:bodyPr vert="horz" wrap="square" lIns="0" tIns="0" rIns="0" bIns="0" rtlCol="0" anchor="ctr">
            <a:spAutoFit/>
          </a:bodyPr>
          <a:lstStyle>
            <a:defPPr>
              <a:defRPr lang="de-DE"/>
            </a:defPPr>
            <a:lvl1pPr marL="0" algn="l" defTabSz="685800" rtl="0" eaLnBrk="1" latinLnBrk="0" hangingPunct="1">
              <a:defRPr lang="de-DE" sz="600" kern="1200" spc="38" baseline="0">
                <a:solidFill>
                  <a:schemeClr val="tx2"/>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38"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rPr>
              <a:t>30 July 2019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Title 1"/>
          <p:cNvSpPr>
            <a:spLocks noGrp="1"/>
          </p:cNvSpPr>
          <p:nvPr>
            <p:ph type="title"/>
          </p:nvPr>
        </p:nvSpPr>
        <p:spPr>
          <a:xfrm>
            <a:off x="277215" y="357167"/>
            <a:ext cx="5832000" cy="463446"/>
          </a:xfrm>
        </p:spPr>
        <p:txBody>
          <a:bodyPr/>
          <a:lstStyle/>
          <a:p>
            <a:r>
              <a:rPr lang="en-GB" sz="2000" b="0" dirty="0">
                <a:latin typeface="+mn-lt"/>
              </a:rPr>
              <a:t>Overview</a:t>
            </a:r>
            <a:r>
              <a:rPr lang="en-GB" sz="2000" b="0" kern="1200" dirty="0">
                <a:latin typeface="+mn-lt"/>
              </a:rPr>
              <a:t> Mongolia Component </a:t>
            </a:r>
          </a:p>
        </p:txBody>
      </p:sp>
      <p:sp>
        <p:nvSpPr>
          <p:cNvPr id="673" name="Rechteck 21"/>
          <p:cNvSpPr/>
          <p:nvPr/>
        </p:nvSpPr>
        <p:spPr bwMode="gray">
          <a:xfrm>
            <a:off x="356793" y="1349739"/>
            <a:ext cx="8350789" cy="935375"/>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025" tIns="51025" rIns="51025" bIns="51025" numCol="1" spcCol="0" rtlCol="0" fromWordArt="0" anchor="t" anchorCtr="0" forceAA="0" compatLnSpc="1">
            <a:noAutofit/>
          </a:bodyPr>
          <a:lstStyle/>
          <a:p>
            <a:pPr marL="127635" marR="0" lvl="0" indent="-127635" algn="l" defTabSz="647700" rtl="0" eaLnBrk="1" fontAlgn="auto" latinLnBrk="0" hangingPunct="1">
              <a:lnSpc>
                <a:spcPct val="100000"/>
              </a:lnSpc>
              <a:spcBef>
                <a:spcPts val="214"/>
              </a:spcBef>
              <a:spcAft>
                <a:spcPts val="214"/>
              </a:spcAft>
              <a:buClr>
                <a:prstClr val="white"/>
              </a:buClr>
              <a:buSzPct val="140000"/>
              <a:buFont typeface="FS Joey" pitchFamily="50" charset="0"/>
              <a:buChar char="."/>
              <a:tabLst/>
              <a:defRPr/>
            </a:pPr>
            <a:endParaRPr kumimoji="0" lang="en-GB" sz="1275" b="0" i="0" u="none" strike="noStrike" kern="1200" cap="none" spc="0" normalizeH="0" baseline="0" noProof="0" dirty="0">
              <a:ln>
                <a:noFill/>
              </a:ln>
              <a:solidFill>
                <a:prstClr val="white"/>
              </a:solidFill>
              <a:effectLst/>
              <a:uLnTx/>
              <a:uFillTx/>
              <a:ea typeface="+mn-ea"/>
              <a:cs typeface="+mn-cs"/>
            </a:endParaRPr>
          </a:p>
        </p:txBody>
      </p:sp>
      <p:sp>
        <p:nvSpPr>
          <p:cNvPr id="674" name="Textfeld 2"/>
          <p:cNvSpPr txBox="1"/>
          <p:nvPr/>
        </p:nvSpPr>
        <p:spPr bwMode="gray">
          <a:xfrm>
            <a:off x="356791" y="1507640"/>
            <a:ext cx="8350789" cy="951707"/>
          </a:xfrm>
          <a:prstGeom prst="rect">
            <a:avLst/>
          </a:prstGeom>
          <a:noFill/>
        </p:spPr>
        <p:txBody>
          <a:bodyPr wrap="square" lIns="127562" tIns="51025" rIns="127562" bIns="51025" rtlCol="0">
            <a:noAutofit/>
          </a:bodyPr>
          <a:lstStyle/>
          <a:p>
            <a:pPr marL="216694" marR="0" lvl="1" indent="-130969" algn="l" defTabSz="685800" rtl="0" eaLnBrk="1" fontAlgn="auto" latinLnBrk="0" hangingPunct="1">
              <a:lnSpc>
                <a:spcPct val="114000"/>
              </a:lnSpc>
              <a:spcBef>
                <a:spcPts val="0"/>
              </a:spcBef>
              <a:spcAft>
                <a:spcPts val="0"/>
              </a:spcAft>
              <a:buClr>
                <a:srgbClr val="C80F0F"/>
              </a:buClr>
              <a:buSzPct val="100000"/>
              <a:buFont typeface="Arial" panose="020B0604020202020204"/>
              <a:buChar char="•"/>
              <a:tabLst/>
              <a:defRPr/>
            </a:pPr>
            <a:r>
              <a:rPr kumimoji="0" lang="en-GB" altLang="de-DE" sz="1600" b="0" i="0" u="none" strike="noStrike" kern="1200" cap="none" spc="0" normalizeH="0" baseline="0" noProof="0" dirty="0">
                <a:ln>
                  <a:noFill/>
                </a:ln>
                <a:solidFill>
                  <a:srgbClr val="6E6452"/>
                </a:solidFill>
                <a:effectLst/>
                <a:uLnTx/>
                <a:uFillTx/>
                <a:ea typeface="+mn-ea"/>
                <a:cs typeface="+mn-cs"/>
              </a:rPr>
              <a:t>Foster regional economic cooperation and agricultural trade between Mongolia and China </a:t>
            </a:r>
            <a:r>
              <a:rPr kumimoji="0" lang="en-US" altLang="de-DE" sz="1600" b="0" i="0" u="none" strike="noStrike" kern="1200" cap="none" spc="0" normalizeH="0" baseline="0" noProof="0" dirty="0">
                <a:ln>
                  <a:noFill/>
                </a:ln>
                <a:solidFill>
                  <a:srgbClr val="6E6452"/>
                </a:solidFill>
                <a:effectLst/>
                <a:uLnTx/>
                <a:uFillTx/>
                <a:ea typeface="+mn-ea"/>
                <a:cs typeface="+mn-cs"/>
              </a:rPr>
              <a:t>(incl. Chinese institutions as development partners)</a:t>
            </a:r>
            <a:endParaRPr kumimoji="0" lang="en-GB" altLang="de-DE" sz="1600" b="0" i="0" u="none" strike="noStrike" kern="1200" cap="none" spc="0" normalizeH="0" baseline="0" noProof="0" dirty="0">
              <a:ln>
                <a:noFill/>
              </a:ln>
              <a:solidFill>
                <a:srgbClr val="6E6452"/>
              </a:solidFill>
              <a:effectLst/>
              <a:uLnTx/>
              <a:uFillTx/>
              <a:ea typeface="+mn-ea"/>
              <a:cs typeface="+mn-cs"/>
            </a:endParaRPr>
          </a:p>
          <a:p>
            <a:pPr marL="85725" marR="0" lvl="1" indent="0" algn="l" defTabSz="685800" rtl="0" eaLnBrk="1" fontAlgn="auto" latinLnBrk="0" hangingPunct="1">
              <a:lnSpc>
                <a:spcPct val="150000"/>
              </a:lnSpc>
              <a:spcBef>
                <a:spcPts val="0"/>
              </a:spcBef>
              <a:spcAft>
                <a:spcPts val="0"/>
              </a:spcAft>
              <a:buClr>
                <a:srgbClr val="C80F0F"/>
              </a:buClr>
              <a:buSzPct val="100000"/>
              <a:buFontTx/>
              <a:buNone/>
              <a:tabLst/>
              <a:defRPr/>
            </a:pPr>
            <a:endParaRPr kumimoji="0" lang="en-GB" altLang="de-DE" sz="1350" b="0" i="0" u="none" strike="noStrike" kern="1200" cap="none" spc="0" normalizeH="0" baseline="0" noProof="0" dirty="0">
              <a:ln>
                <a:noFill/>
              </a:ln>
              <a:solidFill>
                <a:srgbClr val="6E6452"/>
              </a:solidFill>
              <a:effectLst/>
              <a:uLnTx/>
              <a:uFillTx/>
              <a:ea typeface="+mn-ea"/>
              <a:cs typeface="+mn-cs"/>
            </a:endParaRPr>
          </a:p>
        </p:txBody>
      </p:sp>
      <p:sp>
        <p:nvSpPr>
          <p:cNvPr id="675" name="Textfeld 19"/>
          <p:cNvSpPr txBox="1"/>
          <p:nvPr/>
        </p:nvSpPr>
        <p:spPr bwMode="gray">
          <a:xfrm>
            <a:off x="712075" y="1160106"/>
            <a:ext cx="1447499" cy="347930"/>
          </a:xfrm>
          <a:prstGeom prst="rect">
            <a:avLst/>
          </a:prstGeom>
          <a:solidFill>
            <a:srgbClr val="C00000"/>
          </a:solidFill>
        </p:spPr>
        <p:txBody>
          <a:bodyPr wrap="square" lIns="0" tIns="51025" rIns="0" bIns="51025" rtlCol="0" anchor="ctr">
            <a:noAutofit/>
          </a:bodyPr>
          <a:lstStyle/>
          <a:p>
            <a:pPr marL="0" marR="0" lvl="0" indent="0" algn="ctr" defTabSz="647700" rtl="0" eaLnBrk="1" fontAlgn="auto" latinLnBrk="0" hangingPunct="1">
              <a:lnSpc>
                <a:spcPct val="100000"/>
              </a:lnSpc>
              <a:spcBef>
                <a:spcPts val="214"/>
              </a:spcBef>
              <a:spcAft>
                <a:spcPts val="214"/>
              </a:spcAft>
              <a:buClrTx/>
              <a:buSzPct val="140000"/>
              <a:buFontTx/>
              <a:buNone/>
              <a:tabLst/>
              <a:defRPr/>
            </a:pPr>
            <a:r>
              <a:rPr kumimoji="0" lang="en-GB" sz="1800" b="1" i="0" u="none" strike="noStrike" kern="1200" cap="none" spc="0" normalizeH="0" baseline="0" noProof="0" dirty="0">
                <a:ln>
                  <a:noFill/>
                </a:ln>
                <a:solidFill>
                  <a:prstClr val="white"/>
                </a:solidFill>
                <a:effectLst/>
                <a:uLnTx/>
                <a:uFillTx/>
                <a:ea typeface="+mn-ea"/>
                <a:cs typeface="+mn-cs"/>
              </a:rPr>
              <a:t>Rationale</a:t>
            </a:r>
          </a:p>
        </p:txBody>
      </p:sp>
      <p:sp>
        <p:nvSpPr>
          <p:cNvPr id="679" name="Rechteck 21"/>
          <p:cNvSpPr/>
          <p:nvPr/>
        </p:nvSpPr>
        <p:spPr bwMode="gray">
          <a:xfrm>
            <a:off x="356792" y="2617247"/>
            <a:ext cx="8350789" cy="1927043"/>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025" tIns="51025" rIns="51025" bIns="51025" numCol="1" spcCol="0" rtlCol="0" fromWordArt="0" anchor="t" anchorCtr="0" forceAA="0" compatLnSpc="1">
            <a:noAutofit/>
          </a:bodyPr>
          <a:lstStyle/>
          <a:p>
            <a:pPr marL="127635" marR="0" lvl="0" indent="-127635" algn="l" defTabSz="647700" rtl="0" eaLnBrk="1" fontAlgn="auto" latinLnBrk="0" hangingPunct="1">
              <a:lnSpc>
                <a:spcPct val="100000"/>
              </a:lnSpc>
              <a:spcBef>
                <a:spcPts val="214"/>
              </a:spcBef>
              <a:spcAft>
                <a:spcPts val="214"/>
              </a:spcAft>
              <a:buClr>
                <a:prstClr val="white"/>
              </a:buClr>
              <a:buSzPct val="140000"/>
              <a:buFont typeface="FS Joey" pitchFamily="50" charset="0"/>
              <a:buChar char="."/>
              <a:tabLst/>
              <a:defRPr/>
            </a:pPr>
            <a:endParaRPr kumimoji="0" lang="en-GB" sz="1275" b="0" i="0" u="none" strike="noStrike" kern="1200" cap="none" spc="0" normalizeH="0" baseline="0" noProof="0" dirty="0">
              <a:ln>
                <a:noFill/>
              </a:ln>
              <a:solidFill>
                <a:prstClr val="white"/>
              </a:solidFill>
              <a:effectLst/>
              <a:uLnTx/>
              <a:uFillTx/>
              <a:ea typeface="+mn-ea"/>
              <a:cs typeface="+mn-cs"/>
            </a:endParaRPr>
          </a:p>
        </p:txBody>
      </p:sp>
      <p:sp>
        <p:nvSpPr>
          <p:cNvPr id="680" name="Textfeld 2"/>
          <p:cNvSpPr txBox="1"/>
          <p:nvPr/>
        </p:nvSpPr>
        <p:spPr bwMode="gray">
          <a:xfrm>
            <a:off x="356792" y="2810956"/>
            <a:ext cx="8350790" cy="1550449"/>
          </a:xfrm>
          <a:prstGeom prst="rect">
            <a:avLst/>
          </a:prstGeom>
          <a:noFill/>
        </p:spPr>
        <p:txBody>
          <a:bodyPr wrap="square" lIns="127562" tIns="51025" rIns="127562" bIns="51025" rtlCol="0">
            <a:noAutofit/>
          </a:bodyPr>
          <a:lstStyle/>
          <a:p>
            <a:pPr marL="216694" marR="0" lvl="1" indent="-130969" algn="l" defTabSz="685800" rtl="0" eaLnBrk="1" fontAlgn="auto" latinLnBrk="0" hangingPunct="1">
              <a:lnSpc>
                <a:spcPct val="114000"/>
              </a:lnSpc>
              <a:spcBef>
                <a:spcPts val="0"/>
              </a:spcBef>
              <a:spcAft>
                <a:spcPts val="0"/>
              </a:spcAft>
              <a:buClr>
                <a:srgbClr val="C80F0F"/>
              </a:buClr>
              <a:buSzPct val="100000"/>
              <a:buFont typeface="Arial" panose="020B0604020202020204"/>
              <a:buChar char="•"/>
              <a:tabLst/>
              <a:defRPr/>
            </a:pPr>
            <a:r>
              <a:rPr kumimoji="0" lang="en-US" altLang="de-DE" sz="1600" b="0" i="0" u="none" strike="noStrike" kern="1200" cap="none" spc="0" normalizeH="0" baseline="0" noProof="0" dirty="0">
                <a:ln>
                  <a:noFill/>
                </a:ln>
                <a:solidFill>
                  <a:srgbClr val="6E6452"/>
                </a:solidFill>
                <a:effectLst/>
                <a:uLnTx/>
                <a:uFillTx/>
                <a:ea typeface="+mn-ea"/>
                <a:cs typeface="+mn-cs"/>
              </a:rPr>
              <a:t>Improving access to trade-related services for local SMEs in Mongolia especially including female entrepreneurs (e.g. export guidelines)</a:t>
            </a:r>
          </a:p>
          <a:p>
            <a:pPr marL="216694" marR="0" lvl="1" indent="-130969" algn="l" defTabSz="685800" rtl="0" eaLnBrk="1" fontAlgn="auto" latinLnBrk="0" hangingPunct="1">
              <a:lnSpc>
                <a:spcPct val="114000"/>
              </a:lnSpc>
              <a:spcBef>
                <a:spcPts val="0"/>
              </a:spcBef>
              <a:spcAft>
                <a:spcPts val="0"/>
              </a:spcAft>
              <a:buClr>
                <a:srgbClr val="C80F0F"/>
              </a:buClr>
              <a:buSzPct val="100000"/>
              <a:buFont typeface="Arial" panose="020B0604020202020204"/>
              <a:buChar char="•"/>
              <a:tabLst/>
              <a:defRPr/>
            </a:pPr>
            <a:r>
              <a:rPr kumimoji="0" lang="en-US" altLang="de-DE" sz="1600" b="0" i="0" u="none" strike="noStrike" kern="1200" cap="none" spc="0" normalizeH="0" baseline="0" noProof="0" dirty="0">
                <a:ln>
                  <a:noFill/>
                </a:ln>
                <a:solidFill>
                  <a:srgbClr val="6E6452"/>
                </a:solidFill>
                <a:effectLst/>
                <a:uLnTx/>
                <a:uFillTx/>
                <a:ea typeface="+mn-ea"/>
                <a:cs typeface="+mn-cs"/>
              </a:rPr>
              <a:t>Fostering regional knowledge exchange between the focus countries and/or with China (e.g. SPS) and public-private dialogue</a:t>
            </a:r>
          </a:p>
          <a:p>
            <a:pPr marL="216694" marR="0" lvl="1" indent="-130969" algn="l" defTabSz="685800" rtl="0" eaLnBrk="1" fontAlgn="auto" latinLnBrk="0" hangingPunct="1">
              <a:lnSpc>
                <a:spcPct val="114000"/>
              </a:lnSpc>
              <a:spcBef>
                <a:spcPts val="0"/>
              </a:spcBef>
              <a:spcAft>
                <a:spcPts val="0"/>
              </a:spcAft>
              <a:buClr>
                <a:srgbClr val="C80F0F"/>
              </a:buClr>
              <a:buSzPct val="100000"/>
              <a:buFont typeface="Arial" panose="020B0604020202020204"/>
              <a:buChar char="•"/>
              <a:tabLst/>
              <a:defRPr/>
            </a:pPr>
            <a:r>
              <a:rPr kumimoji="0" lang="en-GB" altLang="de-DE" sz="1600" b="0" i="0" u="none" strike="noStrike" kern="1200" cap="none" spc="0" normalizeH="0" baseline="0" noProof="0" dirty="0">
                <a:ln>
                  <a:noFill/>
                </a:ln>
                <a:solidFill>
                  <a:srgbClr val="6E6452"/>
                </a:solidFill>
                <a:effectLst/>
                <a:uLnTx/>
                <a:uFillTx/>
                <a:ea typeface="+mn-ea"/>
                <a:cs typeface="+mn-cs"/>
              </a:rPr>
              <a:t>Piloting trilateral cooperation activities in the field of regional economic cooperation between China – Germany – Mongolia</a:t>
            </a:r>
          </a:p>
        </p:txBody>
      </p:sp>
      <p:sp>
        <p:nvSpPr>
          <p:cNvPr id="681" name="Textfeld 19"/>
          <p:cNvSpPr txBox="1"/>
          <p:nvPr/>
        </p:nvSpPr>
        <p:spPr bwMode="gray">
          <a:xfrm>
            <a:off x="719332" y="2415453"/>
            <a:ext cx="1447038" cy="381053"/>
          </a:xfrm>
          <a:prstGeom prst="rect">
            <a:avLst/>
          </a:prstGeom>
          <a:solidFill>
            <a:srgbClr val="C00000"/>
          </a:solidFill>
        </p:spPr>
        <p:txBody>
          <a:bodyPr wrap="square" lIns="0" tIns="51025" rIns="0" bIns="51025" rtlCol="0" anchor="ctr">
            <a:noAutofit/>
          </a:bodyPr>
          <a:lstStyle/>
          <a:p>
            <a:pPr marL="0" marR="0" lvl="0" indent="0" algn="ctr" defTabSz="647700" rtl="0" eaLnBrk="1" fontAlgn="auto" latinLnBrk="0" hangingPunct="1">
              <a:lnSpc>
                <a:spcPct val="100000"/>
              </a:lnSpc>
              <a:spcBef>
                <a:spcPts val="214"/>
              </a:spcBef>
              <a:spcAft>
                <a:spcPts val="214"/>
              </a:spcAft>
              <a:buClrTx/>
              <a:buSzPct val="140000"/>
              <a:buFontTx/>
              <a:buNone/>
              <a:tabLst/>
              <a:defRPr/>
            </a:pPr>
            <a:r>
              <a:rPr kumimoji="0" lang="en-GB" sz="1800" b="1" i="0" u="none" strike="noStrike" kern="1200" cap="none" spc="0" normalizeH="0" baseline="0" noProof="0" dirty="0">
                <a:ln>
                  <a:noFill/>
                </a:ln>
                <a:solidFill>
                  <a:prstClr val="white"/>
                </a:solidFill>
                <a:effectLst/>
                <a:uLnTx/>
                <a:uFillTx/>
                <a:ea typeface="+mn-ea"/>
                <a:cs typeface="+mn-cs"/>
              </a:rPr>
              <a:t>Objectives</a:t>
            </a:r>
          </a:p>
        </p:txBody>
      </p:sp>
      <p:sp>
        <p:nvSpPr>
          <p:cNvPr id="9" name="Slide Number Placeholder 1">
            <a:extLst>
              <a:ext uri="{FF2B5EF4-FFF2-40B4-BE49-F238E27FC236}">
                <a16:creationId xmlns:a16="http://schemas.microsoft.com/office/drawing/2014/main" id="{DBE00F53-79FD-4E7F-8DF4-37E277DE51FE}"/>
              </a:ext>
            </a:extLst>
          </p:cNvPr>
          <p:cNvSpPr>
            <a:spLocks noGrp="1"/>
          </p:cNvSpPr>
          <p:nvPr>
            <p:ph type="sldNum" sz="quarter" idx="14"/>
          </p:nvPr>
        </p:nvSpPr>
        <p:spPr>
          <a:xfrm>
            <a:off x="449817" y="4926383"/>
            <a:ext cx="450850"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38"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rPr>
              <a:t>Page 3</a:t>
            </a:r>
          </a:p>
        </p:txBody>
      </p:sp>
      <p:sp>
        <p:nvSpPr>
          <p:cNvPr id="10" name="Datumsplatzhalter 3">
            <a:extLst>
              <a:ext uri="{FF2B5EF4-FFF2-40B4-BE49-F238E27FC236}">
                <a16:creationId xmlns:a16="http://schemas.microsoft.com/office/drawing/2014/main" id="{1325A541-AB62-4711-99B4-047B251D2A2B}"/>
              </a:ext>
            </a:extLst>
          </p:cNvPr>
          <p:cNvSpPr txBox="1">
            <a:spLocks/>
          </p:cNvSpPr>
          <p:nvPr/>
        </p:nvSpPr>
        <p:spPr bwMode="gray">
          <a:xfrm>
            <a:off x="1059417" y="4926383"/>
            <a:ext cx="533639" cy="92333"/>
          </a:xfrm>
          <a:prstGeom prst="rect">
            <a:avLst/>
          </a:prstGeom>
        </p:spPr>
        <p:txBody>
          <a:bodyPr vert="horz" wrap="square" lIns="0" tIns="0" rIns="0" bIns="0" rtlCol="0" anchor="ctr">
            <a:spAutoFit/>
          </a:bodyPr>
          <a:lstStyle>
            <a:defPPr>
              <a:defRPr lang="de-DE"/>
            </a:defPPr>
            <a:lvl1pPr marL="0" algn="l" defTabSz="685800" rtl="0" eaLnBrk="1" latinLnBrk="0" hangingPunct="1">
              <a:defRPr lang="de-DE" sz="600" kern="1200" spc="38" baseline="0">
                <a:solidFill>
                  <a:schemeClr val="tx2"/>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38"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rPr>
              <a:t>30 July 2019</a:t>
            </a:r>
          </a:p>
        </p:txBody>
      </p:sp>
    </p:spTree>
    <p:extLst>
      <p:ext uri="{BB962C8B-B14F-4D97-AF65-F5344CB8AC3E}">
        <p14:creationId xmlns:p14="http://schemas.microsoft.com/office/powerpoint/2010/main" val="25027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38"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30 </a:t>
            </a:r>
            <a:r>
              <a:rPr kumimoji="0" lang="de-DE" sz="600" b="0" i="0" u="none" strike="noStrike" kern="1200" cap="none" spc="38" normalizeH="0" baseline="0" noProof="0" dirty="0" err="1">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July</a:t>
            </a:r>
            <a:r>
              <a:rPr kumimoji="0" lang="de-DE" sz="600" b="0" i="0" u="none" strike="noStrike" kern="1200" cap="none" spc="38"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 2019</a:t>
            </a:r>
          </a:p>
        </p:txBody>
      </p:sp>
      <p:sp>
        <p:nvSpPr>
          <p:cNvPr id="16" name="Textfeld 22"/>
          <p:cNvSpPr txBox="1"/>
          <p:nvPr/>
        </p:nvSpPr>
        <p:spPr bwMode="gray">
          <a:xfrm>
            <a:off x="2166175" y="1973529"/>
            <a:ext cx="375153" cy="169944"/>
          </a:xfrm>
          <a:prstGeom prst="rect">
            <a:avLst/>
          </a:prstGeom>
          <a:noFill/>
        </p:spPr>
        <p:txBody>
          <a:bodyPr wrap="none" lIns="54000" tIns="27000" rIns="54000" bIns="27000" rtlCol="0">
            <a:spAutoFit/>
          </a:bodyPr>
          <a:lstStyle/>
          <a:p>
            <a:pPr marL="0" marR="0" lvl="0" indent="0" algn="l" defTabSz="685800" rtl="0" eaLnBrk="1" fontAlgn="auto" latinLnBrk="0" hangingPunct="1">
              <a:lnSpc>
                <a:spcPct val="100000"/>
              </a:lnSpc>
              <a:spcBef>
                <a:spcPts val="225"/>
              </a:spcBef>
              <a:spcAft>
                <a:spcPts val="225"/>
              </a:spcAft>
              <a:buClrTx/>
              <a:buSzPct val="140000"/>
              <a:buFontTx/>
              <a:buNone/>
              <a:tabLst/>
              <a:defRPr/>
            </a:pPr>
            <a:r>
              <a:rPr kumimoji="0" lang="de-DE" sz="750" b="0" i="1" u="none" strike="noStrike" kern="1200" cap="none" spc="0" normalizeH="0" baseline="0" noProof="0" dirty="0">
                <a:ln>
                  <a:noFill/>
                </a:ln>
                <a:solidFill>
                  <a:prstClr val="black"/>
                </a:solidFill>
                <a:effectLst/>
                <a:uLnTx/>
                <a:uFillTx/>
                <a:latin typeface="Arial"/>
                <a:ea typeface="+mn-ea"/>
                <a:cs typeface="+mn-cs"/>
              </a:rPr>
              <a:t>Talent</a:t>
            </a:r>
          </a:p>
        </p:txBody>
      </p:sp>
      <p:sp>
        <p:nvSpPr>
          <p:cNvPr id="17" name="Textfeld 23"/>
          <p:cNvSpPr txBox="1"/>
          <p:nvPr/>
        </p:nvSpPr>
        <p:spPr bwMode="gray">
          <a:xfrm>
            <a:off x="2453562" y="1973529"/>
            <a:ext cx="413625" cy="169944"/>
          </a:xfrm>
          <a:prstGeom prst="rect">
            <a:avLst/>
          </a:prstGeom>
          <a:noFill/>
        </p:spPr>
        <p:txBody>
          <a:bodyPr wrap="none" lIns="54000" tIns="27000" rIns="54000" bIns="27000" rtlCol="0">
            <a:spAutoFit/>
          </a:bodyPr>
          <a:lstStyle/>
          <a:p>
            <a:pPr marL="0" marR="0" lvl="0" indent="0" algn="l" defTabSz="685800" rtl="0" eaLnBrk="1" fontAlgn="auto" latinLnBrk="0" hangingPunct="1">
              <a:lnSpc>
                <a:spcPct val="100000"/>
              </a:lnSpc>
              <a:spcBef>
                <a:spcPts val="225"/>
              </a:spcBef>
              <a:spcAft>
                <a:spcPts val="225"/>
              </a:spcAft>
              <a:buClrTx/>
              <a:buSzPct val="140000"/>
              <a:buFontTx/>
              <a:buNone/>
              <a:tabLst/>
              <a:defRPr/>
            </a:pPr>
            <a:r>
              <a:rPr kumimoji="0" lang="de-DE" sz="750" b="0" i="1" u="none" strike="noStrike" kern="1200" cap="none" spc="0" normalizeH="0" baseline="0" noProof="0" dirty="0">
                <a:ln>
                  <a:noFill/>
                </a:ln>
                <a:solidFill>
                  <a:prstClr val="black"/>
                </a:solidFill>
                <a:effectLst/>
                <a:uLnTx/>
                <a:uFillTx/>
                <a:latin typeface="Arial"/>
                <a:ea typeface="+mn-ea"/>
                <a:cs typeface="+mn-cs"/>
              </a:rPr>
              <a:t>Kein T.</a:t>
            </a:r>
          </a:p>
        </p:txBody>
      </p:sp>
      <p:sp>
        <p:nvSpPr>
          <p:cNvPr id="18" name="Textfeld 24"/>
          <p:cNvSpPr txBox="1"/>
          <p:nvPr/>
        </p:nvSpPr>
        <p:spPr bwMode="gray">
          <a:xfrm rot="16200000">
            <a:off x="1889583" y="2234333"/>
            <a:ext cx="375153" cy="169944"/>
          </a:xfrm>
          <a:prstGeom prst="rect">
            <a:avLst/>
          </a:prstGeom>
          <a:noFill/>
        </p:spPr>
        <p:txBody>
          <a:bodyPr wrap="none" lIns="54000" tIns="27000" rIns="54000" bIns="27000" rtlCol="0">
            <a:spAutoFit/>
          </a:bodyPr>
          <a:lstStyle/>
          <a:p>
            <a:pPr marL="0" marR="0" lvl="0" indent="0" algn="l" defTabSz="685800" rtl="0" eaLnBrk="1" fontAlgn="auto" latinLnBrk="0" hangingPunct="1">
              <a:lnSpc>
                <a:spcPct val="100000"/>
              </a:lnSpc>
              <a:spcBef>
                <a:spcPts val="225"/>
              </a:spcBef>
              <a:spcAft>
                <a:spcPts val="225"/>
              </a:spcAft>
              <a:buClrTx/>
              <a:buSzPct val="140000"/>
              <a:buFontTx/>
              <a:buNone/>
              <a:tabLst/>
              <a:defRPr/>
            </a:pPr>
            <a:r>
              <a:rPr kumimoji="0" lang="de-DE" sz="750" b="0" i="1" u="none" strike="noStrike" kern="1200" cap="none" spc="0" normalizeH="0" baseline="0" noProof="0" dirty="0">
                <a:ln>
                  <a:noFill/>
                </a:ln>
                <a:solidFill>
                  <a:prstClr val="black"/>
                </a:solidFill>
                <a:effectLst/>
                <a:uLnTx/>
                <a:uFillTx/>
                <a:latin typeface="Arial"/>
                <a:ea typeface="+mn-ea"/>
                <a:cs typeface="+mn-cs"/>
              </a:rPr>
              <a:t>Talent</a:t>
            </a:r>
          </a:p>
        </p:txBody>
      </p:sp>
      <p:sp>
        <p:nvSpPr>
          <p:cNvPr id="21" name="Textfeld 27"/>
          <p:cNvSpPr txBox="1"/>
          <p:nvPr/>
        </p:nvSpPr>
        <p:spPr bwMode="gray">
          <a:xfrm>
            <a:off x="2098834" y="1843517"/>
            <a:ext cx="761477" cy="169944"/>
          </a:xfrm>
          <a:prstGeom prst="rect">
            <a:avLst/>
          </a:prstGeom>
          <a:noFill/>
        </p:spPr>
        <p:txBody>
          <a:bodyPr wrap="none" lIns="54000" tIns="27000" rIns="54000" bIns="27000" rtlCol="0">
            <a:spAutoFit/>
          </a:bodyPr>
          <a:lstStyle/>
          <a:p>
            <a:pPr marL="0" marR="0" lvl="0" indent="0" algn="ctr" defTabSz="685800" rtl="0" eaLnBrk="1" fontAlgn="auto" latinLnBrk="0" hangingPunct="1">
              <a:lnSpc>
                <a:spcPct val="100000"/>
              </a:lnSpc>
              <a:spcBef>
                <a:spcPts val="225"/>
              </a:spcBef>
              <a:spcAft>
                <a:spcPts val="225"/>
              </a:spcAft>
              <a:buClrTx/>
              <a:buSzPct val="140000"/>
              <a:buFontTx/>
              <a:buNone/>
              <a:tabLst/>
              <a:defRPr/>
            </a:pPr>
            <a:r>
              <a:rPr kumimoji="0" lang="de-DE" sz="750" b="1" i="0" u="none" strike="noStrike" kern="1200" cap="none" spc="0" normalizeH="0" baseline="0" noProof="0" dirty="0">
                <a:ln>
                  <a:noFill/>
                </a:ln>
                <a:solidFill>
                  <a:prstClr val="black"/>
                </a:solidFill>
                <a:effectLst/>
                <a:uLnTx/>
                <a:uFillTx/>
                <a:latin typeface="Arial"/>
                <a:ea typeface="+mn-ea"/>
                <a:cs typeface="+mn-cs"/>
              </a:rPr>
              <a:t>Führungskraft</a:t>
            </a:r>
          </a:p>
        </p:txBody>
      </p:sp>
      <p:sp>
        <p:nvSpPr>
          <p:cNvPr id="23" name="Freeform 9"/>
          <p:cNvSpPr/>
          <p:nvPr/>
        </p:nvSpPr>
        <p:spPr bwMode="gray">
          <a:xfrm>
            <a:off x="2251466" y="2256859"/>
            <a:ext cx="158437" cy="124890"/>
          </a:xfrm>
          <a:custGeom>
            <a:avLst/>
            <a:gdLst>
              <a:gd name="T0" fmla="*/ 6 w 166"/>
              <a:gd name="T1" fmla="*/ 75 h 131"/>
              <a:gd name="T2" fmla="*/ 6 w 166"/>
              <a:gd name="T3" fmla="*/ 60 h 131"/>
              <a:gd name="T4" fmla="*/ 20 w 166"/>
              <a:gd name="T5" fmla="*/ 47 h 131"/>
              <a:gd name="T6" fmla="*/ 36 w 166"/>
              <a:gd name="T7" fmla="*/ 46 h 131"/>
              <a:gd name="T8" fmla="*/ 62 w 166"/>
              <a:gd name="T9" fmla="*/ 73 h 131"/>
              <a:gd name="T10" fmla="*/ 130 w 166"/>
              <a:gd name="T11" fmla="*/ 6 h 131"/>
              <a:gd name="T12" fmla="*/ 145 w 166"/>
              <a:gd name="T13" fmla="*/ 6 h 131"/>
              <a:gd name="T14" fmla="*/ 159 w 166"/>
              <a:gd name="T15" fmla="*/ 20 h 131"/>
              <a:gd name="T16" fmla="*/ 160 w 166"/>
              <a:gd name="T17" fmla="*/ 36 h 131"/>
              <a:gd name="T18" fmla="*/ 71 w 166"/>
              <a:gd name="T19" fmla="*/ 124 h 131"/>
              <a:gd name="T20" fmla="*/ 54 w 166"/>
              <a:gd name="T21" fmla="*/ 124 h 131"/>
              <a:gd name="T22" fmla="*/ 6 w 166"/>
              <a:gd name="T23" fmla="*/ 7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31">
                <a:moveTo>
                  <a:pt x="6" y="75"/>
                </a:moveTo>
                <a:cubicBezTo>
                  <a:pt x="0" y="70"/>
                  <a:pt x="0" y="66"/>
                  <a:pt x="6" y="60"/>
                </a:cubicBezTo>
                <a:cubicBezTo>
                  <a:pt x="20" y="47"/>
                  <a:pt x="20" y="47"/>
                  <a:pt x="20" y="47"/>
                </a:cubicBezTo>
                <a:cubicBezTo>
                  <a:pt x="26" y="41"/>
                  <a:pt x="30" y="40"/>
                  <a:pt x="36" y="46"/>
                </a:cubicBezTo>
                <a:cubicBezTo>
                  <a:pt x="62" y="73"/>
                  <a:pt x="62" y="73"/>
                  <a:pt x="62" y="73"/>
                </a:cubicBezTo>
                <a:cubicBezTo>
                  <a:pt x="130" y="6"/>
                  <a:pt x="130" y="6"/>
                  <a:pt x="130" y="6"/>
                </a:cubicBezTo>
                <a:cubicBezTo>
                  <a:pt x="136" y="0"/>
                  <a:pt x="140" y="0"/>
                  <a:pt x="145" y="6"/>
                </a:cubicBezTo>
                <a:cubicBezTo>
                  <a:pt x="159" y="20"/>
                  <a:pt x="159" y="20"/>
                  <a:pt x="159" y="20"/>
                </a:cubicBezTo>
                <a:cubicBezTo>
                  <a:pt x="165" y="26"/>
                  <a:pt x="166" y="30"/>
                  <a:pt x="160" y="36"/>
                </a:cubicBezTo>
                <a:cubicBezTo>
                  <a:pt x="71" y="124"/>
                  <a:pt x="71" y="124"/>
                  <a:pt x="71" y="124"/>
                </a:cubicBezTo>
                <a:cubicBezTo>
                  <a:pt x="65" y="130"/>
                  <a:pt x="60" y="131"/>
                  <a:pt x="54" y="124"/>
                </a:cubicBezTo>
                <a:cubicBezTo>
                  <a:pt x="6" y="75"/>
                  <a:pt x="6" y="75"/>
                  <a:pt x="6" y="75"/>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5" name="Gerade Verbindung mit Pfeil 7"/>
          <p:cNvCxnSpPr/>
          <p:nvPr/>
        </p:nvCxnSpPr>
        <p:spPr bwMode="gray">
          <a:xfrm flipV="1">
            <a:off x="2631922" y="2319304"/>
            <a:ext cx="456771"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Abgerundetes Rechteck 106"/>
          <p:cNvSpPr/>
          <p:nvPr/>
        </p:nvSpPr>
        <p:spPr bwMode="gray">
          <a:xfrm>
            <a:off x="4826215" y="1366347"/>
            <a:ext cx="3867509" cy="2814178"/>
          </a:xfrm>
          <a:prstGeom prst="roundRect">
            <a:avLst>
              <a:gd name="adj" fmla="val 620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54000" rIns="135000" bIns="54000" numCol="1" spcCol="0" rtlCol="0" fromWordArt="0" anchor="t" anchorCtr="0" forceAA="0" compatLnSpc="1">
            <a:noAutofit/>
          </a:bodyPr>
          <a:lstStyle/>
          <a:p>
            <a:pPr marL="0" marR="0" lvl="0" indent="0" algn="l" defTabSz="685800" rtl="0" eaLnBrk="1" fontAlgn="auto" latinLnBrk="0" hangingPunct="1">
              <a:lnSpc>
                <a:spcPct val="100000"/>
              </a:lnSpc>
              <a:spcBef>
                <a:spcPts val="225"/>
              </a:spcBef>
              <a:spcAft>
                <a:spcPts val="225"/>
              </a:spcAft>
              <a:buClrTx/>
              <a:buSzTx/>
              <a:buFontTx/>
              <a:buNone/>
              <a:tabLst/>
              <a:defRPr/>
            </a:pPr>
            <a:endParaRPr kumimoji="0" lang="de-DE" sz="105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Abgerundetes Rechteck 149"/>
          <p:cNvSpPr/>
          <p:nvPr/>
        </p:nvSpPr>
        <p:spPr bwMode="gray">
          <a:xfrm>
            <a:off x="505554" y="1349578"/>
            <a:ext cx="3808229" cy="2830947"/>
          </a:xfrm>
          <a:prstGeom prst="roundRect">
            <a:avLst>
              <a:gd name="adj" fmla="val 4717"/>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162000" rIns="135000" bIns="54000" numCol="1" spcCol="0" rtlCol="0" fromWordArt="0" anchor="t" anchorCtr="0" forceAA="0" compatLnSpc="1">
            <a:noAutofit/>
          </a:bodyPr>
          <a:lstStyle/>
          <a:p>
            <a:pPr marL="214313" marR="0" lvl="0" indent="-214313" algn="l" defTabSz="6858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lang="en-US" sz="1400" dirty="0">
                <a:solidFill>
                  <a:srgbClr val="6E6452"/>
                </a:solidFill>
              </a:rPr>
              <a:t>Compiling</a:t>
            </a:r>
            <a:r>
              <a:rPr kumimoji="0" lang="en-US" sz="1400" b="0" i="0" u="none" strike="noStrike" kern="1200" cap="none" spc="0" normalizeH="0" baseline="0" noProof="0" dirty="0">
                <a:ln>
                  <a:noFill/>
                </a:ln>
                <a:solidFill>
                  <a:srgbClr val="6E6452"/>
                </a:solidFill>
                <a:effectLst/>
                <a:uLnTx/>
                <a:uFillTx/>
                <a:ea typeface="+mn-ea"/>
                <a:cs typeface="+mn-cs"/>
              </a:rPr>
              <a:t> export guidelines with MNCCI, </a:t>
            </a:r>
            <a:r>
              <a:rPr kumimoji="0" lang="en-US" sz="1400" b="0" i="0" u="none" strike="noStrike" kern="1200" cap="none" spc="0" normalizeH="0" baseline="0" noProof="0" dirty="0" err="1">
                <a:ln>
                  <a:noFill/>
                </a:ln>
                <a:solidFill>
                  <a:srgbClr val="6E6452"/>
                </a:solidFill>
                <a:effectLst/>
                <a:uLnTx/>
                <a:uFillTx/>
                <a:ea typeface="+mn-ea"/>
                <a:cs typeface="+mn-cs"/>
              </a:rPr>
              <a:t>MoFALI</a:t>
            </a:r>
            <a:r>
              <a:rPr kumimoji="0" lang="en-US" sz="1400" b="0" i="0" u="none" strike="noStrike" kern="1200" cap="none" spc="0" normalizeH="0" baseline="0" noProof="0" dirty="0">
                <a:ln>
                  <a:noFill/>
                </a:ln>
                <a:solidFill>
                  <a:srgbClr val="6E6452"/>
                </a:solidFill>
                <a:effectLst/>
                <a:uLnTx/>
                <a:uFillTx/>
                <a:ea typeface="+mn-ea"/>
                <a:cs typeface="+mn-cs"/>
              </a:rPr>
              <a:t>, MCGA, </a:t>
            </a:r>
            <a:r>
              <a:rPr kumimoji="0" lang="en-US" sz="1400" b="0" i="0" u="none" strike="noStrike" kern="1200" cap="none" spc="0" normalizeH="0" baseline="0" noProof="0" dirty="0" err="1">
                <a:ln>
                  <a:noFill/>
                </a:ln>
                <a:solidFill>
                  <a:srgbClr val="6E6452"/>
                </a:solidFill>
                <a:effectLst/>
                <a:uLnTx/>
                <a:uFillTx/>
                <a:ea typeface="+mn-ea"/>
                <a:cs typeface="+mn-cs"/>
              </a:rPr>
              <a:t>etc</a:t>
            </a:r>
            <a:r>
              <a:rPr lang="en-US" sz="1400" dirty="0">
                <a:solidFill>
                  <a:srgbClr val="6E6452"/>
                </a:solidFill>
              </a:rPr>
              <a:t>.</a:t>
            </a:r>
            <a:endParaRPr kumimoji="0" lang="en-US" sz="1400" b="0" i="0" u="none" strike="noStrike" kern="1200" cap="none" spc="0" normalizeH="0" baseline="0" noProof="0" dirty="0">
              <a:ln>
                <a:noFill/>
              </a:ln>
              <a:solidFill>
                <a:srgbClr val="6E6452"/>
              </a:solidFill>
              <a:effectLst/>
              <a:uLnTx/>
              <a:uFillTx/>
              <a:ea typeface="+mn-ea"/>
              <a:cs typeface="+mn-cs"/>
            </a:endParaRPr>
          </a:p>
          <a:p>
            <a:pPr marL="214313" marR="0" lvl="0" indent="-214313" algn="l" defTabSz="6858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6E6452"/>
                </a:solidFill>
                <a:effectLst/>
                <a:uLnTx/>
                <a:uFillTx/>
                <a:ea typeface="+mn-ea"/>
                <a:cs typeface="+mn-cs"/>
              </a:rPr>
              <a:t>Capacity building and public-private dialogue trainings on </a:t>
            </a:r>
            <a:r>
              <a:rPr kumimoji="0" lang="en-US" sz="1400" b="0" i="0" u="none" strike="noStrike" kern="1200" cap="none" spc="0" normalizeH="0" baseline="0" noProof="0" dirty="0" err="1">
                <a:ln>
                  <a:noFill/>
                </a:ln>
                <a:solidFill>
                  <a:srgbClr val="6E6452"/>
                </a:solidFill>
                <a:effectLst/>
                <a:uLnTx/>
                <a:uFillTx/>
                <a:ea typeface="+mn-ea"/>
                <a:cs typeface="+mn-cs"/>
              </a:rPr>
              <a:t>agri</a:t>
            </a:r>
            <a:r>
              <a:rPr kumimoji="0" lang="en-US" sz="1400" b="0" i="0" u="none" strike="noStrike" kern="1200" cap="none" spc="0" normalizeH="0" baseline="0" noProof="0" dirty="0">
                <a:ln>
                  <a:noFill/>
                </a:ln>
                <a:solidFill>
                  <a:srgbClr val="6E6452"/>
                </a:solidFill>
                <a:effectLst/>
                <a:uLnTx/>
                <a:uFillTx/>
                <a:ea typeface="+mn-ea"/>
                <a:cs typeface="+mn-cs"/>
              </a:rPr>
              <a:t>-trade</a:t>
            </a:r>
          </a:p>
          <a:p>
            <a:pPr marL="214313" marR="0" lvl="0" indent="-214313" algn="l" defTabSz="6858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6E6452"/>
                </a:solidFill>
                <a:effectLst/>
                <a:uLnTx/>
                <a:uFillTx/>
                <a:ea typeface="+mn-ea"/>
                <a:cs typeface="+mn-cs"/>
              </a:rPr>
              <a:t>Engaging GTI Mongolia Stakeholders in regional cooperation process under the GTI </a:t>
            </a:r>
          </a:p>
          <a:p>
            <a:pPr marL="214313" lvl="0" indent="-214313">
              <a:lnSpc>
                <a:spcPct val="120000"/>
              </a:lnSpc>
              <a:buFont typeface="Wingdings" panose="05000000000000000000" pitchFamily="2" charset="2"/>
              <a:buChar char="§"/>
              <a:defRPr/>
            </a:pPr>
            <a:r>
              <a:rPr lang="en-US" sz="1400" dirty="0">
                <a:solidFill>
                  <a:srgbClr val="6E6452"/>
                </a:solidFill>
              </a:rPr>
              <a:t>E-learning courses and explanatory videos on export and trade</a:t>
            </a:r>
          </a:p>
        </p:txBody>
      </p:sp>
      <p:grpSp>
        <p:nvGrpSpPr>
          <p:cNvPr id="57" name="Gruppieren 4"/>
          <p:cNvGrpSpPr/>
          <p:nvPr/>
        </p:nvGrpSpPr>
        <p:grpSpPr>
          <a:xfrm>
            <a:off x="359626" y="1198722"/>
            <a:ext cx="285585" cy="304497"/>
            <a:chOff x="6084168" y="3926849"/>
            <a:chExt cx="432048" cy="429446"/>
          </a:xfrm>
        </p:grpSpPr>
        <p:sp>
          <p:nvSpPr>
            <p:cNvPr id="58" name="Rechteck 2"/>
            <p:cNvSpPr/>
            <p:nvPr/>
          </p:nvSpPr>
          <p:spPr bwMode="gray">
            <a:xfrm>
              <a:off x="6084168" y="3926849"/>
              <a:ext cx="216024" cy="216024"/>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54000" rIns="135000" bIns="54000" numCol="1" spcCol="0" rtlCol="0" fromWordArt="0" anchor="ctr" anchorCtr="0" forceAA="0" compatLnSpc="1">
              <a:noAutofit/>
            </a:bodyPr>
            <a:lstStyle/>
            <a:p>
              <a:pPr marL="0" marR="0" lvl="0" indent="0" algn="ctr" defTabSz="685800" rtl="0" eaLnBrk="1" fontAlgn="auto" latinLnBrk="0" hangingPunct="1">
                <a:lnSpc>
                  <a:spcPct val="100000"/>
                </a:lnSpc>
                <a:spcBef>
                  <a:spcPts val="225"/>
                </a:spcBef>
                <a:spcAft>
                  <a:spcPts val="225"/>
                </a:spcAft>
                <a:buClrTx/>
                <a:buSzTx/>
                <a:buFontTx/>
                <a:buNone/>
                <a:tabLst/>
                <a:defRPr/>
              </a:pPr>
              <a:r>
                <a:rPr kumimoji="0" lang="de-DE" sz="825" b="0" i="0" u="none" strike="noStrike" kern="1200" cap="none" spc="0" normalizeH="0" baseline="0" noProof="0" dirty="0">
                  <a:ln>
                    <a:noFill/>
                  </a:ln>
                  <a:solidFill>
                    <a:prstClr val="white"/>
                  </a:solidFill>
                  <a:effectLst/>
                  <a:uLnTx/>
                  <a:uFillTx/>
                  <a:latin typeface="Arial"/>
                  <a:ea typeface="+mn-ea"/>
                  <a:cs typeface="+mn-cs"/>
                </a:rPr>
                <a:t>1</a:t>
              </a:r>
            </a:p>
          </p:txBody>
        </p:sp>
        <p:sp>
          <p:nvSpPr>
            <p:cNvPr id="59" name="Rechteck 12"/>
            <p:cNvSpPr/>
            <p:nvPr/>
          </p:nvSpPr>
          <p:spPr bwMode="gray">
            <a:xfrm>
              <a:off x="6300192" y="3926849"/>
              <a:ext cx="216024" cy="21602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54000" rIns="135000" bIns="54000" numCol="1" spcCol="0" rtlCol="0" fromWordArt="0" anchor="ctr" anchorCtr="0" forceAA="0" compatLnSpc="1">
              <a:noAutofit/>
            </a:bodyPr>
            <a:lstStyle/>
            <a:p>
              <a:pPr marL="0" marR="0" lvl="0" indent="0" algn="ctr" defTabSz="685800" rtl="0" eaLnBrk="1" fontAlgn="auto" latinLnBrk="0" hangingPunct="1">
                <a:lnSpc>
                  <a:spcPct val="100000"/>
                </a:lnSpc>
                <a:spcBef>
                  <a:spcPts val="225"/>
                </a:spcBef>
                <a:spcAft>
                  <a:spcPts val="225"/>
                </a:spcAft>
                <a:buClrTx/>
                <a:buSzTx/>
                <a:buFontTx/>
                <a:buNone/>
                <a:tabLst/>
                <a:defRPr/>
              </a:pPr>
              <a:endParaRPr kumimoji="0" lang="de-DE" sz="825" b="0" i="0" u="none" strike="noStrike" kern="1200" cap="none" spc="0" normalizeH="0" baseline="0" noProof="0" dirty="0">
                <a:ln>
                  <a:noFill/>
                </a:ln>
                <a:solidFill>
                  <a:prstClr val="white"/>
                </a:solidFill>
                <a:effectLst/>
                <a:uLnTx/>
                <a:uFillTx/>
                <a:latin typeface="Arial"/>
                <a:ea typeface="+mn-ea"/>
                <a:cs typeface="+mn-cs"/>
              </a:endParaRPr>
            </a:p>
          </p:txBody>
        </p:sp>
        <p:sp>
          <p:nvSpPr>
            <p:cNvPr id="60" name="Rechteck 13"/>
            <p:cNvSpPr/>
            <p:nvPr/>
          </p:nvSpPr>
          <p:spPr bwMode="gray">
            <a:xfrm>
              <a:off x="6084168" y="4140271"/>
              <a:ext cx="216024" cy="21602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54000" rIns="135000" bIns="54000" numCol="1" spcCol="0" rtlCol="0" fromWordArt="0" anchor="ctr" anchorCtr="0" forceAA="0" compatLnSpc="1">
              <a:noAutofit/>
            </a:bodyPr>
            <a:lstStyle/>
            <a:p>
              <a:pPr marL="0" marR="0" lvl="0" indent="0" algn="ctr" defTabSz="685800" rtl="0" eaLnBrk="1" fontAlgn="auto" latinLnBrk="0" hangingPunct="1">
                <a:lnSpc>
                  <a:spcPct val="100000"/>
                </a:lnSpc>
                <a:spcBef>
                  <a:spcPts val="225"/>
                </a:spcBef>
                <a:spcAft>
                  <a:spcPts val="225"/>
                </a:spcAft>
                <a:buClrTx/>
                <a:buSzTx/>
                <a:buFontTx/>
                <a:buNone/>
                <a:tabLst/>
                <a:defRPr/>
              </a:pPr>
              <a:endParaRPr kumimoji="0" lang="de-DE" sz="825" b="0" i="0" u="none" strike="noStrike" kern="1200" cap="none" spc="0" normalizeH="0" baseline="0" noProof="0" dirty="0">
                <a:ln>
                  <a:noFill/>
                </a:ln>
                <a:solidFill>
                  <a:prstClr val="white"/>
                </a:solidFill>
                <a:effectLst/>
                <a:uLnTx/>
                <a:uFillTx/>
                <a:latin typeface="Arial"/>
                <a:ea typeface="+mn-ea"/>
                <a:cs typeface="+mn-cs"/>
              </a:endParaRPr>
            </a:p>
          </p:txBody>
        </p:sp>
        <p:sp>
          <p:nvSpPr>
            <p:cNvPr id="61" name="Rechteck 14"/>
            <p:cNvSpPr/>
            <p:nvPr/>
          </p:nvSpPr>
          <p:spPr bwMode="gray">
            <a:xfrm>
              <a:off x="6300192" y="4140271"/>
              <a:ext cx="216024" cy="21602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54000" rIns="135000" bIns="54000" numCol="1" spcCol="0" rtlCol="0" fromWordArt="0" anchor="ctr" anchorCtr="0" forceAA="0" compatLnSpc="1">
              <a:noAutofit/>
            </a:bodyPr>
            <a:lstStyle/>
            <a:p>
              <a:pPr marL="0" marR="0" lvl="0" indent="0" algn="ctr" defTabSz="685800" rtl="0" eaLnBrk="1" fontAlgn="auto" latinLnBrk="0" hangingPunct="1">
                <a:lnSpc>
                  <a:spcPct val="100000"/>
                </a:lnSpc>
                <a:spcBef>
                  <a:spcPts val="225"/>
                </a:spcBef>
                <a:spcAft>
                  <a:spcPts val="225"/>
                </a:spcAft>
                <a:buClrTx/>
                <a:buSzTx/>
                <a:buFontTx/>
                <a:buNone/>
                <a:tabLst/>
                <a:defRPr/>
              </a:pPr>
              <a:endParaRPr kumimoji="0" lang="de-DE" sz="825"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62" name="Textfeld 16"/>
          <p:cNvSpPr txBox="1"/>
          <p:nvPr/>
        </p:nvSpPr>
        <p:spPr bwMode="gray">
          <a:xfrm>
            <a:off x="783610" y="1149110"/>
            <a:ext cx="939410" cy="300749"/>
          </a:xfrm>
          <a:prstGeom prst="rect">
            <a:avLst/>
          </a:prstGeom>
          <a:solidFill>
            <a:schemeClr val="bg1"/>
          </a:solidFill>
        </p:spPr>
        <p:txBody>
          <a:bodyPr wrap="none" lIns="54000" tIns="27000" rIns="54000" bIns="27000" rtlCol="0">
            <a:spAutoFit/>
          </a:bodyPr>
          <a:lstStyle/>
          <a:p>
            <a:pPr marL="0" marR="0" lvl="0" indent="0" algn="l" defTabSz="685800" rtl="0" eaLnBrk="1" fontAlgn="auto" latinLnBrk="0" hangingPunct="1">
              <a:lnSpc>
                <a:spcPct val="100000"/>
              </a:lnSpc>
              <a:spcBef>
                <a:spcPts val="225"/>
              </a:spcBef>
              <a:spcAft>
                <a:spcPts val="225"/>
              </a:spcAft>
              <a:buClrTx/>
              <a:buSzPct val="140000"/>
              <a:buFontTx/>
              <a:buNone/>
              <a:tabLst/>
              <a:defRPr/>
            </a:pPr>
            <a:r>
              <a:rPr kumimoji="0" lang="de-DE" sz="1600" b="0" i="0" u="none" strike="noStrike" kern="1200" cap="none" spc="0" normalizeH="0" baseline="0" noProof="0" dirty="0">
                <a:ln>
                  <a:noFill/>
                </a:ln>
                <a:solidFill>
                  <a:srgbClr val="71675C"/>
                </a:solidFill>
                <a:effectLst/>
                <a:uLnTx/>
                <a:uFillTx/>
                <a:ea typeface="+mn-ea"/>
                <a:cs typeface="+mn-cs"/>
              </a:rPr>
              <a:t>Mongolia</a:t>
            </a:r>
          </a:p>
        </p:txBody>
      </p:sp>
      <p:grpSp>
        <p:nvGrpSpPr>
          <p:cNvPr id="65" name="Gruppieren 96"/>
          <p:cNvGrpSpPr/>
          <p:nvPr/>
        </p:nvGrpSpPr>
        <p:grpSpPr>
          <a:xfrm>
            <a:off x="4661683" y="1210591"/>
            <a:ext cx="339809" cy="313410"/>
            <a:chOff x="6084168" y="3926849"/>
            <a:chExt cx="432048" cy="429446"/>
          </a:xfrm>
        </p:grpSpPr>
        <p:sp>
          <p:nvSpPr>
            <p:cNvPr id="66" name="Rechteck 100"/>
            <p:cNvSpPr/>
            <p:nvPr/>
          </p:nvSpPr>
          <p:spPr bwMode="gray">
            <a:xfrm>
              <a:off x="6084168" y="3926849"/>
              <a:ext cx="216024" cy="21602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54000" rIns="135000" bIns="54000" numCol="1" spcCol="0" rtlCol="0" fromWordArt="0" anchor="ctr" anchorCtr="0" forceAA="0" compatLnSpc="1">
              <a:noAutofit/>
            </a:bodyPr>
            <a:lstStyle/>
            <a:p>
              <a:pPr marL="0" marR="0" lvl="0" indent="0" algn="ctr" defTabSz="685800" rtl="0" eaLnBrk="1" fontAlgn="auto" latinLnBrk="0" hangingPunct="1">
                <a:lnSpc>
                  <a:spcPct val="100000"/>
                </a:lnSpc>
                <a:spcBef>
                  <a:spcPts val="225"/>
                </a:spcBef>
                <a:spcAft>
                  <a:spcPts val="225"/>
                </a:spcAft>
                <a:buClrTx/>
                <a:buSzTx/>
                <a:buFontTx/>
                <a:buNone/>
                <a:tabLst/>
                <a:defRPr/>
              </a:pPr>
              <a:endParaRPr kumimoji="0" lang="de-DE" sz="825" b="0" i="0" u="none" strike="noStrike" kern="1200" cap="none" spc="0" normalizeH="0" baseline="0" noProof="0" dirty="0">
                <a:ln>
                  <a:noFill/>
                </a:ln>
                <a:solidFill>
                  <a:prstClr val="white"/>
                </a:solidFill>
                <a:effectLst/>
                <a:uLnTx/>
                <a:uFillTx/>
                <a:latin typeface="Arial"/>
                <a:ea typeface="+mn-ea"/>
                <a:cs typeface="+mn-cs"/>
              </a:endParaRPr>
            </a:p>
          </p:txBody>
        </p:sp>
        <p:sp>
          <p:nvSpPr>
            <p:cNvPr id="67" name="Rechteck 101"/>
            <p:cNvSpPr/>
            <p:nvPr/>
          </p:nvSpPr>
          <p:spPr bwMode="gray">
            <a:xfrm>
              <a:off x="6300192" y="3926849"/>
              <a:ext cx="216024" cy="216024"/>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54000" rIns="135000" bIns="54000" numCol="1" spcCol="0" rtlCol="0" fromWordArt="0" anchor="ctr" anchorCtr="0" forceAA="0" compatLnSpc="1">
              <a:noAutofit/>
            </a:bodyPr>
            <a:lstStyle/>
            <a:p>
              <a:pPr marL="0" marR="0" lvl="0" indent="0" algn="ctr" defTabSz="685800" rtl="0" eaLnBrk="1" fontAlgn="auto" latinLnBrk="0" hangingPunct="1">
                <a:lnSpc>
                  <a:spcPct val="100000"/>
                </a:lnSpc>
                <a:spcBef>
                  <a:spcPts val="225"/>
                </a:spcBef>
                <a:spcAft>
                  <a:spcPts val="225"/>
                </a:spcAft>
                <a:buClrTx/>
                <a:buSzTx/>
                <a:buFontTx/>
                <a:buNone/>
                <a:tabLst/>
                <a:defRPr/>
              </a:pPr>
              <a:r>
                <a:rPr kumimoji="0" lang="de-DE" sz="825" b="0" i="0" u="none" strike="noStrike" kern="1200" cap="none" spc="0" normalizeH="0" baseline="0" noProof="0" dirty="0">
                  <a:ln>
                    <a:noFill/>
                  </a:ln>
                  <a:solidFill>
                    <a:prstClr val="white"/>
                  </a:solidFill>
                  <a:effectLst/>
                  <a:uLnTx/>
                  <a:uFillTx/>
                  <a:latin typeface="Arial"/>
                  <a:ea typeface="+mn-ea"/>
                  <a:cs typeface="+mn-cs"/>
                </a:rPr>
                <a:t>2</a:t>
              </a:r>
            </a:p>
          </p:txBody>
        </p:sp>
        <p:sp>
          <p:nvSpPr>
            <p:cNvPr id="68" name="Rechteck 102"/>
            <p:cNvSpPr/>
            <p:nvPr/>
          </p:nvSpPr>
          <p:spPr bwMode="gray">
            <a:xfrm>
              <a:off x="6084168" y="4140271"/>
              <a:ext cx="216024" cy="21602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54000" rIns="135000" bIns="54000" numCol="1" spcCol="0" rtlCol="0" fromWordArt="0" anchor="ctr" anchorCtr="0" forceAA="0" compatLnSpc="1">
              <a:noAutofit/>
            </a:bodyPr>
            <a:lstStyle/>
            <a:p>
              <a:pPr marL="0" marR="0" lvl="0" indent="0" algn="ctr" defTabSz="685800" rtl="0" eaLnBrk="1" fontAlgn="auto" latinLnBrk="0" hangingPunct="1">
                <a:lnSpc>
                  <a:spcPct val="100000"/>
                </a:lnSpc>
                <a:spcBef>
                  <a:spcPts val="225"/>
                </a:spcBef>
                <a:spcAft>
                  <a:spcPts val="225"/>
                </a:spcAft>
                <a:buClrTx/>
                <a:buSzTx/>
                <a:buFontTx/>
                <a:buNone/>
                <a:tabLst/>
                <a:defRPr/>
              </a:pPr>
              <a:endParaRPr kumimoji="0" lang="de-DE" sz="825" b="0" i="0" u="none" strike="noStrike" kern="1200" cap="none" spc="0" normalizeH="0" baseline="0" noProof="0" dirty="0">
                <a:ln>
                  <a:noFill/>
                </a:ln>
                <a:solidFill>
                  <a:prstClr val="white"/>
                </a:solidFill>
                <a:effectLst/>
                <a:uLnTx/>
                <a:uFillTx/>
                <a:latin typeface="Arial"/>
                <a:ea typeface="+mn-ea"/>
                <a:cs typeface="+mn-cs"/>
              </a:endParaRPr>
            </a:p>
          </p:txBody>
        </p:sp>
        <p:sp>
          <p:nvSpPr>
            <p:cNvPr id="69" name="Rechteck 103"/>
            <p:cNvSpPr/>
            <p:nvPr/>
          </p:nvSpPr>
          <p:spPr bwMode="gray">
            <a:xfrm>
              <a:off x="6300192" y="4140271"/>
              <a:ext cx="216024" cy="21602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54000" rIns="135000" bIns="54000" numCol="1" spcCol="0" rtlCol="0" fromWordArt="0" anchor="ctr" anchorCtr="0" forceAA="0" compatLnSpc="1">
              <a:noAutofit/>
            </a:bodyPr>
            <a:lstStyle/>
            <a:p>
              <a:pPr marL="0" marR="0" lvl="0" indent="0" algn="ctr" defTabSz="685800" rtl="0" eaLnBrk="1" fontAlgn="auto" latinLnBrk="0" hangingPunct="1">
                <a:lnSpc>
                  <a:spcPct val="100000"/>
                </a:lnSpc>
                <a:spcBef>
                  <a:spcPts val="225"/>
                </a:spcBef>
                <a:spcAft>
                  <a:spcPts val="225"/>
                </a:spcAft>
                <a:buClrTx/>
                <a:buSzTx/>
                <a:buFontTx/>
                <a:buNone/>
                <a:tabLst/>
                <a:defRPr/>
              </a:pPr>
              <a:endParaRPr kumimoji="0" lang="de-DE" sz="825"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77" name="Textfeld 107"/>
          <p:cNvSpPr txBox="1"/>
          <p:nvPr/>
        </p:nvSpPr>
        <p:spPr bwMode="gray">
          <a:xfrm>
            <a:off x="5290966" y="1192475"/>
            <a:ext cx="915366" cy="300749"/>
          </a:xfrm>
          <a:prstGeom prst="rect">
            <a:avLst/>
          </a:prstGeom>
          <a:solidFill>
            <a:schemeClr val="bg1"/>
          </a:solidFill>
        </p:spPr>
        <p:txBody>
          <a:bodyPr wrap="none" lIns="54000" tIns="27000" rIns="54000" bIns="27000" rtlCol="0">
            <a:spAutoFit/>
          </a:bodyPr>
          <a:lstStyle/>
          <a:p>
            <a:pPr marL="0" marR="0" lvl="0" indent="0" algn="l" defTabSz="685800" rtl="0" eaLnBrk="1" fontAlgn="auto" latinLnBrk="0" hangingPunct="1">
              <a:lnSpc>
                <a:spcPct val="100000"/>
              </a:lnSpc>
              <a:spcBef>
                <a:spcPts val="225"/>
              </a:spcBef>
              <a:spcAft>
                <a:spcPts val="225"/>
              </a:spcAft>
              <a:buClrTx/>
              <a:buSzPct val="140000"/>
              <a:buFontTx/>
              <a:buNone/>
              <a:tabLst/>
              <a:defRPr/>
            </a:pPr>
            <a:r>
              <a:rPr kumimoji="0" lang="de-DE" sz="1600" b="0" i="0" u="none" strike="noStrike" kern="1200" cap="none" spc="0" normalizeH="0" baseline="0" noProof="0" dirty="0">
                <a:ln>
                  <a:noFill/>
                </a:ln>
                <a:solidFill>
                  <a:srgbClr val="71675C"/>
                </a:solidFill>
                <a:effectLst/>
                <a:uLnTx/>
                <a:uFillTx/>
                <a:ea typeface="+mn-ea"/>
                <a:cs typeface="+mn-cs"/>
              </a:rPr>
              <a:t>Regional</a:t>
            </a:r>
          </a:p>
        </p:txBody>
      </p:sp>
      <p:sp>
        <p:nvSpPr>
          <p:cNvPr id="83" name="Abgerundetes Rechteck 121"/>
          <p:cNvSpPr/>
          <p:nvPr/>
        </p:nvSpPr>
        <p:spPr bwMode="gray">
          <a:xfrm>
            <a:off x="4836961" y="1480636"/>
            <a:ext cx="3867510" cy="1567364"/>
          </a:xfrm>
          <a:prstGeom prst="roundRect">
            <a:avLst>
              <a:gd name="adj" fmla="val 4716"/>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81000" rIns="135000" bIns="54000" numCol="1" spcCol="0" rtlCol="0" fromWordArt="0" anchor="t" anchorCtr="0" forceAA="0" compatLnSpc="1">
            <a:noAutofit/>
          </a:bodyPr>
          <a:lstStyle/>
          <a:p>
            <a:pPr marL="214313" marR="0" lvl="0" indent="-214313" algn="l" defTabSz="685800" rtl="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6E6452"/>
                </a:solidFill>
                <a:effectLst/>
                <a:uLnTx/>
                <a:uFillTx/>
                <a:ea typeface="+mn-ea"/>
                <a:cs typeface="+mn-cs"/>
              </a:rPr>
              <a:t>Capacity Building within GTI as well as with Chinese partners like ATPC</a:t>
            </a:r>
          </a:p>
          <a:p>
            <a:pPr marL="214313" marR="0" lvl="0" indent="-214313" algn="l" defTabSz="685800" rtl="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6E6452"/>
                </a:solidFill>
                <a:effectLst/>
                <a:uLnTx/>
                <a:uFillTx/>
                <a:ea typeface="+mn-ea"/>
                <a:cs typeface="+mn-cs"/>
              </a:rPr>
              <a:t>Regional exchange among focus countries and/or China </a:t>
            </a:r>
          </a:p>
          <a:p>
            <a:pPr marL="214313" marR="0" lvl="0" indent="-214313" algn="l" defTabSz="685800" rtl="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6E6452"/>
                </a:solidFill>
                <a:effectLst/>
                <a:uLnTx/>
                <a:uFillTx/>
                <a:ea typeface="+mn-ea"/>
                <a:cs typeface="+mn-cs"/>
              </a:rPr>
              <a:t>Studies and reports on market access for Mongolian businesses to China </a:t>
            </a:r>
          </a:p>
          <a:p>
            <a:pPr marL="214313" lvl="0" indent="-214313">
              <a:lnSpc>
                <a:spcPct val="120000"/>
              </a:lnSpc>
              <a:buSzPct val="100000"/>
              <a:buFont typeface="Wingdings" panose="05000000000000000000" pitchFamily="2" charset="2"/>
              <a:buChar char="§"/>
              <a:defRPr/>
            </a:pPr>
            <a:r>
              <a:rPr lang="en-US" sz="1400" dirty="0">
                <a:solidFill>
                  <a:srgbClr val="6E6452"/>
                </a:solidFill>
              </a:rPr>
              <a:t>Initiating triangular cooperation between China-Germany-Mongolia </a:t>
            </a:r>
          </a:p>
        </p:txBody>
      </p:sp>
      <p:sp>
        <p:nvSpPr>
          <p:cNvPr id="84" name="Titel 1"/>
          <p:cNvSpPr>
            <a:spLocks noGrp="1"/>
          </p:cNvSpPr>
          <p:nvPr>
            <p:ph type="title"/>
          </p:nvPr>
        </p:nvSpPr>
        <p:spPr>
          <a:xfrm>
            <a:off x="321997" y="271333"/>
            <a:ext cx="6584493" cy="463446"/>
          </a:xfrm>
        </p:spPr>
        <p:txBody>
          <a:bodyPr/>
          <a:lstStyle/>
          <a:p>
            <a:r>
              <a:rPr lang="de-DE" sz="2000" b="0" dirty="0">
                <a:latin typeface="+mn-lt"/>
              </a:rPr>
              <a:t>Activities 2019-2022 Mongolia Component </a:t>
            </a:r>
          </a:p>
        </p:txBody>
      </p:sp>
      <p:sp>
        <p:nvSpPr>
          <p:cNvPr id="87" name="Slide Number Placeholder 1">
            <a:extLst>
              <a:ext uri="{FF2B5EF4-FFF2-40B4-BE49-F238E27FC236}">
                <a16:creationId xmlns:a16="http://schemas.microsoft.com/office/drawing/2014/main" id="{93D7189A-9BA1-4FF8-B818-1441CE1D7279}"/>
              </a:ext>
            </a:extLst>
          </p:cNvPr>
          <p:cNvSpPr txBox="1">
            <a:spLocks/>
          </p:cNvSpPr>
          <p:nvPr/>
        </p:nvSpPr>
        <p:spPr>
          <a:xfrm>
            <a:off x="401782" y="4884821"/>
            <a:ext cx="498885" cy="9233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38"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rPr>
              <a:t>Page 4</a:t>
            </a:r>
          </a:p>
        </p:txBody>
      </p:sp>
    </p:spTree>
    <p:extLst>
      <p:ext uri="{BB962C8B-B14F-4D97-AF65-F5344CB8AC3E}">
        <p14:creationId xmlns:p14="http://schemas.microsoft.com/office/powerpoint/2010/main" val="9713274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27160-C8A5-4AC4-B28F-227C7D9094D8}"/>
              </a:ext>
            </a:extLst>
          </p:cNvPr>
          <p:cNvSpPr>
            <a:spLocks noGrp="1"/>
          </p:cNvSpPr>
          <p:nvPr>
            <p:ph type="title"/>
          </p:nvPr>
        </p:nvSpPr>
        <p:spPr>
          <a:xfrm>
            <a:off x="699848" y="2266746"/>
            <a:ext cx="7971711" cy="360099"/>
          </a:xfrm>
        </p:spPr>
        <p:txBody>
          <a:bodyPr/>
          <a:lstStyle/>
          <a:p>
            <a:r>
              <a:rPr lang="en-US" dirty="0"/>
              <a:t>Soft project proposals within GTI</a:t>
            </a:r>
          </a:p>
        </p:txBody>
      </p:sp>
    </p:spTree>
    <p:extLst>
      <p:ext uri="{BB962C8B-B14F-4D97-AF65-F5344CB8AC3E}">
        <p14:creationId xmlns:p14="http://schemas.microsoft.com/office/powerpoint/2010/main" val="64558153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6F9A-381D-413D-81B1-9E5FC978CE61}"/>
              </a:ext>
            </a:extLst>
          </p:cNvPr>
          <p:cNvSpPr>
            <a:spLocks noGrp="1"/>
          </p:cNvSpPr>
          <p:nvPr>
            <p:ph type="title"/>
          </p:nvPr>
        </p:nvSpPr>
        <p:spPr>
          <a:xfrm>
            <a:off x="449816" y="240212"/>
            <a:ext cx="8567183" cy="374643"/>
          </a:xfrm>
        </p:spPr>
        <p:txBody>
          <a:bodyPr/>
          <a:lstStyle/>
          <a:p>
            <a:r>
              <a:rPr lang="en-US" kern="0" dirty="0"/>
              <a:t>Brief Overview of GTI</a:t>
            </a:r>
          </a:p>
        </p:txBody>
      </p:sp>
      <p:sp>
        <p:nvSpPr>
          <p:cNvPr id="3" name="Text Placeholder 2">
            <a:extLst>
              <a:ext uri="{FF2B5EF4-FFF2-40B4-BE49-F238E27FC236}">
                <a16:creationId xmlns:a16="http://schemas.microsoft.com/office/drawing/2014/main" id="{A2B284F8-A53D-4D2D-AB87-FFD1CA5DA0B7}"/>
              </a:ext>
            </a:extLst>
          </p:cNvPr>
          <p:cNvSpPr>
            <a:spLocks noGrp="1"/>
          </p:cNvSpPr>
          <p:nvPr>
            <p:ph type="body" sz="quarter" idx="13"/>
          </p:nvPr>
        </p:nvSpPr>
        <p:spPr>
          <a:xfrm>
            <a:off x="449816" y="871282"/>
            <a:ext cx="8049104" cy="2810133"/>
          </a:xfrm>
        </p:spPr>
        <p:txBody>
          <a:bodyPr/>
          <a:lstStyle/>
          <a:p>
            <a:r>
              <a:rPr lang="en-US" sz="1400" dirty="0">
                <a:solidFill>
                  <a:srgbClr val="666666"/>
                </a:solidFill>
              </a:rPr>
              <a:t>The Greater Tumen Initiative (GTI) (originally known as the Tumen River Area Development </a:t>
            </a:r>
            <a:r>
              <a:rPr lang="en-US" sz="1400" dirty="0" err="1">
                <a:solidFill>
                  <a:srgbClr val="666666"/>
                </a:solidFill>
              </a:rPr>
              <a:t>Programme</a:t>
            </a:r>
            <a:r>
              <a:rPr lang="en-US" sz="1400" dirty="0">
                <a:solidFill>
                  <a:srgbClr val="666666"/>
                </a:solidFill>
              </a:rPr>
              <a:t>) is an intergovernmental cooperation mechanism among four countries: China, Mongolia, Republic of Korea and Russian Federation, supported by the United Nations Development </a:t>
            </a:r>
            <a:r>
              <a:rPr lang="en-US" sz="1400" dirty="0" err="1">
                <a:solidFill>
                  <a:srgbClr val="666666"/>
                </a:solidFill>
              </a:rPr>
              <a:t>Programme</a:t>
            </a:r>
            <a:r>
              <a:rPr lang="en-US" sz="1400" dirty="0">
                <a:solidFill>
                  <a:srgbClr val="666666"/>
                </a:solidFill>
              </a:rPr>
              <a:t> (UNDP)</a:t>
            </a:r>
          </a:p>
          <a:p>
            <a:r>
              <a:rPr lang="en-US" sz="1400" dirty="0">
                <a:solidFill>
                  <a:srgbClr val="666666"/>
                </a:solidFill>
              </a:rPr>
              <a:t>The GTI focuses on the priority areas of transport, trade and investment, tourism, agriculture, energy, with environment as a cross-cutting sector.</a:t>
            </a:r>
          </a:p>
          <a:p>
            <a:r>
              <a:rPr lang="en-US" sz="1400" dirty="0">
                <a:solidFill>
                  <a:srgbClr val="666666"/>
                </a:solidFill>
              </a:rPr>
              <a:t>The GTI has become an effective platform for regional economic cooperation, expanding policy dialogue, improving business environments and contributing to peace and stability in NEA. In addition, the GTI works closely with important international partners to jointly promote the region.</a:t>
            </a:r>
          </a:p>
          <a:p>
            <a:r>
              <a:rPr lang="en-US" sz="1400" dirty="0">
                <a:solidFill>
                  <a:srgbClr val="666666"/>
                </a:solidFill>
              </a:rPr>
              <a:t>The GTI continues to strengthen regional cooperation through policy dialogue and the implementation of priority projects. It has established strong partnerships with regional governments, international </a:t>
            </a:r>
            <a:r>
              <a:rPr lang="en-US" sz="1400" dirty="0" err="1">
                <a:solidFill>
                  <a:srgbClr val="666666"/>
                </a:solidFill>
              </a:rPr>
              <a:t>organisations</a:t>
            </a:r>
            <a:r>
              <a:rPr lang="en-US" sz="1400" dirty="0">
                <a:solidFill>
                  <a:srgbClr val="666666"/>
                </a:solidFill>
              </a:rPr>
              <a:t> and the private sector to jointly promote cooperative activities in NEA.</a:t>
            </a:r>
          </a:p>
        </p:txBody>
      </p:sp>
      <p:sp>
        <p:nvSpPr>
          <p:cNvPr id="4" name="Date Placeholder 3">
            <a:extLst>
              <a:ext uri="{FF2B5EF4-FFF2-40B4-BE49-F238E27FC236}">
                <a16:creationId xmlns:a16="http://schemas.microsoft.com/office/drawing/2014/main" id="{D743CF9C-E200-44F4-B1EF-39AAA9BE024C}"/>
              </a:ext>
            </a:extLst>
          </p:cNvPr>
          <p:cNvSpPr>
            <a:spLocks noGrp="1"/>
          </p:cNvSpPr>
          <p:nvPr>
            <p:ph type="dt" sz="half" idx="14"/>
          </p:nvPr>
        </p:nvSpPr>
        <p:spPr/>
        <p:txBody>
          <a:bodyPr/>
          <a:lstStyle/>
          <a:p>
            <a:r>
              <a:rPr lang="en-GB"/>
              <a:t>22 Jan. 2019</a:t>
            </a:r>
            <a:endParaRPr lang="en-GB" dirty="0"/>
          </a:p>
        </p:txBody>
      </p:sp>
      <p:sp>
        <p:nvSpPr>
          <p:cNvPr id="5" name="Slide Number Placeholder 4">
            <a:extLst>
              <a:ext uri="{FF2B5EF4-FFF2-40B4-BE49-F238E27FC236}">
                <a16:creationId xmlns:a16="http://schemas.microsoft.com/office/drawing/2014/main" id="{1E6C939D-2452-427A-AC93-3737DEA1F088}"/>
              </a:ext>
            </a:extLst>
          </p:cNvPr>
          <p:cNvSpPr>
            <a:spLocks noGrp="1"/>
          </p:cNvSpPr>
          <p:nvPr>
            <p:ph type="sldNum" sz="quarter" idx="16"/>
          </p:nvPr>
        </p:nvSpPr>
        <p:spPr/>
        <p:txBody>
          <a:bodyPr/>
          <a:lstStyle/>
          <a:p>
            <a:r>
              <a:rPr lang="en-GB"/>
              <a:t>Page </a:t>
            </a:r>
            <a:fld id="{3A8B5DB7-81A8-4ED4-916B-6B23CD603687}" type="slidenum">
              <a:rPr lang="en-GB" smtClean="0"/>
              <a:pPr/>
              <a:t>8</a:t>
            </a:fld>
            <a:endParaRPr lang="en-GB" dirty="0"/>
          </a:p>
        </p:txBody>
      </p:sp>
    </p:spTree>
    <p:extLst>
      <p:ext uri="{BB962C8B-B14F-4D97-AF65-F5344CB8AC3E}">
        <p14:creationId xmlns:p14="http://schemas.microsoft.com/office/powerpoint/2010/main" val="16870034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6B251D-896E-4FC3-B1D9-D508590E73B2}"/>
              </a:ext>
            </a:extLst>
          </p:cNvPr>
          <p:cNvSpPr>
            <a:spLocks noGrp="1"/>
          </p:cNvSpPr>
          <p:nvPr>
            <p:ph type="body" sz="quarter" idx="13"/>
          </p:nvPr>
        </p:nvSpPr>
        <p:spPr/>
        <p:txBody>
          <a:bodyPr/>
          <a:lstStyle/>
          <a:p>
            <a:endParaRPr lang="en-US" sz="2400" dirty="0">
              <a:solidFill>
                <a:schemeClr val="accent6">
                  <a:lumMod val="50000"/>
                </a:schemeClr>
              </a:solidFill>
            </a:endParaRPr>
          </a:p>
          <a:p>
            <a:pPr marL="342900" indent="-342900">
              <a:buClr>
                <a:srgbClr val="C00000"/>
              </a:buClr>
              <a:buFont typeface="Wingdings" panose="05000000000000000000" pitchFamily="2" charset="2"/>
              <a:buChar char="§"/>
            </a:pPr>
            <a:r>
              <a:rPr lang="en-US" sz="2000" dirty="0">
                <a:solidFill>
                  <a:schemeClr val="accent6">
                    <a:lumMod val="50000"/>
                  </a:schemeClr>
                </a:solidFill>
              </a:rPr>
              <a:t>Member states</a:t>
            </a:r>
          </a:p>
          <a:p>
            <a:pPr marL="342900" indent="-342900">
              <a:buClr>
                <a:srgbClr val="C00000"/>
              </a:buClr>
              <a:buFont typeface="Wingdings" panose="05000000000000000000" pitchFamily="2" charset="2"/>
              <a:buChar char="§"/>
            </a:pPr>
            <a:r>
              <a:rPr lang="en-US" sz="2000" dirty="0">
                <a:solidFill>
                  <a:schemeClr val="accent6">
                    <a:lumMod val="50000"/>
                  </a:schemeClr>
                </a:solidFill>
              </a:rPr>
              <a:t>GTI Special Account by Chinese Government</a:t>
            </a:r>
          </a:p>
          <a:p>
            <a:pPr marL="342900" indent="-342900">
              <a:buClr>
                <a:srgbClr val="C00000"/>
              </a:buClr>
              <a:buFont typeface="Wingdings" panose="05000000000000000000" pitchFamily="2" charset="2"/>
              <a:buChar char="§"/>
            </a:pPr>
            <a:r>
              <a:rPr lang="en-US" sz="2000" dirty="0">
                <a:solidFill>
                  <a:schemeClr val="accent6">
                    <a:lumMod val="50000"/>
                  </a:schemeClr>
                </a:solidFill>
              </a:rPr>
              <a:t>Common Fund</a:t>
            </a:r>
          </a:p>
          <a:p>
            <a:pPr marL="342900" indent="-342900">
              <a:buClr>
                <a:srgbClr val="C00000"/>
              </a:buClr>
              <a:buFont typeface="Wingdings" panose="05000000000000000000" pitchFamily="2" charset="2"/>
              <a:buChar char="§"/>
            </a:pPr>
            <a:r>
              <a:rPr lang="en-US" sz="2000" dirty="0">
                <a:solidFill>
                  <a:schemeClr val="accent6">
                    <a:lumMod val="50000"/>
                  </a:schemeClr>
                </a:solidFill>
              </a:rPr>
              <a:t>ROK-UNDP Trust Fund</a:t>
            </a:r>
          </a:p>
          <a:p>
            <a:pPr marL="342900" indent="-342900">
              <a:buClr>
                <a:srgbClr val="C00000"/>
              </a:buClr>
              <a:buFont typeface="Wingdings" panose="05000000000000000000" pitchFamily="2" charset="2"/>
              <a:buChar char="§"/>
            </a:pPr>
            <a:r>
              <a:rPr lang="en-US" sz="2000" dirty="0">
                <a:solidFill>
                  <a:schemeClr val="accent6">
                    <a:lumMod val="50000"/>
                  </a:schemeClr>
                </a:solidFill>
              </a:rPr>
              <a:t>External sources (co-financing with international </a:t>
            </a:r>
            <a:r>
              <a:rPr lang="en-US" sz="2000" dirty="0" err="1">
                <a:solidFill>
                  <a:schemeClr val="accent6">
                    <a:lumMod val="50000"/>
                  </a:schemeClr>
                </a:solidFill>
              </a:rPr>
              <a:t>organisations</a:t>
            </a:r>
            <a:r>
              <a:rPr lang="en-US" sz="2000" dirty="0">
                <a:solidFill>
                  <a:schemeClr val="accent6">
                    <a:lumMod val="50000"/>
                  </a:schemeClr>
                </a:solidFill>
              </a:rPr>
              <a:t>, development banks, etc.)</a:t>
            </a:r>
          </a:p>
          <a:p>
            <a:endParaRPr lang="en-US" sz="1600" dirty="0">
              <a:solidFill>
                <a:schemeClr val="accent6">
                  <a:lumMod val="50000"/>
                </a:schemeClr>
              </a:solidFill>
            </a:endParaRPr>
          </a:p>
          <a:p>
            <a:endParaRPr lang="en-US" sz="1600" dirty="0">
              <a:solidFill>
                <a:schemeClr val="accent6">
                  <a:lumMod val="50000"/>
                </a:schemeClr>
              </a:solidFill>
            </a:endParaRPr>
          </a:p>
        </p:txBody>
      </p:sp>
      <p:sp>
        <p:nvSpPr>
          <p:cNvPr id="3" name="Title 2">
            <a:extLst>
              <a:ext uri="{FF2B5EF4-FFF2-40B4-BE49-F238E27FC236}">
                <a16:creationId xmlns:a16="http://schemas.microsoft.com/office/drawing/2014/main" id="{6A1BCC72-A0B4-474C-ABE8-9799D7C18D04}"/>
              </a:ext>
            </a:extLst>
          </p:cNvPr>
          <p:cNvSpPr>
            <a:spLocks noGrp="1"/>
          </p:cNvSpPr>
          <p:nvPr>
            <p:ph type="title"/>
          </p:nvPr>
        </p:nvSpPr>
        <p:spPr/>
        <p:txBody>
          <a:bodyPr/>
          <a:lstStyle/>
          <a:p>
            <a:r>
              <a:rPr lang="en-US" sz="2000" b="0" kern="0" dirty="0"/>
              <a:t>GTI Funding sources</a:t>
            </a:r>
          </a:p>
        </p:txBody>
      </p:sp>
      <p:sp>
        <p:nvSpPr>
          <p:cNvPr id="4" name="Date Placeholder 3">
            <a:extLst>
              <a:ext uri="{FF2B5EF4-FFF2-40B4-BE49-F238E27FC236}">
                <a16:creationId xmlns:a16="http://schemas.microsoft.com/office/drawing/2014/main" id="{F2A228F3-46DB-4958-8768-7701CE0EFFC4}"/>
              </a:ext>
            </a:extLst>
          </p:cNvPr>
          <p:cNvSpPr>
            <a:spLocks noGrp="1"/>
          </p:cNvSpPr>
          <p:nvPr>
            <p:ph type="dt" sz="half" idx="14"/>
          </p:nvPr>
        </p:nvSpPr>
        <p:spPr/>
        <p:txBody>
          <a:bodyPr/>
          <a:lstStyle/>
          <a:p>
            <a:r>
              <a:rPr lang="en-GB"/>
              <a:t>22 Jan. 2019</a:t>
            </a:r>
            <a:endParaRPr lang="en-GB" dirty="0"/>
          </a:p>
        </p:txBody>
      </p:sp>
      <p:sp>
        <p:nvSpPr>
          <p:cNvPr id="6" name="Slide Number Placeholder 5">
            <a:extLst>
              <a:ext uri="{FF2B5EF4-FFF2-40B4-BE49-F238E27FC236}">
                <a16:creationId xmlns:a16="http://schemas.microsoft.com/office/drawing/2014/main" id="{7E323AC0-78EE-4C53-8665-0E72A85A11B4}"/>
              </a:ext>
            </a:extLst>
          </p:cNvPr>
          <p:cNvSpPr>
            <a:spLocks noGrp="1"/>
          </p:cNvSpPr>
          <p:nvPr>
            <p:ph type="sldNum" sz="quarter" idx="16"/>
          </p:nvPr>
        </p:nvSpPr>
        <p:spPr>
          <a:xfrm>
            <a:off x="449817" y="4926383"/>
            <a:ext cx="450850" cy="92333"/>
          </a:xfrm>
        </p:spPr>
        <p:txBody>
          <a:bodyPr/>
          <a:lstStyle/>
          <a:p>
            <a:r>
              <a:rPr lang="en-GB" dirty="0"/>
              <a:t>Page </a:t>
            </a:r>
            <a:fld id="{3A8B5DB7-81A8-4ED4-916B-6B23CD603687}" type="slidenum">
              <a:rPr lang="en-GB" smtClean="0"/>
              <a:pPr/>
              <a:t>9</a:t>
            </a:fld>
            <a:endParaRPr lang="en-GB" dirty="0"/>
          </a:p>
        </p:txBody>
      </p:sp>
    </p:spTree>
    <p:extLst>
      <p:ext uri="{BB962C8B-B14F-4D97-AF65-F5344CB8AC3E}">
        <p14:creationId xmlns:p14="http://schemas.microsoft.com/office/powerpoint/2010/main" val="3422601730"/>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iz-powerpoint-20141103-v3">
  <a:themeElements>
    <a:clrScheme name="GIZ Farbtabelle">
      <a:dk1>
        <a:srgbClr val="000000"/>
      </a:dk1>
      <a:lt1>
        <a:srgbClr val="FFFFFF"/>
      </a:lt1>
      <a:dk2>
        <a:srgbClr val="6E6452"/>
      </a:dk2>
      <a:lt2>
        <a:srgbClr val="D2CDC8"/>
      </a:lt2>
      <a:accent1>
        <a:srgbClr val="C80F0F"/>
      </a:accent1>
      <a:accent2>
        <a:srgbClr val="D0CBC1"/>
      </a:accent2>
      <a:accent3>
        <a:srgbClr val="7C7563"/>
      </a:accent3>
      <a:accent4>
        <a:srgbClr val="660000"/>
      </a:accent4>
      <a:accent5>
        <a:srgbClr val="CC0000"/>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TotalTime>
  <Words>1550</Words>
  <Application>Microsoft Office PowerPoint</Application>
  <PresentationFormat>On-screen Show (16:9)</PresentationFormat>
  <Paragraphs>197</Paragraphs>
  <Slides>18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FS Joey</vt:lpstr>
      <vt:lpstr>Arial</vt:lpstr>
      <vt:lpstr>Arial Narrow</vt:lpstr>
      <vt:lpstr>Calibri</vt:lpstr>
      <vt:lpstr>Symbol</vt:lpstr>
      <vt:lpstr>Wingdings</vt:lpstr>
      <vt:lpstr>Master English</vt:lpstr>
      <vt:lpstr>giz-powerpoint-20141103-v3</vt:lpstr>
      <vt:lpstr>PowerPoint Presentation</vt:lpstr>
      <vt:lpstr>Brief Introduction of GIZ Support of Regional Economic Cooperation in Asia (SRECA) Programme</vt:lpstr>
      <vt:lpstr>PowerPoint Presentation</vt:lpstr>
      <vt:lpstr>PowerPoint Presentation</vt:lpstr>
      <vt:lpstr>Overview Mongolia Component </vt:lpstr>
      <vt:lpstr>Activities 2019-2022 Mongolia Component </vt:lpstr>
      <vt:lpstr>Soft project proposals within GTI</vt:lpstr>
      <vt:lpstr>Brief Overview of GTI</vt:lpstr>
      <vt:lpstr>GTI Funding sources</vt:lpstr>
      <vt:lpstr>Mongolian project proposals to GTI since 2018 and their current status</vt:lpstr>
      <vt:lpstr>Mongolian project proposals to GTI since 2018 and their current status</vt:lpstr>
      <vt:lpstr>Mongolian project proposals to GTI since 2018 and their current status</vt:lpstr>
      <vt:lpstr>Challenges of Mongolian project proposals</vt:lpstr>
      <vt:lpstr>SRECA Supports </vt:lpstr>
      <vt:lpstr>SRECA Supports</vt:lpstr>
      <vt:lpstr>PowerPoint Presentation</vt:lpstr>
      <vt:lpstr>Thank you for your attention! </vt:lpstr>
      <vt:lpstr>PowerPoint Presentation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Huo, Junyu GIZ CN</cp:lastModifiedBy>
  <cp:revision>1130</cp:revision>
  <dcterms:created xsi:type="dcterms:W3CDTF">2017-09-14T11:33:37Z</dcterms:created>
  <dcterms:modified xsi:type="dcterms:W3CDTF">2021-03-24T09:53:28Z</dcterms:modified>
</cp:coreProperties>
</file>