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7"/>
    <p:sldMasterId id="2147483753" r:id="rId8"/>
    <p:sldMasterId id="2147483758" r:id="rId9"/>
    <p:sldMasterId id="2147483763" r:id="rId10"/>
    <p:sldMasterId id="2147483768" r:id="rId11"/>
  </p:sldMasterIdLst>
  <p:notesMasterIdLst>
    <p:notesMasterId r:id="rId26"/>
  </p:notesMasterIdLst>
  <p:handoutMasterIdLst>
    <p:handoutMasterId r:id="rId27"/>
  </p:handoutMasterIdLst>
  <p:sldIdLst>
    <p:sldId id="604" r:id="rId12"/>
    <p:sldId id="590" r:id="rId13"/>
    <p:sldId id="674" r:id="rId14"/>
    <p:sldId id="605" r:id="rId15"/>
    <p:sldId id="606" r:id="rId16"/>
    <p:sldId id="681" r:id="rId17"/>
    <p:sldId id="639" r:id="rId18"/>
    <p:sldId id="679" r:id="rId19"/>
    <p:sldId id="672" r:id="rId20"/>
    <p:sldId id="653" r:id="rId21"/>
    <p:sldId id="671" r:id="rId22"/>
    <p:sldId id="667" r:id="rId23"/>
    <p:sldId id="609" r:id="rId24"/>
    <p:sldId id="418" r:id="rId25"/>
  </p:sldIdLst>
  <p:sldSz cx="9144000" cy="6858000" type="screen4x3"/>
  <p:notesSz cx="6805613" cy="99441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uSina" initials="A" lastIdx="2" clrIdx="0"/>
  <p:cmAuthor id="2" name="ORAL Zeynep" initials="OZ" lastIdx="1" clrIdx="1"/>
  <p:cmAuthor id="3" name="Shingo KIMURA" initials="SK" lastIdx="1" clrIdx="2">
    <p:extLst>
      <p:ext uri="{19B8F6BF-5375-455C-9EA6-DF929625EA0E}">
        <p15:presenceInfo xmlns:p15="http://schemas.microsoft.com/office/powerpoint/2012/main" userId="S-1-5-21-2146598497-832928401-1254845835-34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629A"/>
    <a:srgbClr val="25648F"/>
    <a:srgbClr val="3082BA"/>
    <a:srgbClr val="358FCB"/>
    <a:srgbClr val="1E5174"/>
    <a:srgbClr val="4E9F8E"/>
    <a:srgbClr val="458B7C"/>
    <a:srgbClr val="2E5C52"/>
    <a:srgbClr val="397367"/>
    <a:srgbClr val="3E7E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17" autoAdjust="0"/>
    <p:restoredTop sz="70581" autoAdjust="0"/>
  </p:normalViewPr>
  <p:slideViewPr>
    <p:cSldViewPr snapToGrid="0">
      <p:cViewPr varScale="1">
        <p:scale>
          <a:sx n="60" d="100"/>
          <a:sy n="60" d="100"/>
        </p:scale>
        <p:origin x="2266" y="48"/>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1.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5.xml"/><Relationship Id="rId24" Type="http://schemas.openxmlformats.org/officeDocument/2006/relationships/slide" Target="slides/slide13.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commentAuthors" Target="commentAuthors.xml"/><Relationship Id="rId10" Type="http://schemas.openxmlformats.org/officeDocument/2006/relationships/slideMaster" Target="slideMasters/slideMaster4.xml"/><Relationship Id="rId19" Type="http://schemas.openxmlformats.org/officeDocument/2006/relationships/slide" Target="slides/slide8.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Master" Target="slideMasters/slideMaster3.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main.oecd.org\sdataTAD\Data\MOREDDU\Country%20reviews%20innovation\INDICATORS\STANDARD%20SET\Ch6.%20National%20agriculture%20policy\5%20Total%20support%20to%20the%20agricultural%20sector\TSE%20composition%20GSSE%20v2016%20new.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main.oecd.org\sdataTAD\Data\MOREDDU\Country%20reviews%20innovation\INDICATORS\STANDARD%20SET\Ch6.%20National%20agriculture%20policy\5%20Total%20support%20to%20the%20agricultural%20sector\TSE%20composition%20GSSE%20v2016%20n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8.7446017893141222E-3"/>
          <c:y val="1.9920733925473964E-2"/>
          <c:w val="0.98906920276139254"/>
          <c:h val="0.97509918017302077"/>
        </c:manualLayout>
      </c:layout>
      <c:ofPieChart>
        <c:ofPieType val="bar"/>
        <c:varyColors val="1"/>
        <c:dLbls>
          <c:dLblPos val="bestFit"/>
          <c:showLegendKey val="0"/>
          <c:showVal val="0"/>
          <c:showCatName val="1"/>
          <c:showSerName val="0"/>
          <c:showPercent val="1"/>
          <c:showBubbleSize val="0"/>
          <c:showLeaderLines val="0"/>
        </c:dLbls>
        <c:gapWidth val="100"/>
        <c:splitType val="pos"/>
        <c:splitPos val="5"/>
        <c:secondPieSize val="55"/>
        <c:serLines/>
      </c:ofPieChart>
      <c:spPr>
        <a:noFill/>
        <a:ln w="25400">
          <a:noFill/>
        </a:ln>
      </c:spPr>
    </c:plotArea>
    <c:plotVisOnly val="1"/>
    <c:dispBlanksAs val="gap"/>
    <c:showDLblsOverMax val="0"/>
  </c:chart>
  <c:spPr>
    <a:noFill/>
    <a:ln>
      <a:noFill/>
    </a:ln>
    <a:extLst>
      <a:ext uri="{909E8E84-426E-40DD-AFC4-6F175D3DCCD1}">
        <a14:hiddenFill xmlns:a14="http://schemas.microsoft.com/office/drawing/2010/main">
          <a:solidFill>
            <a:sysClr val="window" lastClr="FFFFFF"/>
          </a:solidFill>
        </a14:hiddenFill>
      </a:ext>
    </a:extLst>
  </c:spPr>
  <c:txPr>
    <a:bodyPr/>
    <a:lstStyle/>
    <a:p>
      <a:pPr>
        <a:defRPr sz="750">
          <a:latin typeface="Arial Narrow" panose="020B060602020203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8.7446017893141222E-3"/>
          <c:y val="1.9920733925473964E-2"/>
          <c:w val="0.98906920276139254"/>
          <c:h val="0.97509918017302077"/>
        </c:manualLayout>
      </c:layout>
      <c:ofPieChart>
        <c:ofPieType val="bar"/>
        <c:varyColors val="1"/>
        <c:dLbls>
          <c:dLblPos val="bestFit"/>
          <c:showLegendKey val="0"/>
          <c:showVal val="0"/>
          <c:showCatName val="1"/>
          <c:showSerName val="0"/>
          <c:showPercent val="1"/>
          <c:showBubbleSize val="0"/>
          <c:showLeaderLines val="0"/>
        </c:dLbls>
        <c:gapWidth val="100"/>
        <c:splitType val="pos"/>
        <c:splitPos val="5"/>
        <c:secondPieSize val="55"/>
        <c:serLines/>
      </c:ofPieChart>
      <c:spPr>
        <a:noFill/>
        <a:ln w="25400">
          <a:noFill/>
        </a:ln>
      </c:spPr>
    </c:plotArea>
    <c:plotVisOnly val="1"/>
    <c:dispBlanksAs val="gap"/>
    <c:showDLblsOverMax val="0"/>
  </c:chart>
  <c:spPr>
    <a:noFill/>
    <a:ln>
      <a:noFill/>
    </a:ln>
    <a:extLst>
      <a:ext uri="{909E8E84-426E-40DD-AFC4-6F175D3DCCD1}">
        <a14:hiddenFill xmlns:a14="http://schemas.microsoft.com/office/drawing/2010/main">
          <a:solidFill>
            <a:sysClr val="window" lastClr="FFFFFF"/>
          </a:solidFill>
        </a14:hiddenFill>
      </a:ext>
    </a:extLst>
  </c:spPr>
  <c:txPr>
    <a:bodyPr/>
    <a:lstStyle/>
    <a:p>
      <a:pPr>
        <a:defRPr sz="750">
          <a:latin typeface="Arial Narrow" panose="020B0606020202030204" pitchFamily="34" charset="0"/>
          <a:cs typeface="Arial" panose="020B0604020202020204" pitchFamily="34" charset="0"/>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E89769-E367-41BC-9B49-4F79B13CE04D}"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en-US"/>
        </a:p>
      </dgm:t>
    </dgm:pt>
    <dgm:pt modelId="{81F54974-0DE0-4963-B19A-C2DFA73D81DA}">
      <dgm:prSet phldrT="[Text]" custT="1"/>
      <dgm:spPr/>
      <dgm:t>
        <a:bodyPr/>
        <a:lstStyle/>
        <a:p>
          <a:r>
            <a:rPr lang="en-US" sz="2800" dirty="0"/>
            <a:t>Macro-economy</a:t>
          </a:r>
          <a:r>
            <a:rPr lang="en-US" sz="4400" dirty="0"/>
            <a:t> </a:t>
          </a:r>
        </a:p>
      </dgm:t>
    </dgm:pt>
    <dgm:pt modelId="{039905DA-F8F8-485A-B59E-5D2A89B359C8}" type="parTrans" cxnId="{3AF1B728-36C5-495B-B9B5-F262D6F4CBAA}">
      <dgm:prSet/>
      <dgm:spPr/>
      <dgm:t>
        <a:bodyPr/>
        <a:lstStyle/>
        <a:p>
          <a:endParaRPr lang="en-US"/>
        </a:p>
      </dgm:t>
    </dgm:pt>
    <dgm:pt modelId="{D909F407-AC1B-46AD-B84F-9DBE6DCC3311}" type="sibTrans" cxnId="{3AF1B728-36C5-495B-B9B5-F262D6F4CBAA}">
      <dgm:prSet/>
      <dgm:spPr/>
      <dgm:t>
        <a:bodyPr/>
        <a:lstStyle/>
        <a:p>
          <a:endParaRPr lang="en-US"/>
        </a:p>
      </dgm:t>
    </dgm:pt>
    <dgm:pt modelId="{965E7B6D-1768-48CB-95B2-C590F697EA4E}">
      <dgm:prSet phldrT="[Text]" custT="1"/>
      <dgm:spPr/>
      <dgm:t>
        <a:bodyPr/>
        <a:lstStyle/>
        <a:p>
          <a:r>
            <a:rPr lang="en-US" sz="2000" dirty="0"/>
            <a:t>Demographic trend</a:t>
          </a:r>
        </a:p>
      </dgm:t>
    </dgm:pt>
    <dgm:pt modelId="{99338E36-6CA1-4E99-9184-8C5ACF2EAC1E}" type="parTrans" cxnId="{267FA226-C556-454C-9D3C-FF1833E9B529}">
      <dgm:prSet/>
      <dgm:spPr/>
      <dgm:t>
        <a:bodyPr/>
        <a:lstStyle/>
        <a:p>
          <a:endParaRPr lang="en-US"/>
        </a:p>
      </dgm:t>
    </dgm:pt>
    <dgm:pt modelId="{80791FE8-1338-4424-9D87-331880287B6D}" type="sibTrans" cxnId="{267FA226-C556-454C-9D3C-FF1833E9B529}">
      <dgm:prSet/>
      <dgm:spPr/>
      <dgm:t>
        <a:bodyPr/>
        <a:lstStyle/>
        <a:p>
          <a:endParaRPr lang="en-US"/>
        </a:p>
      </dgm:t>
    </dgm:pt>
    <dgm:pt modelId="{DD2919FE-37A1-4A1D-958C-B51BAD8FEF14}">
      <dgm:prSet phldrT="[Text]" custT="1"/>
      <dgm:spPr/>
      <dgm:t>
        <a:bodyPr/>
        <a:lstStyle/>
        <a:p>
          <a:r>
            <a:rPr lang="en-US" sz="2800" dirty="0"/>
            <a:t>Agricultural</a:t>
          </a:r>
          <a:r>
            <a:rPr lang="en-US" sz="3200" dirty="0"/>
            <a:t> </a:t>
          </a:r>
          <a:r>
            <a:rPr lang="en-US" sz="2800" dirty="0"/>
            <a:t>sector</a:t>
          </a:r>
        </a:p>
      </dgm:t>
    </dgm:pt>
    <dgm:pt modelId="{F41F104C-EBFE-4A7E-845D-741B3A0F3E48}" type="parTrans" cxnId="{C5305868-0F2F-4CDF-823B-8A6C02D03DBB}">
      <dgm:prSet/>
      <dgm:spPr/>
      <dgm:t>
        <a:bodyPr/>
        <a:lstStyle/>
        <a:p>
          <a:endParaRPr lang="en-US"/>
        </a:p>
      </dgm:t>
    </dgm:pt>
    <dgm:pt modelId="{EC41DC09-E125-445E-9A86-A88DB7847C03}" type="sibTrans" cxnId="{C5305868-0F2F-4CDF-823B-8A6C02D03DBB}">
      <dgm:prSet/>
      <dgm:spPr/>
      <dgm:t>
        <a:bodyPr/>
        <a:lstStyle/>
        <a:p>
          <a:endParaRPr lang="en-US"/>
        </a:p>
      </dgm:t>
    </dgm:pt>
    <dgm:pt modelId="{FCE738B6-6FBC-4FC7-9B09-F567261539EF}">
      <dgm:prSet phldrT="[Text]" custT="1"/>
      <dgm:spPr/>
      <dgm:t>
        <a:bodyPr/>
        <a:lstStyle/>
        <a:p>
          <a:r>
            <a:rPr lang="en-US" sz="2000" dirty="0"/>
            <a:t>Concentration of production to large-scale operator and high value-added products</a:t>
          </a:r>
        </a:p>
      </dgm:t>
    </dgm:pt>
    <dgm:pt modelId="{C26F11D5-1DEA-4CC0-8CAE-4B414C642A6E}" type="parTrans" cxnId="{6850CED1-0E53-422B-9643-1B1CE4DCEC85}">
      <dgm:prSet/>
      <dgm:spPr/>
      <dgm:t>
        <a:bodyPr/>
        <a:lstStyle/>
        <a:p>
          <a:endParaRPr lang="en-US"/>
        </a:p>
      </dgm:t>
    </dgm:pt>
    <dgm:pt modelId="{B8F79D8A-5C20-43C0-9EFA-32C5D81AE4AF}" type="sibTrans" cxnId="{6850CED1-0E53-422B-9643-1B1CE4DCEC85}">
      <dgm:prSet/>
      <dgm:spPr/>
      <dgm:t>
        <a:bodyPr/>
        <a:lstStyle/>
        <a:p>
          <a:endParaRPr lang="en-US"/>
        </a:p>
      </dgm:t>
    </dgm:pt>
    <dgm:pt modelId="{88C8F34B-329B-4F73-AB4A-D1986BDF5BCA}">
      <dgm:prSet phldrT="[Text]" custT="1"/>
      <dgm:spPr/>
      <dgm:t>
        <a:bodyPr lIns="108000" tIns="0" bIns="216000"/>
        <a:lstStyle/>
        <a:p>
          <a:r>
            <a:rPr lang="en-US" sz="3200" dirty="0"/>
            <a:t>Global</a:t>
          </a:r>
          <a:r>
            <a:rPr lang="en-US" sz="5900" dirty="0"/>
            <a:t> </a:t>
          </a:r>
        </a:p>
      </dgm:t>
    </dgm:pt>
    <dgm:pt modelId="{6E5D3A77-4B27-4C38-A215-1E53DEB30A81}" type="parTrans" cxnId="{35042E36-C93D-465F-A9B1-C4A91F0B93A5}">
      <dgm:prSet/>
      <dgm:spPr/>
      <dgm:t>
        <a:bodyPr/>
        <a:lstStyle/>
        <a:p>
          <a:endParaRPr lang="en-US"/>
        </a:p>
      </dgm:t>
    </dgm:pt>
    <dgm:pt modelId="{77A26272-2511-48A3-8311-E8A1FEA0EB1C}" type="sibTrans" cxnId="{35042E36-C93D-465F-A9B1-C4A91F0B93A5}">
      <dgm:prSet/>
      <dgm:spPr/>
      <dgm:t>
        <a:bodyPr/>
        <a:lstStyle/>
        <a:p>
          <a:endParaRPr lang="en-US"/>
        </a:p>
      </dgm:t>
    </dgm:pt>
    <dgm:pt modelId="{540822DF-55BB-4122-8853-0FCAB849B49A}">
      <dgm:prSet phldrT="[Text]" custT="1"/>
      <dgm:spPr/>
      <dgm:t>
        <a:bodyPr lIns="180000" rIns="108000"/>
        <a:lstStyle/>
        <a:p>
          <a:r>
            <a:rPr lang="en-US" sz="2000" dirty="0"/>
            <a:t>Technology and data driven agriculture </a:t>
          </a:r>
        </a:p>
      </dgm:t>
    </dgm:pt>
    <dgm:pt modelId="{ABD44294-DFCB-478A-BC8A-A135CEAAE492}" type="parTrans" cxnId="{BB5CD8D4-87C2-4AEE-93C7-76C76628A66E}">
      <dgm:prSet/>
      <dgm:spPr/>
      <dgm:t>
        <a:bodyPr/>
        <a:lstStyle/>
        <a:p>
          <a:endParaRPr lang="en-US"/>
        </a:p>
      </dgm:t>
    </dgm:pt>
    <dgm:pt modelId="{EDD39633-0F5E-46AF-9C18-42E9CB28FF53}" type="sibTrans" cxnId="{BB5CD8D4-87C2-4AEE-93C7-76C76628A66E}">
      <dgm:prSet/>
      <dgm:spPr/>
      <dgm:t>
        <a:bodyPr/>
        <a:lstStyle/>
        <a:p>
          <a:endParaRPr lang="en-US"/>
        </a:p>
      </dgm:t>
    </dgm:pt>
    <dgm:pt modelId="{2C35AA56-F0EA-4322-BC2E-A6C332C6B0D1}">
      <dgm:prSet phldrT="[Text]" custT="1"/>
      <dgm:spPr/>
      <dgm:t>
        <a:bodyPr/>
        <a:lstStyle/>
        <a:p>
          <a:r>
            <a:rPr lang="en-US" sz="2000" dirty="0"/>
            <a:t>Income growth led by non-farm sectors</a:t>
          </a:r>
        </a:p>
      </dgm:t>
    </dgm:pt>
    <dgm:pt modelId="{83A3D969-EB7E-47E3-AC15-2BC457141D13}" type="parTrans" cxnId="{75B303A9-531C-47F9-87A3-B379C9595E29}">
      <dgm:prSet/>
      <dgm:spPr/>
      <dgm:t>
        <a:bodyPr/>
        <a:lstStyle/>
        <a:p>
          <a:endParaRPr lang="en-US"/>
        </a:p>
      </dgm:t>
    </dgm:pt>
    <dgm:pt modelId="{4D23AA57-AA1B-426A-968D-492659228781}" type="sibTrans" cxnId="{75B303A9-531C-47F9-87A3-B379C9595E29}">
      <dgm:prSet/>
      <dgm:spPr/>
      <dgm:t>
        <a:bodyPr/>
        <a:lstStyle/>
        <a:p>
          <a:endParaRPr lang="en-US"/>
        </a:p>
      </dgm:t>
    </dgm:pt>
    <dgm:pt modelId="{828C97F2-17DE-48B8-9E21-BE5628ECF398}">
      <dgm:prSet phldrT="[Text]" custT="1"/>
      <dgm:spPr/>
      <dgm:t>
        <a:bodyPr lIns="180000" rIns="108000"/>
        <a:lstStyle/>
        <a:p>
          <a:r>
            <a:rPr lang="en-US" sz="2000" dirty="0"/>
            <a:t>Integrated regional and global value chain</a:t>
          </a:r>
        </a:p>
      </dgm:t>
    </dgm:pt>
    <dgm:pt modelId="{C7B1B31C-E497-4265-82FE-277FEBD74A25}" type="parTrans" cxnId="{35AA9EE7-DB62-45CF-955C-A2286D2FCF14}">
      <dgm:prSet/>
      <dgm:spPr/>
      <dgm:t>
        <a:bodyPr/>
        <a:lstStyle/>
        <a:p>
          <a:endParaRPr lang="en-US"/>
        </a:p>
      </dgm:t>
    </dgm:pt>
    <dgm:pt modelId="{D5C5ED87-2215-4300-B31A-CEF20AD1E3E1}" type="sibTrans" cxnId="{35AA9EE7-DB62-45CF-955C-A2286D2FCF14}">
      <dgm:prSet/>
      <dgm:spPr/>
      <dgm:t>
        <a:bodyPr/>
        <a:lstStyle/>
        <a:p>
          <a:endParaRPr lang="en-US"/>
        </a:p>
      </dgm:t>
    </dgm:pt>
    <dgm:pt modelId="{5049BD78-383B-496C-AAD5-088CF6EFE6F0}">
      <dgm:prSet phldrT="[Text]" custT="1"/>
      <dgm:spPr/>
      <dgm:t>
        <a:bodyPr/>
        <a:lstStyle/>
        <a:p>
          <a:r>
            <a:rPr lang="en-US" sz="2000" dirty="0"/>
            <a:t>Rural-urban income disparity</a:t>
          </a:r>
        </a:p>
      </dgm:t>
    </dgm:pt>
    <dgm:pt modelId="{E0CCF7BE-577C-40F3-B22F-2F56B86FB9C5}" type="parTrans" cxnId="{4B999DEB-2492-4247-A161-6D3008B64AF8}">
      <dgm:prSet/>
      <dgm:spPr/>
      <dgm:t>
        <a:bodyPr/>
        <a:lstStyle/>
        <a:p>
          <a:endParaRPr lang="en-US"/>
        </a:p>
      </dgm:t>
    </dgm:pt>
    <dgm:pt modelId="{103D2272-5BF7-4580-BEA4-4BD322840EBF}" type="sibTrans" cxnId="{4B999DEB-2492-4247-A161-6D3008B64AF8}">
      <dgm:prSet/>
      <dgm:spPr/>
      <dgm:t>
        <a:bodyPr/>
        <a:lstStyle/>
        <a:p>
          <a:endParaRPr lang="en-US"/>
        </a:p>
      </dgm:t>
    </dgm:pt>
    <dgm:pt modelId="{F5925894-E250-412E-AD34-7470616D293F}">
      <dgm:prSet phldrT="[Text]" custT="1"/>
      <dgm:spPr/>
      <dgm:t>
        <a:bodyPr/>
        <a:lstStyle/>
        <a:p>
          <a:endParaRPr lang="en-US" sz="2000" dirty="0"/>
        </a:p>
      </dgm:t>
    </dgm:pt>
    <dgm:pt modelId="{3F401075-D5A4-4970-923B-8C3FCC5E4E42}" type="parTrans" cxnId="{74A4F125-3191-44EC-8DB1-85B986611984}">
      <dgm:prSet/>
      <dgm:spPr/>
      <dgm:t>
        <a:bodyPr/>
        <a:lstStyle/>
        <a:p>
          <a:endParaRPr lang="en-US"/>
        </a:p>
      </dgm:t>
    </dgm:pt>
    <dgm:pt modelId="{E3413BCA-1E63-46E4-82B7-9414CBC64141}" type="sibTrans" cxnId="{74A4F125-3191-44EC-8DB1-85B986611984}">
      <dgm:prSet/>
      <dgm:spPr/>
      <dgm:t>
        <a:bodyPr/>
        <a:lstStyle/>
        <a:p>
          <a:endParaRPr lang="en-US"/>
        </a:p>
      </dgm:t>
    </dgm:pt>
    <dgm:pt modelId="{6E1AF26F-A3F4-46F0-91DF-4905FC90BB72}">
      <dgm:prSet phldrT="[Text]" custT="1"/>
      <dgm:spPr/>
      <dgm:t>
        <a:bodyPr/>
        <a:lstStyle/>
        <a:p>
          <a:r>
            <a:rPr lang="en-US" sz="2000" dirty="0"/>
            <a:t>Constraints in natural resource</a:t>
          </a:r>
        </a:p>
      </dgm:t>
    </dgm:pt>
    <dgm:pt modelId="{36D514E9-DCE1-46CC-8B8A-D174A31DDA90}" type="parTrans" cxnId="{B390A4BD-85E8-48B7-8EFB-0B3348B2974F}">
      <dgm:prSet/>
      <dgm:spPr/>
    </dgm:pt>
    <dgm:pt modelId="{446D807B-2A4D-4E7A-89B6-A4B27C63FB78}" type="sibTrans" cxnId="{B390A4BD-85E8-48B7-8EFB-0B3348B2974F}">
      <dgm:prSet/>
      <dgm:spPr/>
    </dgm:pt>
    <dgm:pt modelId="{5641B7B6-6946-4A65-A028-CED918A8915A}">
      <dgm:prSet phldrT="[Text]" custT="1"/>
      <dgm:spPr/>
      <dgm:t>
        <a:bodyPr lIns="180000" rIns="108000"/>
        <a:lstStyle/>
        <a:p>
          <a:r>
            <a:rPr lang="en-US" sz="2000" dirty="0"/>
            <a:t>Climate change</a:t>
          </a:r>
        </a:p>
      </dgm:t>
    </dgm:pt>
    <dgm:pt modelId="{C266B2E0-B9D3-4E23-8737-EAE50818C486}" type="parTrans" cxnId="{AEC935A0-A4AC-4F5C-A443-C302A9AFE0FD}">
      <dgm:prSet/>
      <dgm:spPr/>
    </dgm:pt>
    <dgm:pt modelId="{E61B8E1F-7B86-4423-A45F-24C62535F691}" type="sibTrans" cxnId="{AEC935A0-A4AC-4F5C-A443-C302A9AFE0FD}">
      <dgm:prSet/>
      <dgm:spPr/>
    </dgm:pt>
    <dgm:pt modelId="{15F80AC4-609E-4314-9E01-A169BA61CD7F}" type="pres">
      <dgm:prSet presAssocID="{F7E89769-E367-41BC-9B49-4F79B13CE04D}" presName="Name0" presStyleCnt="0">
        <dgm:presLayoutVars>
          <dgm:dir/>
          <dgm:animLvl val="lvl"/>
          <dgm:resizeHandles val="exact"/>
        </dgm:presLayoutVars>
      </dgm:prSet>
      <dgm:spPr/>
    </dgm:pt>
    <dgm:pt modelId="{63F77398-64D2-44C1-9681-B473E675F759}" type="pres">
      <dgm:prSet presAssocID="{81F54974-0DE0-4963-B19A-C2DFA73D81DA}" presName="linNode" presStyleCnt="0"/>
      <dgm:spPr/>
    </dgm:pt>
    <dgm:pt modelId="{A96BC85F-B472-4AC0-A82E-9E87956F336E}" type="pres">
      <dgm:prSet presAssocID="{81F54974-0DE0-4963-B19A-C2DFA73D81DA}" presName="parentText" presStyleLbl="node1" presStyleIdx="0" presStyleCnt="3" custScaleX="108209" custScaleY="65510">
        <dgm:presLayoutVars>
          <dgm:chMax val="1"/>
          <dgm:bulletEnabled val="1"/>
        </dgm:presLayoutVars>
      </dgm:prSet>
      <dgm:spPr/>
    </dgm:pt>
    <dgm:pt modelId="{83A76F17-ECBB-4AC1-800D-8E19011E7B57}" type="pres">
      <dgm:prSet presAssocID="{81F54974-0DE0-4963-B19A-C2DFA73D81DA}" presName="descendantText" presStyleLbl="alignAccFollowNode1" presStyleIdx="0" presStyleCnt="3" custScaleX="158505" custScaleY="72669">
        <dgm:presLayoutVars>
          <dgm:bulletEnabled val="1"/>
        </dgm:presLayoutVars>
      </dgm:prSet>
      <dgm:spPr/>
    </dgm:pt>
    <dgm:pt modelId="{94ED4BF5-7E72-44A8-8879-7261925634C0}" type="pres">
      <dgm:prSet presAssocID="{D909F407-AC1B-46AD-B84F-9DBE6DCC3311}" presName="sp" presStyleCnt="0"/>
      <dgm:spPr/>
    </dgm:pt>
    <dgm:pt modelId="{4325EC13-4EFC-49DA-83E0-1382414B4FE6}" type="pres">
      <dgm:prSet presAssocID="{DD2919FE-37A1-4A1D-958C-B51BAD8FEF14}" presName="linNode" presStyleCnt="0"/>
      <dgm:spPr/>
    </dgm:pt>
    <dgm:pt modelId="{F429E97C-BD03-48F2-A9DE-439EEDFEAA60}" type="pres">
      <dgm:prSet presAssocID="{DD2919FE-37A1-4A1D-958C-B51BAD8FEF14}" presName="parentText" presStyleLbl="node1" presStyleIdx="1" presStyleCnt="3" custScaleX="77184" custScaleY="62919" custLinFactNeighborX="-38" custLinFactNeighborY="-2123">
        <dgm:presLayoutVars>
          <dgm:chMax val="1"/>
          <dgm:bulletEnabled val="1"/>
        </dgm:presLayoutVars>
      </dgm:prSet>
      <dgm:spPr/>
    </dgm:pt>
    <dgm:pt modelId="{6F31FF08-1A33-4788-AAF5-17879505580C}" type="pres">
      <dgm:prSet presAssocID="{DD2919FE-37A1-4A1D-958C-B51BAD8FEF14}" presName="descendantText" presStyleLbl="alignAccFollowNode1" presStyleIdx="1" presStyleCnt="3" custScaleX="114921" custScaleY="74259" custLinFactNeighborX="72" custLinFactNeighborY="-4045">
        <dgm:presLayoutVars>
          <dgm:bulletEnabled val="1"/>
        </dgm:presLayoutVars>
      </dgm:prSet>
      <dgm:spPr/>
    </dgm:pt>
    <dgm:pt modelId="{2273C27D-4619-49B2-9372-20F7B764225C}" type="pres">
      <dgm:prSet presAssocID="{EC41DC09-E125-445E-9A86-A88DB7847C03}" presName="sp" presStyleCnt="0"/>
      <dgm:spPr/>
    </dgm:pt>
    <dgm:pt modelId="{DB5E877A-A192-4B82-AEFF-A1B02D85FDA1}" type="pres">
      <dgm:prSet presAssocID="{88C8F34B-329B-4F73-AB4A-D1986BDF5BCA}" presName="linNode" presStyleCnt="0"/>
      <dgm:spPr/>
    </dgm:pt>
    <dgm:pt modelId="{60DD96B7-2854-4140-A2A2-3513935AD988}" type="pres">
      <dgm:prSet presAssocID="{88C8F34B-329B-4F73-AB4A-D1986BDF5BCA}" presName="parentText" presStyleLbl="node1" presStyleIdx="2" presStyleCnt="3" custScaleX="85984" custScaleY="64706" custLinFactNeighborX="-14" custLinFactNeighborY="-3852">
        <dgm:presLayoutVars>
          <dgm:chMax val="1"/>
          <dgm:bulletEnabled val="1"/>
        </dgm:presLayoutVars>
      </dgm:prSet>
      <dgm:spPr/>
    </dgm:pt>
    <dgm:pt modelId="{0BEC1293-D4CB-4B3F-8480-23509BB24A4B}" type="pres">
      <dgm:prSet presAssocID="{88C8F34B-329B-4F73-AB4A-D1986BDF5BCA}" presName="descendantText" presStyleLbl="alignAccFollowNode1" presStyleIdx="2" presStyleCnt="3" custScaleX="125731" custScaleY="75673" custLinFactNeighborX="148" custLinFactNeighborY="-4354">
        <dgm:presLayoutVars>
          <dgm:bulletEnabled val="1"/>
        </dgm:presLayoutVars>
      </dgm:prSet>
      <dgm:spPr/>
    </dgm:pt>
  </dgm:ptLst>
  <dgm:cxnLst>
    <dgm:cxn modelId="{3EFA6113-ECC8-4379-B533-F0CAC39920D6}" type="presOf" srcId="{828C97F2-17DE-48B8-9E21-BE5628ECF398}" destId="{0BEC1293-D4CB-4B3F-8480-23509BB24A4B}" srcOrd="0" destOrd="1" presId="urn:microsoft.com/office/officeart/2005/8/layout/vList5"/>
    <dgm:cxn modelId="{74A4F125-3191-44EC-8DB1-85B986611984}" srcId="{81F54974-0DE0-4963-B19A-C2DFA73D81DA}" destId="{F5925894-E250-412E-AD34-7470616D293F}" srcOrd="2" destOrd="0" parTransId="{3F401075-D5A4-4970-923B-8C3FCC5E4E42}" sibTransId="{E3413BCA-1E63-46E4-82B7-9414CBC64141}"/>
    <dgm:cxn modelId="{267FA226-C556-454C-9D3C-FF1833E9B529}" srcId="{81F54974-0DE0-4963-B19A-C2DFA73D81DA}" destId="{965E7B6D-1768-48CB-95B2-C590F697EA4E}" srcOrd="0" destOrd="0" parTransId="{99338E36-6CA1-4E99-9184-8C5ACF2EAC1E}" sibTransId="{80791FE8-1338-4424-9D87-331880287B6D}"/>
    <dgm:cxn modelId="{3AF1B728-36C5-495B-B9B5-F262D6F4CBAA}" srcId="{F7E89769-E367-41BC-9B49-4F79B13CE04D}" destId="{81F54974-0DE0-4963-B19A-C2DFA73D81DA}" srcOrd="0" destOrd="0" parTransId="{039905DA-F8F8-485A-B59E-5D2A89B359C8}" sibTransId="{D909F407-AC1B-46AD-B84F-9DBE6DCC3311}"/>
    <dgm:cxn modelId="{35042E36-C93D-465F-A9B1-C4A91F0B93A5}" srcId="{F7E89769-E367-41BC-9B49-4F79B13CE04D}" destId="{88C8F34B-329B-4F73-AB4A-D1986BDF5BCA}" srcOrd="2" destOrd="0" parTransId="{6E5D3A77-4B27-4C38-A215-1E53DEB30A81}" sibTransId="{77A26272-2511-48A3-8311-E8A1FEA0EB1C}"/>
    <dgm:cxn modelId="{6BA2495F-C970-44B0-9AC2-88DB39970EC3}" type="presOf" srcId="{2C35AA56-F0EA-4322-BC2E-A6C332C6B0D1}" destId="{83A76F17-ECBB-4AC1-800D-8E19011E7B57}" srcOrd="0" destOrd="1" presId="urn:microsoft.com/office/officeart/2005/8/layout/vList5"/>
    <dgm:cxn modelId="{C5305868-0F2F-4CDF-823B-8A6C02D03DBB}" srcId="{F7E89769-E367-41BC-9B49-4F79B13CE04D}" destId="{DD2919FE-37A1-4A1D-958C-B51BAD8FEF14}" srcOrd="1" destOrd="0" parTransId="{F41F104C-EBFE-4A7E-845D-741B3A0F3E48}" sibTransId="{EC41DC09-E125-445E-9A86-A88DB7847C03}"/>
    <dgm:cxn modelId="{B97C3778-A629-409E-B265-C3734D3DDEAA}" type="presOf" srcId="{5049BD78-383B-496C-AAD5-088CF6EFE6F0}" destId="{6F31FF08-1A33-4788-AAF5-17879505580C}" srcOrd="0" destOrd="1" presId="urn:microsoft.com/office/officeart/2005/8/layout/vList5"/>
    <dgm:cxn modelId="{CA5D7E80-854C-4DEF-B352-E94950B2479F}" type="presOf" srcId="{6E1AF26F-A3F4-46F0-91DF-4905FC90BB72}" destId="{6F31FF08-1A33-4788-AAF5-17879505580C}" srcOrd="0" destOrd="2" presId="urn:microsoft.com/office/officeart/2005/8/layout/vList5"/>
    <dgm:cxn modelId="{FCCF7C8E-DE27-4CC5-A497-BF2A0E86A228}" type="presOf" srcId="{FCE738B6-6FBC-4FC7-9B09-F567261539EF}" destId="{6F31FF08-1A33-4788-AAF5-17879505580C}" srcOrd="0" destOrd="0" presId="urn:microsoft.com/office/officeart/2005/8/layout/vList5"/>
    <dgm:cxn modelId="{1B9C6391-09C5-40B9-B32E-009B7B06C2F8}" type="presOf" srcId="{F7E89769-E367-41BC-9B49-4F79B13CE04D}" destId="{15F80AC4-609E-4314-9E01-A169BA61CD7F}" srcOrd="0" destOrd="0" presId="urn:microsoft.com/office/officeart/2005/8/layout/vList5"/>
    <dgm:cxn modelId="{AEC935A0-A4AC-4F5C-A443-C302A9AFE0FD}" srcId="{88C8F34B-329B-4F73-AB4A-D1986BDF5BCA}" destId="{5641B7B6-6946-4A65-A028-CED918A8915A}" srcOrd="2" destOrd="0" parTransId="{C266B2E0-B9D3-4E23-8737-EAE50818C486}" sibTransId="{E61B8E1F-7B86-4423-A45F-24C62535F691}"/>
    <dgm:cxn modelId="{75B303A9-531C-47F9-87A3-B379C9595E29}" srcId="{81F54974-0DE0-4963-B19A-C2DFA73D81DA}" destId="{2C35AA56-F0EA-4322-BC2E-A6C332C6B0D1}" srcOrd="1" destOrd="0" parTransId="{83A3D969-EB7E-47E3-AC15-2BC457141D13}" sibTransId="{4D23AA57-AA1B-426A-968D-492659228781}"/>
    <dgm:cxn modelId="{8BACEBAE-C039-4F24-9A9D-DAF6A3437E24}" type="presOf" srcId="{F5925894-E250-412E-AD34-7470616D293F}" destId="{83A76F17-ECBB-4AC1-800D-8E19011E7B57}" srcOrd="0" destOrd="2" presId="urn:microsoft.com/office/officeart/2005/8/layout/vList5"/>
    <dgm:cxn modelId="{D91AD8BB-5EFA-45D3-9C02-38ADC68631D0}" type="presOf" srcId="{540822DF-55BB-4122-8853-0FCAB849B49A}" destId="{0BEC1293-D4CB-4B3F-8480-23509BB24A4B}" srcOrd="0" destOrd="0" presId="urn:microsoft.com/office/officeart/2005/8/layout/vList5"/>
    <dgm:cxn modelId="{B390A4BD-85E8-48B7-8EFB-0B3348B2974F}" srcId="{DD2919FE-37A1-4A1D-958C-B51BAD8FEF14}" destId="{6E1AF26F-A3F4-46F0-91DF-4905FC90BB72}" srcOrd="2" destOrd="0" parTransId="{36D514E9-DCE1-46CC-8B8A-D174A31DDA90}" sibTransId="{446D807B-2A4D-4E7A-89B6-A4B27C63FB78}"/>
    <dgm:cxn modelId="{FE42E5BD-25BE-40E1-9355-03A356309F95}" type="presOf" srcId="{DD2919FE-37A1-4A1D-958C-B51BAD8FEF14}" destId="{F429E97C-BD03-48F2-A9DE-439EEDFEAA60}" srcOrd="0" destOrd="0" presId="urn:microsoft.com/office/officeart/2005/8/layout/vList5"/>
    <dgm:cxn modelId="{3C40A2C6-79D5-4378-9C28-2500E193FD3F}" type="presOf" srcId="{88C8F34B-329B-4F73-AB4A-D1986BDF5BCA}" destId="{60DD96B7-2854-4140-A2A2-3513935AD988}" srcOrd="0" destOrd="0" presId="urn:microsoft.com/office/officeart/2005/8/layout/vList5"/>
    <dgm:cxn modelId="{37E1FAC7-1E25-4E52-AA06-B500AF0C9257}" type="presOf" srcId="{5641B7B6-6946-4A65-A028-CED918A8915A}" destId="{0BEC1293-D4CB-4B3F-8480-23509BB24A4B}" srcOrd="0" destOrd="2" presId="urn:microsoft.com/office/officeart/2005/8/layout/vList5"/>
    <dgm:cxn modelId="{6850CED1-0E53-422B-9643-1B1CE4DCEC85}" srcId="{DD2919FE-37A1-4A1D-958C-B51BAD8FEF14}" destId="{FCE738B6-6FBC-4FC7-9B09-F567261539EF}" srcOrd="0" destOrd="0" parTransId="{C26F11D5-1DEA-4CC0-8CAE-4B414C642A6E}" sibTransId="{B8F79D8A-5C20-43C0-9EFA-32C5D81AE4AF}"/>
    <dgm:cxn modelId="{BB5CD8D4-87C2-4AEE-93C7-76C76628A66E}" srcId="{88C8F34B-329B-4F73-AB4A-D1986BDF5BCA}" destId="{540822DF-55BB-4122-8853-0FCAB849B49A}" srcOrd="0" destOrd="0" parTransId="{ABD44294-DFCB-478A-BC8A-A135CEAAE492}" sibTransId="{EDD39633-0F5E-46AF-9C18-42E9CB28FF53}"/>
    <dgm:cxn modelId="{35AA9EE7-DB62-45CF-955C-A2286D2FCF14}" srcId="{88C8F34B-329B-4F73-AB4A-D1986BDF5BCA}" destId="{828C97F2-17DE-48B8-9E21-BE5628ECF398}" srcOrd="1" destOrd="0" parTransId="{C7B1B31C-E497-4265-82FE-277FEBD74A25}" sibTransId="{D5C5ED87-2215-4300-B31A-CEF20AD1E3E1}"/>
    <dgm:cxn modelId="{4B999DEB-2492-4247-A161-6D3008B64AF8}" srcId="{DD2919FE-37A1-4A1D-958C-B51BAD8FEF14}" destId="{5049BD78-383B-496C-AAD5-088CF6EFE6F0}" srcOrd="1" destOrd="0" parTransId="{E0CCF7BE-577C-40F3-B22F-2F56B86FB9C5}" sibTransId="{103D2272-5BF7-4580-BEA4-4BD322840EBF}"/>
    <dgm:cxn modelId="{5D8C05EE-649C-4B9A-BBB5-5C356FB26A33}" type="presOf" srcId="{81F54974-0DE0-4963-B19A-C2DFA73D81DA}" destId="{A96BC85F-B472-4AC0-A82E-9E87956F336E}" srcOrd="0" destOrd="0" presId="urn:microsoft.com/office/officeart/2005/8/layout/vList5"/>
    <dgm:cxn modelId="{85241EFB-AA1E-4862-9B82-E008899ADDBE}" type="presOf" srcId="{965E7B6D-1768-48CB-95B2-C590F697EA4E}" destId="{83A76F17-ECBB-4AC1-800D-8E19011E7B57}" srcOrd="0" destOrd="0" presId="urn:microsoft.com/office/officeart/2005/8/layout/vList5"/>
    <dgm:cxn modelId="{15B29104-8BDC-4DE3-8D87-FD4C25E61F1F}" type="presParOf" srcId="{15F80AC4-609E-4314-9E01-A169BA61CD7F}" destId="{63F77398-64D2-44C1-9681-B473E675F759}" srcOrd="0" destOrd="0" presId="urn:microsoft.com/office/officeart/2005/8/layout/vList5"/>
    <dgm:cxn modelId="{398AD7B6-C5A2-49C5-95DA-B870B9FEBC37}" type="presParOf" srcId="{63F77398-64D2-44C1-9681-B473E675F759}" destId="{A96BC85F-B472-4AC0-A82E-9E87956F336E}" srcOrd="0" destOrd="0" presId="urn:microsoft.com/office/officeart/2005/8/layout/vList5"/>
    <dgm:cxn modelId="{100289E4-EABD-4E72-82A1-84C2C087172C}" type="presParOf" srcId="{63F77398-64D2-44C1-9681-B473E675F759}" destId="{83A76F17-ECBB-4AC1-800D-8E19011E7B57}" srcOrd="1" destOrd="0" presId="urn:microsoft.com/office/officeart/2005/8/layout/vList5"/>
    <dgm:cxn modelId="{595A3786-DEC8-42F5-9659-5A295DD3E6E7}" type="presParOf" srcId="{15F80AC4-609E-4314-9E01-A169BA61CD7F}" destId="{94ED4BF5-7E72-44A8-8879-7261925634C0}" srcOrd="1" destOrd="0" presId="urn:microsoft.com/office/officeart/2005/8/layout/vList5"/>
    <dgm:cxn modelId="{9CFBF2C0-0D6D-4DD5-9983-D94F4CD7AE16}" type="presParOf" srcId="{15F80AC4-609E-4314-9E01-A169BA61CD7F}" destId="{4325EC13-4EFC-49DA-83E0-1382414B4FE6}" srcOrd="2" destOrd="0" presId="urn:microsoft.com/office/officeart/2005/8/layout/vList5"/>
    <dgm:cxn modelId="{C4EE0088-2B0A-4D33-BD96-709F38F1EE49}" type="presParOf" srcId="{4325EC13-4EFC-49DA-83E0-1382414B4FE6}" destId="{F429E97C-BD03-48F2-A9DE-439EEDFEAA60}" srcOrd="0" destOrd="0" presId="urn:microsoft.com/office/officeart/2005/8/layout/vList5"/>
    <dgm:cxn modelId="{E7152463-7A87-4393-98BC-5749976FEC35}" type="presParOf" srcId="{4325EC13-4EFC-49DA-83E0-1382414B4FE6}" destId="{6F31FF08-1A33-4788-AAF5-17879505580C}" srcOrd="1" destOrd="0" presId="urn:microsoft.com/office/officeart/2005/8/layout/vList5"/>
    <dgm:cxn modelId="{0732E40C-61C7-4255-B085-72A8D6377F15}" type="presParOf" srcId="{15F80AC4-609E-4314-9E01-A169BA61CD7F}" destId="{2273C27D-4619-49B2-9372-20F7B764225C}" srcOrd="3" destOrd="0" presId="urn:microsoft.com/office/officeart/2005/8/layout/vList5"/>
    <dgm:cxn modelId="{8231624B-2594-483C-B469-164EFDA2AFA7}" type="presParOf" srcId="{15F80AC4-609E-4314-9E01-A169BA61CD7F}" destId="{DB5E877A-A192-4B82-AEFF-A1B02D85FDA1}" srcOrd="4" destOrd="0" presId="urn:microsoft.com/office/officeart/2005/8/layout/vList5"/>
    <dgm:cxn modelId="{A1FA9D60-5E44-40EC-A199-73429B865D82}" type="presParOf" srcId="{DB5E877A-A192-4B82-AEFF-A1B02D85FDA1}" destId="{60DD96B7-2854-4140-A2A2-3513935AD988}" srcOrd="0" destOrd="0" presId="urn:microsoft.com/office/officeart/2005/8/layout/vList5"/>
    <dgm:cxn modelId="{F62C5EC7-215E-4804-B361-02333D3DA51B}" type="presParOf" srcId="{DB5E877A-A192-4B82-AEFF-A1B02D85FDA1}" destId="{0BEC1293-D4CB-4B3F-8480-23509BB24A4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44A8FA-0E86-4DA9-AF82-2DED211271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3BFBA1D-515C-48A6-879F-480848246E73}">
      <dgm:prSet phldrT="[Text]" custT="1"/>
      <dgm:spPr/>
      <dgm:t>
        <a:bodyPr/>
        <a:lstStyle/>
        <a:p>
          <a:r>
            <a:rPr lang="en-US" altLang="en-US" sz="2400" dirty="0">
              <a:solidFill>
                <a:schemeClr val="tx1"/>
              </a:solidFill>
            </a:rPr>
            <a:t>Less directive policy, focusing beyond agricultural production</a:t>
          </a:r>
        </a:p>
      </dgm:t>
    </dgm:pt>
    <dgm:pt modelId="{10A40E70-1874-4EF3-9860-802FC51DAECE}" type="parTrans" cxnId="{0DE09146-4475-4F65-81DD-8256491C7E5D}">
      <dgm:prSet/>
      <dgm:spPr/>
      <dgm:t>
        <a:bodyPr/>
        <a:lstStyle/>
        <a:p>
          <a:endParaRPr lang="en-US">
            <a:solidFill>
              <a:schemeClr val="bg1"/>
            </a:solidFill>
          </a:endParaRPr>
        </a:p>
      </dgm:t>
    </dgm:pt>
    <dgm:pt modelId="{573A7EE3-FF40-4D3D-AD9F-7EC97877D7EC}" type="sibTrans" cxnId="{0DE09146-4475-4F65-81DD-8256491C7E5D}">
      <dgm:prSet/>
      <dgm:spPr/>
      <dgm:t>
        <a:bodyPr/>
        <a:lstStyle/>
        <a:p>
          <a:endParaRPr lang="en-US">
            <a:solidFill>
              <a:schemeClr val="bg1"/>
            </a:solidFill>
          </a:endParaRPr>
        </a:p>
      </dgm:t>
    </dgm:pt>
    <dgm:pt modelId="{5ABAA921-4985-40A4-B874-F1AFEC5A1721}">
      <dgm:prSet phldrT="[Text]"/>
      <dgm:spPr/>
      <dgm:t>
        <a:bodyPr/>
        <a:lstStyle/>
        <a:p>
          <a:r>
            <a:rPr lang="en-US" altLang="en-US" dirty="0">
              <a:solidFill>
                <a:schemeClr val="bg1"/>
              </a:solidFill>
            </a:rPr>
            <a:t>Further shift to </a:t>
          </a:r>
          <a:r>
            <a:rPr lang="en-US" altLang="en-US" b="1" dirty="0">
              <a:solidFill>
                <a:schemeClr val="bg1"/>
              </a:solidFill>
            </a:rPr>
            <a:t>non-commodity specific </a:t>
          </a:r>
          <a:r>
            <a:rPr lang="en-US" altLang="en-US" dirty="0">
              <a:solidFill>
                <a:schemeClr val="bg1"/>
              </a:solidFill>
            </a:rPr>
            <a:t>producer support</a:t>
          </a:r>
          <a:endParaRPr lang="en-US" dirty="0">
            <a:solidFill>
              <a:schemeClr val="bg1"/>
            </a:solidFill>
          </a:endParaRPr>
        </a:p>
      </dgm:t>
    </dgm:pt>
    <dgm:pt modelId="{612E3049-9EAD-4383-89C8-D7E1CD46A670}" type="parTrans" cxnId="{ECCCD604-1A06-49EF-A58F-B41E1BFF9FBA}">
      <dgm:prSet/>
      <dgm:spPr/>
      <dgm:t>
        <a:bodyPr/>
        <a:lstStyle/>
        <a:p>
          <a:endParaRPr lang="en-US">
            <a:solidFill>
              <a:schemeClr val="bg1"/>
            </a:solidFill>
          </a:endParaRPr>
        </a:p>
      </dgm:t>
    </dgm:pt>
    <dgm:pt modelId="{EDB44644-6384-44AD-A649-01B57120A479}" type="sibTrans" cxnId="{ECCCD604-1A06-49EF-A58F-B41E1BFF9FBA}">
      <dgm:prSet/>
      <dgm:spPr/>
      <dgm:t>
        <a:bodyPr/>
        <a:lstStyle/>
        <a:p>
          <a:endParaRPr lang="en-US">
            <a:solidFill>
              <a:schemeClr val="bg1"/>
            </a:solidFill>
          </a:endParaRPr>
        </a:p>
      </dgm:t>
    </dgm:pt>
    <dgm:pt modelId="{779803A9-930D-42AF-9D85-98EB73FA29B7}">
      <dgm:prSet phldrT="[Text]" custT="1"/>
      <dgm:spPr/>
      <dgm:t>
        <a:bodyPr/>
        <a:lstStyle/>
        <a:p>
          <a:r>
            <a:rPr lang="en-US" altLang="en-US" sz="2400" dirty="0">
              <a:solidFill>
                <a:schemeClr val="tx1"/>
              </a:solidFill>
            </a:rPr>
            <a:t>More role for private input and service markets</a:t>
          </a:r>
        </a:p>
      </dgm:t>
    </dgm:pt>
    <dgm:pt modelId="{34BD2D97-32F4-46D7-A66A-9F2E7D275EF2}" type="parTrans" cxnId="{CE0BAC7F-E925-4BF8-9A5B-65002EE674C3}">
      <dgm:prSet/>
      <dgm:spPr/>
      <dgm:t>
        <a:bodyPr/>
        <a:lstStyle/>
        <a:p>
          <a:endParaRPr lang="en-US">
            <a:solidFill>
              <a:schemeClr val="bg1"/>
            </a:solidFill>
          </a:endParaRPr>
        </a:p>
      </dgm:t>
    </dgm:pt>
    <dgm:pt modelId="{A3B9C3AC-5666-43A0-ABF2-AA0520752900}" type="sibTrans" cxnId="{CE0BAC7F-E925-4BF8-9A5B-65002EE674C3}">
      <dgm:prSet/>
      <dgm:spPr/>
      <dgm:t>
        <a:bodyPr/>
        <a:lstStyle/>
        <a:p>
          <a:endParaRPr lang="en-US">
            <a:solidFill>
              <a:schemeClr val="bg1"/>
            </a:solidFill>
          </a:endParaRPr>
        </a:p>
      </dgm:t>
    </dgm:pt>
    <dgm:pt modelId="{D9AB99D4-0F1D-4AD9-8291-36AF25BCD20F}">
      <dgm:prSet phldrT="[Text]"/>
      <dgm:spPr/>
      <dgm:t>
        <a:bodyPr/>
        <a:lstStyle/>
        <a:p>
          <a:r>
            <a:rPr lang="en-US" altLang="en-US" dirty="0">
              <a:solidFill>
                <a:schemeClr val="bg1"/>
              </a:solidFill>
            </a:rPr>
            <a:t>Enhance </a:t>
          </a:r>
          <a:r>
            <a:rPr lang="en-US" altLang="en-US" b="1" dirty="0">
              <a:solidFill>
                <a:schemeClr val="bg1"/>
              </a:solidFill>
            </a:rPr>
            <a:t>farmers’ role </a:t>
          </a:r>
          <a:r>
            <a:rPr lang="en-US" altLang="en-US" dirty="0">
              <a:solidFill>
                <a:schemeClr val="bg1"/>
              </a:solidFill>
            </a:rPr>
            <a:t>in managing normal business risk</a:t>
          </a:r>
          <a:endParaRPr lang="en-US" b="0" dirty="0">
            <a:solidFill>
              <a:schemeClr val="bg1"/>
            </a:solidFill>
          </a:endParaRPr>
        </a:p>
      </dgm:t>
    </dgm:pt>
    <dgm:pt modelId="{0EDA4723-656B-46DB-8CD5-0DE5893C48F7}" type="parTrans" cxnId="{27D147A4-AC83-438F-86E2-16F6B9958895}">
      <dgm:prSet/>
      <dgm:spPr/>
      <dgm:t>
        <a:bodyPr/>
        <a:lstStyle/>
        <a:p>
          <a:endParaRPr lang="en-US"/>
        </a:p>
      </dgm:t>
    </dgm:pt>
    <dgm:pt modelId="{131346A1-EF38-4853-9A2C-393D4D6B2693}" type="sibTrans" cxnId="{27D147A4-AC83-438F-86E2-16F6B9958895}">
      <dgm:prSet/>
      <dgm:spPr/>
      <dgm:t>
        <a:bodyPr/>
        <a:lstStyle/>
        <a:p>
          <a:endParaRPr lang="en-US"/>
        </a:p>
      </dgm:t>
    </dgm:pt>
    <dgm:pt modelId="{41D23C33-30FF-4423-8A70-C8F8AC70AAC4}">
      <dgm:prSet phldrT="[Text]"/>
      <dgm:spPr/>
      <dgm:t>
        <a:bodyPr/>
        <a:lstStyle/>
        <a:p>
          <a:pPr marL="228600" lvl="1" indent="0" defTabSz="977900">
            <a:lnSpc>
              <a:spcPct val="90000"/>
            </a:lnSpc>
            <a:spcBef>
              <a:spcPct val="0"/>
            </a:spcBef>
            <a:spcAft>
              <a:spcPct val="20000"/>
            </a:spcAft>
            <a:buFont typeface="Arial" panose="020B0604020202020204" pitchFamily="34" charset="0"/>
            <a:buChar char="•"/>
          </a:pPr>
          <a:r>
            <a:rPr lang="en-US" dirty="0">
              <a:solidFill>
                <a:schemeClr val="bg1"/>
              </a:solidFill>
            </a:rPr>
            <a:t>   Ensure a </a:t>
          </a:r>
          <a:r>
            <a:rPr lang="en-US" b="1" dirty="0">
              <a:solidFill>
                <a:schemeClr val="bg1"/>
              </a:solidFill>
            </a:rPr>
            <a:t>level playing field </a:t>
          </a:r>
          <a:r>
            <a:rPr lang="en-US" b="0" dirty="0">
              <a:solidFill>
                <a:schemeClr val="bg1"/>
              </a:solidFill>
            </a:rPr>
            <a:t>among </a:t>
          </a:r>
          <a:r>
            <a:rPr lang="en-US" dirty="0">
              <a:solidFill>
                <a:schemeClr val="bg1"/>
              </a:solidFill>
            </a:rPr>
            <a:t>agricultural input and service providers</a:t>
          </a:r>
          <a:endParaRPr lang="en-US" b="1" dirty="0">
            <a:solidFill>
              <a:schemeClr val="bg1"/>
            </a:solidFill>
          </a:endParaRPr>
        </a:p>
      </dgm:t>
    </dgm:pt>
    <dgm:pt modelId="{D1B4A4E3-4DCE-440E-A491-046BCC7915DA}" type="sibTrans" cxnId="{B8060AAA-C700-4DE8-8561-18DF1C91063F}">
      <dgm:prSet/>
      <dgm:spPr/>
      <dgm:t>
        <a:bodyPr/>
        <a:lstStyle/>
        <a:p>
          <a:endParaRPr lang="en-US"/>
        </a:p>
      </dgm:t>
    </dgm:pt>
    <dgm:pt modelId="{3D8D0D29-B84F-42A2-B6C9-66C3BFDD1AB3}" type="parTrans" cxnId="{B8060AAA-C700-4DE8-8561-18DF1C91063F}">
      <dgm:prSet/>
      <dgm:spPr/>
      <dgm:t>
        <a:bodyPr/>
        <a:lstStyle/>
        <a:p>
          <a:endParaRPr lang="en-US"/>
        </a:p>
      </dgm:t>
    </dgm:pt>
    <dgm:pt modelId="{1B0F24D5-6EC9-4696-8F6B-AC5C711C391D}">
      <dgm:prSet phldrT="[Text]"/>
      <dgm:spPr/>
      <dgm:t>
        <a:bodyPr/>
        <a:lstStyle/>
        <a:p>
          <a:r>
            <a:rPr lang="en-US" dirty="0">
              <a:solidFill>
                <a:schemeClr val="bg1"/>
              </a:solidFill>
            </a:rPr>
            <a:t>Increase the </a:t>
          </a:r>
          <a:r>
            <a:rPr lang="en-US" b="1" dirty="0">
              <a:solidFill>
                <a:schemeClr val="bg1"/>
              </a:solidFill>
            </a:rPr>
            <a:t>role of private extension services </a:t>
          </a:r>
          <a:r>
            <a:rPr lang="en-US" dirty="0">
              <a:solidFill>
                <a:schemeClr val="bg1"/>
              </a:solidFill>
            </a:rPr>
            <a:t>on areas of public interest and policy advice</a:t>
          </a:r>
        </a:p>
      </dgm:t>
    </dgm:pt>
    <dgm:pt modelId="{ED7AFEEA-2940-4AEB-949C-CF9FF3A55746}" type="parTrans" cxnId="{F05794A1-10F5-48D0-91FD-AC70AF72B01E}">
      <dgm:prSet/>
      <dgm:spPr/>
      <dgm:t>
        <a:bodyPr/>
        <a:lstStyle/>
        <a:p>
          <a:endParaRPr lang="en-US"/>
        </a:p>
      </dgm:t>
    </dgm:pt>
    <dgm:pt modelId="{F42B095C-0F47-4058-9922-11A59ABD4DAF}" type="sibTrans" cxnId="{F05794A1-10F5-48D0-91FD-AC70AF72B01E}">
      <dgm:prSet/>
      <dgm:spPr/>
      <dgm:t>
        <a:bodyPr/>
        <a:lstStyle/>
        <a:p>
          <a:endParaRPr lang="en-US"/>
        </a:p>
      </dgm:t>
    </dgm:pt>
    <dgm:pt modelId="{89C82B27-0AFE-4D7E-8486-1DE9DD294AAB}">
      <dgm:prSet phldrT="[Text]"/>
      <dgm:spPr/>
      <dgm:t>
        <a:bodyPr/>
        <a:lstStyle/>
        <a:p>
          <a:endParaRPr lang="en-US" b="0" dirty="0">
            <a:solidFill>
              <a:schemeClr val="bg1"/>
            </a:solidFill>
          </a:endParaRPr>
        </a:p>
      </dgm:t>
    </dgm:pt>
    <dgm:pt modelId="{D44AE2E0-0011-4E87-AD4F-96B9E8B80EB3}" type="sibTrans" cxnId="{96AAEB80-6DE5-4AB2-8BC2-FBCDAA42FD71}">
      <dgm:prSet/>
      <dgm:spPr/>
      <dgm:t>
        <a:bodyPr/>
        <a:lstStyle/>
        <a:p>
          <a:endParaRPr lang="en-US"/>
        </a:p>
      </dgm:t>
    </dgm:pt>
    <dgm:pt modelId="{C6492ED3-78E7-455E-8AE7-3F4D03CAF100}" type="parTrans" cxnId="{96AAEB80-6DE5-4AB2-8BC2-FBCDAA42FD71}">
      <dgm:prSet/>
      <dgm:spPr/>
      <dgm:t>
        <a:bodyPr/>
        <a:lstStyle/>
        <a:p>
          <a:endParaRPr lang="en-US"/>
        </a:p>
      </dgm:t>
    </dgm:pt>
    <dgm:pt modelId="{5A726F5A-BC6F-495D-998A-DC360EB133A6}" type="pres">
      <dgm:prSet presAssocID="{4544A8FA-0E86-4DA9-AF82-2DED21127179}" presName="linear" presStyleCnt="0">
        <dgm:presLayoutVars>
          <dgm:animLvl val="lvl"/>
          <dgm:resizeHandles val="exact"/>
        </dgm:presLayoutVars>
      </dgm:prSet>
      <dgm:spPr/>
    </dgm:pt>
    <dgm:pt modelId="{46BA83D8-88ED-4638-9238-5DB87C8704EC}" type="pres">
      <dgm:prSet presAssocID="{D3BFBA1D-515C-48A6-879F-480848246E73}" presName="parentText" presStyleLbl="node1" presStyleIdx="0" presStyleCnt="2" custScaleY="108566" custLinFactNeighborX="-82811" custLinFactNeighborY="-698">
        <dgm:presLayoutVars>
          <dgm:chMax val="0"/>
          <dgm:bulletEnabled val="1"/>
        </dgm:presLayoutVars>
      </dgm:prSet>
      <dgm:spPr/>
    </dgm:pt>
    <dgm:pt modelId="{94E2A303-2C9C-46F1-9CCC-CC19D16C7B40}" type="pres">
      <dgm:prSet presAssocID="{D3BFBA1D-515C-48A6-879F-480848246E73}" presName="childText" presStyleLbl="revTx" presStyleIdx="0" presStyleCnt="2" custScaleY="74400" custLinFactNeighborY="1591">
        <dgm:presLayoutVars>
          <dgm:bulletEnabled val="1"/>
        </dgm:presLayoutVars>
      </dgm:prSet>
      <dgm:spPr/>
    </dgm:pt>
    <dgm:pt modelId="{A63BA20E-EA23-47AE-8881-BAD5B3251B48}" type="pres">
      <dgm:prSet presAssocID="{779803A9-930D-42AF-9D85-98EB73FA29B7}" presName="parentText" presStyleLbl="node1" presStyleIdx="1" presStyleCnt="2" custLinFactNeighborY="-23478">
        <dgm:presLayoutVars>
          <dgm:chMax val="0"/>
          <dgm:bulletEnabled val="1"/>
        </dgm:presLayoutVars>
      </dgm:prSet>
      <dgm:spPr/>
    </dgm:pt>
    <dgm:pt modelId="{4E8FAFB9-992B-4BD7-B142-84E3F393B5A1}" type="pres">
      <dgm:prSet presAssocID="{779803A9-930D-42AF-9D85-98EB73FA29B7}" presName="childText" presStyleLbl="revTx" presStyleIdx="1" presStyleCnt="2" custScaleY="85874" custLinFactNeighborY="-45349">
        <dgm:presLayoutVars>
          <dgm:bulletEnabled val="1"/>
        </dgm:presLayoutVars>
      </dgm:prSet>
      <dgm:spPr/>
    </dgm:pt>
  </dgm:ptLst>
  <dgm:cxnLst>
    <dgm:cxn modelId="{ECCCD604-1A06-49EF-A58F-B41E1BFF9FBA}" srcId="{D3BFBA1D-515C-48A6-879F-480848246E73}" destId="{5ABAA921-4985-40A4-B874-F1AFEC5A1721}" srcOrd="0" destOrd="0" parTransId="{612E3049-9EAD-4383-89C8-D7E1CD46A670}" sibTransId="{EDB44644-6384-44AD-A649-01B57120A479}"/>
    <dgm:cxn modelId="{87721529-1237-4224-AA81-DEE228D99ECA}" type="presOf" srcId="{D9AB99D4-0F1D-4AD9-8291-36AF25BCD20F}" destId="{94E2A303-2C9C-46F1-9CCC-CC19D16C7B40}" srcOrd="0" destOrd="1" presId="urn:microsoft.com/office/officeart/2005/8/layout/vList2"/>
    <dgm:cxn modelId="{B52AB13E-08A6-4E52-BD00-7D612CF828B2}" type="presOf" srcId="{779803A9-930D-42AF-9D85-98EB73FA29B7}" destId="{A63BA20E-EA23-47AE-8881-BAD5B3251B48}" srcOrd="0" destOrd="0" presId="urn:microsoft.com/office/officeart/2005/8/layout/vList2"/>
    <dgm:cxn modelId="{0DE09146-4475-4F65-81DD-8256491C7E5D}" srcId="{4544A8FA-0E86-4DA9-AF82-2DED21127179}" destId="{D3BFBA1D-515C-48A6-879F-480848246E73}" srcOrd="0" destOrd="0" parTransId="{10A40E70-1874-4EF3-9860-802FC51DAECE}" sibTransId="{573A7EE3-FF40-4D3D-AD9F-7EC97877D7EC}"/>
    <dgm:cxn modelId="{54B05049-581B-4232-8FB6-CEF29C03209B}" type="presOf" srcId="{89C82B27-0AFE-4D7E-8486-1DE9DD294AAB}" destId="{94E2A303-2C9C-46F1-9CCC-CC19D16C7B40}" srcOrd="0" destOrd="2" presId="urn:microsoft.com/office/officeart/2005/8/layout/vList2"/>
    <dgm:cxn modelId="{1B6C9B69-4E64-4E91-8819-BCFEB6A90616}" type="presOf" srcId="{D3BFBA1D-515C-48A6-879F-480848246E73}" destId="{46BA83D8-88ED-4638-9238-5DB87C8704EC}" srcOrd="0" destOrd="0" presId="urn:microsoft.com/office/officeart/2005/8/layout/vList2"/>
    <dgm:cxn modelId="{6D84B96B-CE05-4B3F-9E0E-5071CA9FE55D}" type="presOf" srcId="{5ABAA921-4985-40A4-B874-F1AFEC5A1721}" destId="{94E2A303-2C9C-46F1-9CCC-CC19D16C7B40}" srcOrd="0" destOrd="0" presId="urn:microsoft.com/office/officeart/2005/8/layout/vList2"/>
    <dgm:cxn modelId="{E3DBD96C-C2ED-4E1D-A7C5-3FBFA4D76EC9}" type="presOf" srcId="{1B0F24D5-6EC9-4696-8F6B-AC5C711C391D}" destId="{4E8FAFB9-992B-4BD7-B142-84E3F393B5A1}" srcOrd="0" destOrd="1" presId="urn:microsoft.com/office/officeart/2005/8/layout/vList2"/>
    <dgm:cxn modelId="{CE0BAC7F-E925-4BF8-9A5B-65002EE674C3}" srcId="{4544A8FA-0E86-4DA9-AF82-2DED21127179}" destId="{779803A9-930D-42AF-9D85-98EB73FA29B7}" srcOrd="1" destOrd="0" parTransId="{34BD2D97-32F4-46D7-A66A-9F2E7D275EF2}" sibTransId="{A3B9C3AC-5666-43A0-ABF2-AA0520752900}"/>
    <dgm:cxn modelId="{E8BB0480-B9C3-45A7-B493-B2F694AB3286}" type="presOf" srcId="{41D23C33-30FF-4423-8A70-C8F8AC70AAC4}" destId="{4E8FAFB9-992B-4BD7-B142-84E3F393B5A1}" srcOrd="0" destOrd="0" presId="urn:microsoft.com/office/officeart/2005/8/layout/vList2"/>
    <dgm:cxn modelId="{96AAEB80-6DE5-4AB2-8BC2-FBCDAA42FD71}" srcId="{D3BFBA1D-515C-48A6-879F-480848246E73}" destId="{89C82B27-0AFE-4D7E-8486-1DE9DD294AAB}" srcOrd="2" destOrd="0" parTransId="{C6492ED3-78E7-455E-8AE7-3F4D03CAF100}" sibTransId="{D44AE2E0-0011-4E87-AD4F-96B9E8B80EB3}"/>
    <dgm:cxn modelId="{B3EA0788-B144-4B54-86BB-DC966BC94E0A}" type="presOf" srcId="{4544A8FA-0E86-4DA9-AF82-2DED21127179}" destId="{5A726F5A-BC6F-495D-998A-DC360EB133A6}" srcOrd="0" destOrd="0" presId="urn:microsoft.com/office/officeart/2005/8/layout/vList2"/>
    <dgm:cxn modelId="{F05794A1-10F5-48D0-91FD-AC70AF72B01E}" srcId="{779803A9-930D-42AF-9D85-98EB73FA29B7}" destId="{1B0F24D5-6EC9-4696-8F6B-AC5C711C391D}" srcOrd="1" destOrd="0" parTransId="{ED7AFEEA-2940-4AEB-949C-CF9FF3A55746}" sibTransId="{F42B095C-0F47-4058-9922-11A59ABD4DAF}"/>
    <dgm:cxn modelId="{27D147A4-AC83-438F-86E2-16F6B9958895}" srcId="{D3BFBA1D-515C-48A6-879F-480848246E73}" destId="{D9AB99D4-0F1D-4AD9-8291-36AF25BCD20F}" srcOrd="1" destOrd="0" parTransId="{0EDA4723-656B-46DB-8CD5-0DE5893C48F7}" sibTransId="{131346A1-EF38-4853-9A2C-393D4D6B2693}"/>
    <dgm:cxn modelId="{B8060AAA-C700-4DE8-8561-18DF1C91063F}" srcId="{779803A9-930D-42AF-9D85-98EB73FA29B7}" destId="{41D23C33-30FF-4423-8A70-C8F8AC70AAC4}" srcOrd="0" destOrd="0" parTransId="{3D8D0D29-B84F-42A2-B6C9-66C3BFDD1AB3}" sibTransId="{D1B4A4E3-4DCE-440E-A491-046BCC7915DA}"/>
    <dgm:cxn modelId="{22D51136-883E-432D-8EE9-16DDE7B94335}" type="presParOf" srcId="{5A726F5A-BC6F-495D-998A-DC360EB133A6}" destId="{46BA83D8-88ED-4638-9238-5DB87C8704EC}" srcOrd="0" destOrd="0" presId="urn:microsoft.com/office/officeart/2005/8/layout/vList2"/>
    <dgm:cxn modelId="{247CCC77-E050-4A0C-9E2C-2AA6C26D2F3E}" type="presParOf" srcId="{5A726F5A-BC6F-495D-998A-DC360EB133A6}" destId="{94E2A303-2C9C-46F1-9CCC-CC19D16C7B40}" srcOrd="1" destOrd="0" presId="urn:microsoft.com/office/officeart/2005/8/layout/vList2"/>
    <dgm:cxn modelId="{47445D30-8154-40F3-84CD-5F50EF24FCF6}" type="presParOf" srcId="{5A726F5A-BC6F-495D-998A-DC360EB133A6}" destId="{A63BA20E-EA23-47AE-8881-BAD5B3251B48}" srcOrd="2" destOrd="0" presId="urn:microsoft.com/office/officeart/2005/8/layout/vList2"/>
    <dgm:cxn modelId="{5DEAEB60-4AC1-4567-9373-CAA834C28551}" type="presParOf" srcId="{5A726F5A-BC6F-495D-998A-DC360EB133A6}" destId="{4E8FAFB9-992B-4BD7-B142-84E3F393B5A1}"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44A8FA-0E86-4DA9-AF82-2DED211271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3BFBA1D-515C-48A6-879F-480848246E73}">
      <dgm:prSet phldrT="[Text]" custT="1"/>
      <dgm:spPr/>
      <dgm:t>
        <a:bodyPr/>
        <a:lstStyle/>
        <a:p>
          <a:r>
            <a:rPr lang="en-US" sz="2400" dirty="0">
              <a:solidFill>
                <a:schemeClr val="tx1"/>
              </a:solidFill>
            </a:rPr>
            <a:t>More proactive industry participation in innovation process</a:t>
          </a:r>
        </a:p>
      </dgm:t>
    </dgm:pt>
    <dgm:pt modelId="{10A40E70-1874-4EF3-9860-802FC51DAECE}" type="parTrans" cxnId="{0DE09146-4475-4F65-81DD-8256491C7E5D}">
      <dgm:prSet/>
      <dgm:spPr/>
      <dgm:t>
        <a:bodyPr/>
        <a:lstStyle/>
        <a:p>
          <a:endParaRPr lang="en-US">
            <a:solidFill>
              <a:schemeClr val="bg1"/>
            </a:solidFill>
          </a:endParaRPr>
        </a:p>
      </dgm:t>
    </dgm:pt>
    <dgm:pt modelId="{573A7EE3-FF40-4D3D-AD9F-7EC97877D7EC}" type="sibTrans" cxnId="{0DE09146-4475-4F65-81DD-8256491C7E5D}">
      <dgm:prSet/>
      <dgm:spPr/>
      <dgm:t>
        <a:bodyPr/>
        <a:lstStyle/>
        <a:p>
          <a:endParaRPr lang="en-US">
            <a:solidFill>
              <a:schemeClr val="bg1"/>
            </a:solidFill>
          </a:endParaRPr>
        </a:p>
      </dgm:t>
    </dgm:pt>
    <dgm:pt modelId="{5ABAA921-4985-40A4-B874-F1AFEC5A1721}">
      <dgm:prSet phldrT="[Text]"/>
      <dgm:spPr/>
      <dgm:t>
        <a:bodyPr/>
        <a:lstStyle/>
        <a:p>
          <a:r>
            <a:rPr lang="en-US" dirty="0">
              <a:solidFill>
                <a:schemeClr val="bg1"/>
              </a:solidFill>
            </a:rPr>
            <a:t>Introduce </a:t>
          </a:r>
          <a:r>
            <a:rPr lang="en-US" b="1" dirty="0">
              <a:solidFill>
                <a:schemeClr val="bg1"/>
              </a:solidFill>
            </a:rPr>
            <a:t>co-funding schemes </a:t>
          </a:r>
          <a:r>
            <a:rPr lang="en-US" dirty="0">
              <a:solidFill>
                <a:schemeClr val="bg1"/>
              </a:solidFill>
            </a:rPr>
            <a:t>for agricultural R&amp;D with producer </a:t>
          </a:r>
          <a:r>
            <a:rPr lang="en-US" dirty="0" err="1">
              <a:solidFill>
                <a:schemeClr val="bg1"/>
              </a:solidFill>
            </a:rPr>
            <a:t>organisations</a:t>
          </a:r>
          <a:endParaRPr lang="en-US" b="1" dirty="0">
            <a:solidFill>
              <a:schemeClr val="bg1"/>
            </a:solidFill>
          </a:endParaRPr>
        </a:p>
      </dgm:t>
    </dgm:pt>
    <dgm:pt modelId="{612E3049-9EAD-4383-89C8-D7E1CD46A670}" type="parTrans" cxnId="{ECCCD604-1A06-49EF-A58F-B41E1BFF9FBA}">
      <dgm:prSet/>
      <dgm:spPr/>
      <dgm:t>
        <a:bodyPr/>
        <a:lstStyle/>
        <a:p>
          <a:endParaRPr lang="en-US">
            <a:solidFill>
              <a:schemeClr val="bg1"/>
            </a:solidFill>
          </a:endParaRPr>
        </a:p>
      </dgm:t>
    </dgm:pt>
    <dgm:pt modelId="{EDB44644-6384-44AD-A649-01B57120A479}" type="sibTrans" cxnId="{ECCCD604-1A06-49EF-A58F-B41E1BFF9FBA}">
      <dgm:prSet/>
      <dgm:spPr/>
      <dgm:t>
        <a:bodyPr/>
        <a:lstStyle/>
        <a:p>
          <a:endParaRPr lang="en-US">
            <a:solidFill>
              <a:schemeClr val="bg1"/>
            </a:solidFill>
          </a:endParaRPr>
        </a:p>
      </dgm:t>
    </dgm:pt>
    <dgm:pt modelId="{779803A9-930D-42AF-9D85-98EB73FA29B7}">
      <dgm:prSet phldrT="[Text]" custT="1"/>
      <dgm:spPr/>
      <dgm:t>
        <a:bodyPr/>
        <a:lstStyle/>
        <a:p>
          <a:r>
            <a:rPr lang="en-US" sz="2400" dirty="0">
              <a:solidFill>
                <a:schemeClr val="tx1"/>
              </a:solidFill>
            </a:rPr>
            <a:t>Cross-sectoral collaboration in agricultural innovation</a:t>
          </a:r>
        </a:p>
      </dgm:t>
    </dgm:pt>
    <dgm:pt modelId="{34BD2D97-32F4-46D7-A66A-9F2E7D275EF2}" type="parTrans" cxnId="{CE0BAC7F-E925-4BF8-9A5B-65002EE674C3}">
      <dgm:prSet/>
      <dgm:spPr/>
      <dgm:t>
        <a:bodyPr/>
        <a:lstStyle/>
        <a:p>
          <a:endParaRPr lang="en-US">
            <a:solidFill>
              <a:schemeClr val="bg1"/>
            </a:solidFill>
          </a:endParaRPr>
        </a:p>
      </dgm:t>
    </dgm:pt>
    <dgm:pt modelId="{A3B9C3AC-5666-43A0-ABF2-AA0520752900}" type="sibTrans" cxnId="{CE0BAC7F-E925-4BF8-9A5B-65002EE674C3}">
      <dgm:prSet/>
      <dgm:spPr/>
      <dgm:t>
        <a:bodyPr/>
        <a:lstStyle/>
        <a:p>
          <a:endParaRPr lang="en-US">
            <a:solidFill>
              <a:schemeClr val="bg1"/>
            </a:solidFill>
          </a:endParaRPr>
        </a:p>
      </dgm:t>
    </dgm:pt>
    <dgm:pt modelId="{7A07A8B5-5178-47C3-984B-18A9B4DDA39D}">
      <dgm:prSet phldrT="[Text]"/>
      <dgm:spPr/>
      <dgm:t>
        <a:bodyPr/>
        <a:lstStyle/>
        <a:p>
          <a:pPr marL="228600" lvl="1" indent="0" defTabSz="977900">
            <a:lnSpc>
              <a:spcPct val="90000"/>
            </a:lnSpc>
            <a:spcBef>
              <a:spcPct val="0"/>
            </a:spcBef>
            <a:spcAft>
              <a:spcPct val="20000"/>
            </a:spcAft>
            <a:buFont typeface="Arial" panose="020B0604020202020204" pitchFamily="34" charset="0"/>
            <a:buChar char="•"/>
          </a:pPr>
          <a:r>
            <a:rPr lang="en-US" dirty="0">
              <a:solidFill>
                <a:schemeClr val="bg1"/>
              </a:solidFill>
            </a:rPr>
            <a:t>  Focus agricultural R&amp;D on </a:t>
          </a:r>
          <a:r>
            <a:rPr lang="en-US" b="0" dirty="0">
              <a:solidFill>
                <a:schemeClr val="bg1"/>
              </a:solidFill>
            </a:rPr>
            <a:t>pre-competitive research areas </a:t>
          </a:r>
          <a:r>
            <a:rPr lang="en-US" dirty="0">
              <a:solidFill>
                <a:schemeClr val="bg1"/>
              </a:solidFill>
            </a:rPr>
            <a:t>with a </a:t>
          </a:r>
          <a:r>
            <a:rPr lang="en-US" b="1" dirty="0">
              <a:solidFill>
                <a:schemeClr val="bg1"/>
              </a:solidFill>
            </a:rPr>
            <a:t>medium-long-term perspective </a:t>
          </a:r>
          <a:r>
            <a:rPr lang="en-US" dirty="0">
              <a:solidFill>
                <a:schemeClr val="bg1"/>
              </a:solidFill>
            </a:rPr>
            <a:t>and on areas not specifically tied to commercial production</a:t>
          </a:r>
        </a:p>
      </dgm:t>
    </dgm:pt>
    <dgm:pt modelId="{AAB37AE7-C211-4C51-B056-04BF0B8E5CBA}" type="parTrans" cxnId="{992B497A-9826-4913-B842-EB4F110A08AB}">
      <dgm:prSet/>
      <dgm:spPr/>
      <dgm:t>
        <a:bodyPr/>
        <a:lstStyle/>
        <a:p>
          <a:endParaRPr lang="en-US">
            <a:solidFill>
              <a:schemeClr val="bg1"/>
            </a:solidFill>
          </a:endParaRPr>
        </a:p>
      </dgm:t>
    </dgm:pt>
    <dgm:pt modelId="{421E3DB1-04FF-4437-B7E8-E7E5EE01ACAC}" type="sibTrans" cxnId="{992B497A-9826-4913-B842-EB4F110A08AB}">
      <dgm:prSet/>
      <dgm:spPr/>
      <dgm:t>
        <a:bodyPr/>
        <a:lstStyle/>
        <a:p>
          <a:endParaRPr lang="en-US">
            <a:solidFill>
              <a:schemeClr val="bg1"/>
            </a:solidFill>
          </a:endParaRPr>
        </a:p>
      </dgm:t>
    </dgm:pt>
    <dgm:pt modelId="{005F93D6-A5B5-4AEA-8019-C65126F1A704}">
      <dgm:prSet phldrT="[Text]"/>
      <dgm:spPr/>
      <dgm:t>
        <a:bodyPr/>
        <a:lstStyle/>
        <a:p>
          <a:pPr marL="228600" lvl="1" indent="0" defTabSz="977900">
            <a:lnSpc>
              <a:spcPct val="90000"/>
            </a:lnSpc>
            <a:spcBef>
              <a:spcPct val="0"/>
            </a:spcBef>
            <a:spcAft>
              <a:spcPct val="20000"/>
            </a:spcAft>
            <a:buFont typeface="Arial" panose="020B0604020202020204" pitchFamily="34" charset="0"/>
            <a:buChar char="•"/>
          </a:pPr>
          <a:r>
            <a:rPr lang="en-US" dirty="0">
              <a:solidFill>
                <a:schemeClr val="bg1"/>
              </a:solidFill>
            </a:rPr>
            <a:t>  Increase funding for collaboration, and co-funding with the private sector and foreign researchers </a:t>
          </a:r>
        </a:p>
      </dgm:t>
    </dgm:pt>
    <dgm:pt modelId="{770AEA5E-B3B7-42BB-933B-857AA8C5A573}" type="parTrans" cxnId="{76426590-030B-4E3C-8B5C-11FF5974A663}">
      <dgm:prSet/>
      <dgm:spPr/>
      <dgm:t>
        <a:bodyPr/>
        <a:lstStyle/>
        <a:p>
          <a:endParaRPr lang="en-US"/>
        </a:p>
      </dgm:t>
    </dgm:pt>
    <dgm:pt modelId="{46FFF183-1570-4801-8B08-AEF9E29678CD}" type="sibTrans" cxnId="{76426590-030B-4E3C-8B5C-11FF5974A663}">
      <dgm:prSet/>
      <dgm:spPr/>
      <dgm:t>
        <a:bodyPr/>
        <a:lstStyle/>
        <a:p>
          <a:endParaRPr lang="en-US"/>
        </a:p>
      </dgm:t>
    </dgm:pt>
    <dgm:pt modelId="{06513B70-6464-4931-BC28-E5DD764E0955}">
      <dgm:prSet/>
      <dgm:spPr/>
      <dgm:t>
        <a:bodyPr/>
        <a:lstStyle/>
        <a:p>
          <a:r>
            <a:rPr lang="en-US" dirty="0">
              <a:solidFill>
                <a:schemeClr val="bg1"/>
              </a:solidFill>
            </a:rPr>
            <a:t> More integration with general innovation systems </a:t>
          </a:r>
        </a:p>
      </dgm:t>
    </dgm:pt>
    <dgm:pt modelId="{C9851D80-6146-40F6-AAC1-2BA665915785}" type="sibTrans" cxnId="{7CF97981-DC48-46CA-A593-9A58BAAB5BFF}">
      <dgm:prSet/>
      <dgm:spPr/>
      <dgm:t>
        <a:bodyPr/>
        <a:lstStyle/>
        <a:p>
          <a:endParaRPr lang="en-US"/>
        </a:p>
      </dgm:t>
    </dgm:pt>
    <dgm:pt modelId="{C7855B33-9B4A-469B-90D6-BE6B7E017F9E}" type="parTrans" cxnId="{7CF97981-DC48-46CA-A593-9A58BAAB5BFF}">
      <dgm:prSet/>
      <dgm:spPr/>
      <dgm:t>
        <a:bodyPr/>
        <a:lstStyle/>
        <a:p>
          <a:endParaRPr lang="en-US"/>
        </a:p>
      </dgm:t>
    </dgm:pt>
    <dgm:pt modelId="{0DD15359-FD56-47DF-B76A-23A931418B42}">
      <dgm:prSet phldrT="[Text]"/>
      <dgm:spPr/>
      <dgm:t>
        <a:bodyPr/>
        <a:lstStyle/>
        <a:p>
          <a:r>
            <a:rPr lang="en-US" dirty="0">
              <a:solidFill>
                <a:schemeClr val="bg1"/>
              </a:solidFill>
            </a:rPr>
            <a:t>  </a:t>
          </a:r>
          <a:r>
            <a:rPr lang="en-US" b="1" dirty="0">
              <a:solidFill>
                <a:schemeClr val="bg1"/>
              </a:solidFill>
            </a:rPr>
            <a:t>Participation in agricultural education </a:t>
          </a:r>
          <a:r>
            <a:rPr lang="en-US" b="0" dirty="0">
              <a:solidFill>
                <a:schemeClr val="bg1"/>
              </a:solidFill>
            </a:rPr>
            <a:t>to avoid mismatch of skill supply  </a:t>
          </a:r>
        </a:p>
      </dgm:t>
    </dgm:pt>
    <dgm:pt modelId="{9A1BD62A-5EAD-43F9-BB70-3243303AFFAC}" type="parTrans" cxnId="{63694F12-564C-4662-ADC8-016EA0B5FD7F}">
      <dgm:prSet/>
      <dgm:spPr/>
      <dgm:t>
        <a:bodyPr/>
        <a:lstStyle/>
        <a:p>
          <a:endParaRPr lang="en-US"/>
        </a:p>
      </dgm:t>
    </dgm:pt>
    <dgm:pt modelId="{41D48E8A-8A8D-435E-8B80-1490E27A0572}" type="sibTrans" cxnId="{63694F12-564C-4662-ADC8-016EA0B5FD7F}">
      <dgm:prSet/>
      <dgm:spPr/>
      <dgm:t>
        <a:bodyPr/>
        <a:lstStyle/>
        <a:p>
          <a:endParaRPr lang="en-US"/>
        </a:p>
      </dgm:t>
    </dgm:pt>
    <dgm:pt modelId="{5A726F5A-BC6F-495D-998A-DC360EB133A6}" type="pres">
      <dgm:prSet presAssocID="{4544A8FA-0E86-4DA9-AF82-2DED21127179}" presName="linear" presStyleCnt="0">
        <dgm:presLayoutVars>
          <dgm:animLvl val="lvl"/>
          <dgm:resizeHandles val="exact"/>
        </dgm:presLayoutVars>
      </dgm:prSet>
      <dgm:spPr/>
    </dgm:pt>
    <dgm:pt modelId="{46BA83D8-88ED-4638-9238-5DB87C8704EC}" type="pres">
      <dgm:prSet presAssocID="{D3BFBA1D-515C-48A6-879F-480848246E73}" presName="parentText" presStyleLbl="node1" presStyleIdx="0" presStyleCnt="2" custScaleY="67590" custLinFactNeighborY="-5330">
        <dgm:presLayoutVars>
          <dgm:chMax val="0"/>
          <dgm:bulletEnabled val="1"/>
        </dgm:presLayoutVars>
      </dgm:prSet>
      <dgm:spPr/>
    </dgm:pt>
    <dgm:pt modelId="{94E2A303-2C9C-46F1-9CCC-CC19D16C7B40}" type="pres">
      <dgm:prSet presAssocID="{D3BFBA1D-515C-48A6-879F-480848246E73}" presName="childText" presStyleLbl="revTx" presStyleIdx="0" presStyleCnt="2" custScaleY="39943" custLinFactNeighborY="1307">
        <dgm:presLayoutVars>
          <dgm:bulletEnabled val="1"/>
        </dgm:presLayoutVars>
      </dgm:prSet>
      <dgm:spPr/>
    </dgm:pt>
    <dgm:pt modelId="{A63BA20E-EA23-47AE-8881-BAD5B3251B48}" type="pres">
      <dgm:prSet presAssocID="{779803A9-930D-42AF-9D85-98EB73FA29B7}" presName="parentText" presStyleLbl="node1" presStyleIdx="1" presStyleCnt="2" custScaleY="83616" custLinFactNeighborY="426">
        <dgm:presLayoutVars>
          <dgm:chMax val="0"/>
          <dgm:bulletEnabled val="1"/>
        </dgm:presLayoutVars>
      </dgm:prSet>
      <dgm:spPr/>
    </dgm:pt>
    <dgm:pt modelId="{4E8FAFB9-992B-4BD7-B142-84E3F393B5A1}" type="pres">
      <dgm:prSet presAssocID="{779803A9-930D-42AF-9D85-98EB73FA29B7}" presName="childText" presStyleLbl="revTx" presStyleIdx="1" presStyleCnt="2" custScaleY="52822" custLinFactNeighborY="13396">
        <dgm:presLayoutVars>
          <dgm:bulletEnabled val="1"/>
        </dgm:presLayoutVars>
      </dgm:prSet>
      <dgm:spPr/>
    </dgm:pt>
  </dgm:ptLst>
  <dgm:cxnLst>
    <dgm:cxn modelId="{ECCCD604-1A06-49EF-A58F-B41E1BFF9FBA}" srcId="{D3BFBA1D-515C-48A6-879F-480848246E73}" destId="{5ABAA921-4985-40A4-B874-F1AFEC5A1721}" srcOrd="0" destOrd="0" parTransId="{612E3049-9EAD-4383-89C8-D7E1CD46A670}" sibTransId="{EDB44644-6384-44AD-A649-01B57120A479}"/>
    <dgm:cxn modelId="{63694F12-564C-4662-ADC8-016EA0B5FD7F}" srcId="{D3BFBA1D-515C-48A6-879F-480848246E73}" destId="{0DD15359-FD56-47DF-B76A-23A931418B42}" srcOrd="1" destOrd="0" parTransId="{9A1BD62A-5EAD-43F9-BB70-3243303AFFAC}" sibTransId="{41D48E8A-8A8D-435E-8B80-1490E27A0572}"/>
    <dgm:cxn modelId="{B52AB13E-08A6-4E52-BD00-7D612CF828B2}" type="presOf" srcId="{779803A9-930D-42AF-9D85-98EB73FA29B7}" destId="{A63BA20E-EA23-47AE-8881-BAD5B3251B48}" srcOrd="0" destOrd="0" presId="urn:microsoft.com/office/officeart/2005/8/layout/vList2"/>
    <dgm:cxn modelId="{83840F40-D2E5-43F6-BA0B-BBF131297D6E}" type="presOf" srcId="{0DD15359-FD56-47DF-B76A-23A931418B42}" destId="{94E2A303-2C9C-46F1-9CCC-CC19D16C7B40}" srcOrd="0" destOrd="1" presId="urn:microsoft.com/office/officeart/2005/8/layout/vList2"/>
    <dgm:cxn modelId="{0DE09146-4475-4F65-81DD-8256491C7E5D}" srcId="{4544A8FA-0E86-4DA9-AF82-2DED21127179}" destId="{D3BFBA1D-515C-48A6-879F-480848246E73}" srcOrd="0" destOrd="0" parTransId="{10A40E70-1874-4EF3-9860-802FC51DAECE}" sibTransId="{573A7EE3-FF40-4D3D-AD9F-7EC97877D7EC}"/>
    <dgm:cxn modelId="{1B6C9B69-4E64-4E91-8819-BCFEB6A90616}" type="presOf" srcId="{D3BFBA1D-515C-48A6-879F-480848246E73}" destId="{46BA83D8-88ED-4638-9238-5DB87C8704EC}" srcOrd="0" destOrd="0" presId="urn:microsoft.com/office/officeart/2005/8/layout/vList2"/>
    <dgm:cxn modelId="{6D84B96B-CE05-4B3F-9E0E-5071CA9FE55D}" type="presOf" srcId="{5ABAA921-4985-40A4-B874-F1AFEC5A1721}" destId="{94E2A303-2C9C-46F1-9CCC-CC19D16C7B40}" srcOrd="0" destOrd="0" presId="urn:microsoft.com/office/officeart/2005/8/layout/vList2"/>
    <dgm:cxn modelId="{93242E52-2A33-48C0-B988-8A7E086ADFC7}" type="presOf" srcId="{005F93D6-A5B5-4AEA-8019-C65126F1A704}" destId="{4E8FAFB9-992B-4BD7-B142-84E3F393B5A1}" srcOrd="0" destOrd="1" presId="urn:microsoft.com/office/officeart/2005/8/layout/vList2"/>
    <dgm:cxn modelId="{992B497A-9826-4913-B842-EB4F110A08AB}" srcId="{779803A9-930D-42AF-9D85-98EB73FA29B7}" destId="{7A07A8B5-5178-47C3-984B-18A9B4DDA39D}" srcOrd="0" destOrd="0" parTransId="{AAB37AE7-C211-4C51-B056-04BF0B8E5CBA}" sibTransId="{421E3DB1-04FF-4437-B7E8-E7E5EE01ACAC}"/>
    <dgm:cxn modelId="{CE0BAC7F-E925-4BF8-9A5B-65002EE674C3}" srcId="{4544A8FA-0E86-4DA9-AF82-2DED21127179}" destId="{779803A9-930D-42AF-9D85-98EB73FA29B7}" srcOrd="1" destOrd="0" parTransId="{34BD2D97-32F4-46D7-A66A-9F2E7D275EF2}" sibTransId="{A3B9C3AC-5666-43A0-ABF2-AA0520752900}"/>
    <dgm:cxn modelId="{7CF97981-DC48-46CA-A593-9A58BAAB5BFF}" srcId="{779803A9-930D-42AF-9D85-98EB73FA29B7}" destId="{06513B70-6464-4931-BC28-E5DD764E0955}" srcOrd="2" destOrd="0" parTransId="{C7855B33-9B4A-469B-90D6-BE6B7E017F9E}" sibTransId="{C9851D80-6146-40F6-AAC1-2BA665915785}"/>
    <dgm:cxn modelId="{B3EA0788-B144-4B54-86BB-DC966BC94E0A}" type="presOf" srcId="{4544A8FA-0E86-4DA9-AF82-2DED21127179}" destId="{5A726F5A-BC6F-495D-998A-DC360EB133A6}" srcOrd="0" destOrd="0" presId="urn:microsoft.com/office/officeart/2005/8/layout/vList2"/>
    <dgm:cxn modelId="{76426590-030B-4E3C-8B5C-11FF5974A663}" srcId="{779803A9-930D-42AF-9D85-98EB73FA29B7}" destId="{005F93D6-A5B5-4AEA-8019-C65126F1A704}" srcOrd="1" destOrd="0" parTransId="{770AEA5E-B3B7-42BB-933B-857AA8C5A573}" sibTransId="{46FFF183-1570-4801-8B08-AEF9E29678CD}"/>
    <dgm:cxn modelId="{1D1EB2A7-42BA-403D-A644-9429293EDBB7}" type="presOf" srcId="{06513B70-6464-4931-BC28-E5DD764E0955}" destId="{4E8FAFB9-992B-4BD7-B142-84E3F393B5A1}" srcOrd="0" destOrd="2" presId="urn:microsoft.com/office/officeart/2005/8/layout/vList2"/>
    <dgm:cxn modelId="{582981D3-D8FA-4508-B256-5AF74C6BBC34}" type="presOf" srcId="{7A07A8B5-5178-47C3-984B-18A9B4DDA39D}" destId="{4E8FAFB9-992B-4BD7-B142-84E3F393B5A1}" srcOrd="0" destOrd="0" presId="urn:microsoft.com/office/officeart/2005/8/layout/vList2"/>
    <dgm:cxn modelId="{22D51136-883E-432D-8EE9-16DDE7B94335}" type="presParOf" srcId="{5A726F5A-BC6F-495D-998A-DC360EB133A6}" destId="{46BA83D8-88ED-4638-9238-5DB87C8704EC}" srcOrd="0" destOrd="0" presId="urn:microsoft.com/office/officeart/2005/8/layout/vList2"/>
    <dgm:cxn modelId="{247CCC77-E050-4A0C-9E2C-2AA6C26D2F3E}" type="presParOf" srcId="{5A726F5A-BC6F-495D-998A-DC360EB133A6}" destId="{94E2A303-2C9C-46F1-9CCC-CC19D16C7B40}" srcOrd="1" destOrd="0" presId="urn:microsoft.com/office/officeart/2005/8/layout/vList2"/>
    <dgm:cxn modelId="{47445D30-8154-40F3-84CD-5F50EF24FCF6}" type="presParOf" srcId="{5A726F5A-BC6F-495D-998A-DC360EB133A6}" destId="{A63BA20E-EA23-47AE-8881-BAD5B3251B48}" srcOrd="2" destOrd="0" presId="urn:microsoft.com/office/officeart/2005/8/layout/vList2"/>
    <dgm:cxn modelId="{5DEAEB60-4AC1-4567-9373-CAA834C28551}" type="presParOf" srcId="{5A726F5A-BC6F-495D-998A-DC360EB133A6}" destId="{4E8FAFB9-992B-4BD7-B142-84E3F393B5A1}"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9CA870-B8FA-497A-8E5F-D671212EF44F}" type="doc">
      <dgm:prSet loTypeId="urn:microsoft.com/office/officeart/2005/8/layout/process1" loCatId="process" qsTypeId="urn:microsoft.com/office/officeart/2005/8/quickstyle/3d3" qsCatId="3D" csTypeId="urn:microsoft.com/office/officeart/2005/8/colors/accent1_2" csCatId="accent1" phldr="1"/>
      <dgm:spPr/>
    </dgm:pt>
    <dgm:pt modelId="{9CD0D295-F20E-45B2-8E2B-1C63BA254B07}">
      <dgm:prSet phldrT="[Text]" custT="1"/>
      <dgm:spPr/>
      <dgm:t>
        <a:bodyPr/>
        <a:lstStyle/>
        <a:p>
          <a:pPr algn="l"/>
          <a:r>
            <a:rPr lang="en-US" sz="2000" dirty="0"/>
            <a:t>Supply oriented policies to guide production decision and technological choice </a:t>
          </a:r>
        </a:p>
      </dgm:t>
    </dgm:pt>
    <dgm:pt modelId="{BAF4C5C8-C127-412C-8B7A-FED2BD2EFAEC}" type="parTrans" cxnId="{745C84D5-412D-42C0-BEDD-7B187E800AEA}">
      <dgm:prSet/>
      <dgm:spPr/>
      <dgm:t>
        <a:bodyPr/>
        <a:lstStyle/>
        <a:p>
          <a:pPr algn="l"/>
          <a:endParaRPr lang="en-US" sz="800"/>
        </a:p>
      </dgm:t>
    </dgm:pt>
    <dgm:pt modelId="{955779A5-7D30-4BCF-A17A-9BB115DF9394}" type="sibTrans" cxnId="{745C84D5-412D-42C0-BEDD-7B187E800AEA}">
      <dgm:prSet custT="1"/>
      <dgm:spPr/>
      <dgm:t>
        <a:bodyPr/>
        <a:lstStyle/>
        <a:p>
          <a:pPr algn="l"/>
          <a:endParaRPr lang="en-US" sz="1200"/>
        </a:p>
      </dgm:t>
    </dgm:pt>
    <dgm:pt modelId="{92E8FD7E-386C-44DF-AD57-5C2BF8F6B909}">
      <dgm:prSet phldrT="[Text]" custT="1"/>
      <dgm:spPr/>
      <dgm:t>
        <a:bodyPr/>
        <a:lstStyle/>
        <a:p>
          <a:pPr algn="l"/>
          <a:r>
            <a:rPr lang="en-US" sz="2000" dirty="0"/>
            <a:t>Demand oriented policies to address producer’s management constraints and expand business opportunities   </a:t>
          </a:r>
        </a:p>
      </dgm:t>
    </dgm:pt>
    <dgm:pt modelId="{C973C624-0964-4C16-8403-F2D03305187C}" type="parTrans" cxnId="{B972C39F-1F64-4CC3-97B0-6E7DF7E7E147}">
      <dgm:prSet/>
      <dgm:spPr/>
      <dgm:t>
        <a:bodyPr/>
        <a:lstStyle/>
        <a:p>
          <a:pPr algn="l"/>
          <a:endParaRPr lang="en-US" sz="800"/>
        </a:p>
      </dgm:t>
    </dgm:pt>
    <dgm:pt modelId="{B36E479A-647E-4267-B9C7-58A52FB66BFE}" type="sibTrans" cxnId="{B972C39F-1F64-4CC3-97B0-6E7DF7E7E147}">
      <dgm:prSet/>
      <dgm:spPr/>
      <dgm:t>
        <a:bodyPr/>
        <a:lstStyle/>
        <a:p>
          <a:pPr algn="l"/>
          <a:endParaRPr lang="en-US" sz="800"/>
        </a:p>
      </dgm:t>
    </dgm:pt>
    <dgm:pt modelId="{A99F4086-768F-4371-8251-2B31FB4BFF7A}" type="pres">
      <dgm:prSet presAssocID="{4D9CA870-B8FA-497A-8E5F-D671212EF44F}" presName="Name0" presStyleCnt="0">
        <dgm:presLayoutVars>
          <dgm:dir/>
          <dgm:resizeHandles val="exact"/>
        </dgm:presLayoutVars>
      </dgm:prSet>
      <dgm:spPr/>
    </dgm:pt>
    <dgm:pt modelId="{082761AA-0BB7-4E9C-B048-7A667D716D1B}" type="pres">
      <dgm:prSet presAssocID="{9CD0D295-F20E-45B2-8E2B-1C63BA254B07}" presName="node" presStyleLbl="node1" presStyleIdx="0" presStyleCnt="2" custScaleX="106811" custScaleY="99043" custLinFactNeighborX="1063" custLinFactNeighborY="-497">
        <dgm:presLayoutVars>
          <dgm:bulletEnabled val="1"/>
        </dgm:presLayoutVars>
      </dgm:prSet>
      <dgm:spPr/>
    </dgm:pt>
    <dgm:pt modelId="{F21DEF97-B6EE-48B3-9E6E-1B14B327B87D}" type="pres">
      <dgm:prSet presAssocID="{955779A5-7D30-4BCF-A17A-9BB115DF9394}" presName="sibTrans" presStyleLbl="sibTrans2D1" presStyleIdx="0" presStyleCnt="1"/>
      <dgm:spPr/>
    </dgm:pt>
    <dgm:pt modelId="{579F58C7-CAF3-42D3-8DAE-9602DA1F5EDD}" type="pres">
      <dgm:prSet presAssocID="{955779A5-7D30-4BCF-A17A-9BB115DF9394}" presName="connectorText" presStyleLbl="sibTrans2D1" presStyleIdx="0" presStyleCnt="1"/>
      <dgm:spPr/>
    </dgm:pt>
    <dgm:pt modelId="{B0A181DF-6668-44D7-B0CA-35F07412D3E3}" type="pres">
      <dgm:prSet presAssocID="{92E8FD7E-386C-44DF-AD57-5C2BF8F6B909}" presName="node" presStyleLbl="node1" presStyleIdx="1" presStyleCnt="2" custScaleX="139267" custScaleY="100000" custLinFactNeighborX="-12314" custLinFactNeighborY="-69267">
        <dgm:presLayoutVars>
          <dgm:bulletEnabled val="1"/>
        </dgm:presLayoutVars>
      </dgm:prSet>
      <dgm:spPr/>
    </dgm:pt>
  </dgm:ptLst>
  <dgm:cxnLst>
    <dgm:cxn modelId="{06806226-EADC-45C3-B26E-D4EB7F2597CB}" type="presOf" srcId="{955779A5-7D30-4BCF-A17A-9BB115DF9394}" destId="{579F58C7-CAF3-42D3-8DAE-9602DA1F5EDD}" srcOrd="1" destOrd="0" presId="urn:microsoft.com/office/officeart/2005/8/layout/process1"/>
    <dgm:cxn modelId="{2EDE942F-1646-4D08-A2F2-62480D657A2D}" type="presOf" srcId="{4D9CA870-B8FA-497A-8E5F-D671212EF44F}" destId="{A99F4086-768F-4371-8251-2B31FB4BFF7A}" srcOrd="0" destOrd="0" presId="urn:microsoft.com/office/officeart/2005/8/layout/process1"/>
    <dgm:cxn modelId="{61D47569-DD16-4F1C-A322-6FE55967CBB7}" type="presOf" srcId="{92E8FD7E-386C-44DF-AD57-5C2BF8F6B909}" destId="{B0A181DF-6668-44D7-B0CA-35F07412D3E3}" srcOrd="0" destOrd="0" presId="urn:microsoft.com/office/officeart/2005/8/layout/process1"/>
    <dgm:cxn modelId="{AD27DE7E-873C-454A-A1E8-4897BFB16D72}" type="presOf" srcId="{9CD0D295-F20E-45B2-8E2B-1C63BA254B07}" destId="{082761AA-0BB7-4E9C-B048-7A667D716D1B}" srcOrd="0" destOrd="0" presId="urn:microsoft.com/office/officeart/2005/8/layout/process1"/>
    <dgm:cxn modelId="{B972C39F-1F64-4CC3-97B0-6E7DF7E7E147}" srcId="{4D9CA870-B8FA-497A-8E5F-D671212EF44F}" destId="{92E8FD7E-386C-44DF-AD57-5C2BF8F6B909}" srcOrd="1" destOrd="0" parTransId="{C973C624-0964-4C16-8403-F2D03305187C}" sibTransId="{B36E479A-647E-4267-B9C7-58A52FB66BFE}"/>
    <dgm:cxn modelId="{745C84D5-412D-42C0-BEDD-7B187E800AEA}" srcId="{4D9CA870-B8FA-497A-8E5F-D671212EF44F}" destId="{9CD0D295-F20E-45B2-8E2B-1C63BA254B07}" srcOrd="0" destOrd="0" parTransId="{BAF4C5C8-C127-412C-8B7A-FED2BD2EFAEC}" sibTransId="{955779A5-7D30-4BCF-A17A-9BB115DF9394}"/>
    <dgm:cxn modelId="{BA2CB2EC-200D-47C0-9033-1C1F2E24D89D}" type="presOf" srcId="{955779A5-7D30-4BCF-A17A-9BB115DF9394}" destId="{F21DEF97-B6EE-48B3-9E6E-1B14B327B87D}" srcOrd="0" destOrd="0" presId="urn:microsoft.com/office/officeart/2005/8/layout/process1"/>
    <dgm:cxn modelId="{8B933F6A-48CF-4CE5-AE57-0CBB49BA95CF}" type="presParOf" srcId="{A99F4086-768F-4371-8251-2B31FB4BFF7A}" destId="{082761AA-0BB7-4E9C-B048-7A667D716D1B}" srcOrd="0" destOrd="0" presId="urn:microsoft.com/office/officeart/2005/8/layout/process1"/>
    <dgm:cxn modelId="{F1CA3D1A-FFF9-43AB-BF1E-D128DEC8973F}" type="presParOf" srcId="{A99F4086-768F-4371-8251-2B31FB4BFF7A}" destId="{F21DEF97-B6EE-48B3-9E6E-1B14B327B87D}" srcOrd="1" destOrd="0" presId="urn:microsoft.com/office/officeart/2005/8/layout/process1"/>
    <dgm:cxn modelId="{B8B78CCC-0AF1-4D8E-8517-4F4A3C849FF8}" type="presParOf" srcId="{F21DEF97-B6EE-48B3-9E6E-1B14B327B87D}" destId="{579F58C7-CAF3-42D3-8DAE-9602DA1F5EDD}" srcOrd="0" destOrd="0" presId="urn:microsoft.com/office/officeart/2005/8/layout/process1"/>
    <dgm:cxn modelId="{C8928CA4-8271-4AE3-81E6-D03985A5DC33}" type="presParOf" srcId="{A99F4086-768F-4371-8251-2B31FB4BFF7A}" destId="{B0A181DF-6668-44D7-B0CA-35F07412D3E3}"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D9CA870-B8FA-497A-8E5F-D671212EF44F}" type="doc">
      <dgm:prSet loTypeId="urn:microsoft.com/office/officeart/2005/8/layout/process1" loCatId="process" qsTypeId="urn:microsoft.com/office/officeart/2005/8/quickstyle/3d3" qsCatId="3D" csTypeId="urn:microsoft.com/office/officeart/2005/8/colors/accent1_2" csCatId="accent1" phldr="1"/>
      <dgm:spPr/>
    </dgm:pt>
    <dgm:pt modelId="{9CD0D295-F20E-45B2-8E2B-1C63BA254B07}">
      <dgm:prSet phldrT="[Text]" custT="1"/>
      <dgm:spPr/>
      <dgm:t>
        <a:bodyPr/>
        <a:lstStyle/>
        <a:p>
          <a:pPr algn="l"/>
          <a:r>
            <a:rPr lang="en-US" sz="2000" dirty="0"/>
            <a:t>Segmented policies to support environmentally friendly farming</a:t>
          </a:r>
        </a:p>
      </dgm:t>
    </dgm:pt>
    <dgm:pt modelId="{BAF4C5C8-C127-412C-8B7A-FED2BD2EFAEC}" type="parTrans" cxnId="{745C84D5-412D-42C0-BEDD-7B187E800AEA}">
      <dgm:prSet/>
      <dgm:spPr/>
      <dgm:t>
        <a:bodyPr/>
        <a:lstStyle/>
        <a:p>
          <a:pPr algn="l"/>
          <a:endParaRPr lang="en-US" sz="800"/>
        </a:p>
      </dgm:t>
    </dgm:pt>
    <dgm:pt modelId="{955779A5-7D30-4BCF-A17A-9BB115DF9394}" type="sibTrans" cxnId="{745C84D5-412D-42C0-BEDD-7B187E800AEA}">
      <dgm:prSet custT="1"/>
      <dgm:spPr/>
      <dgm:t>
        <a:bodyPr/>
        <a:lstStyle/>
        <a:p>
          <a:pPr algn="l"/>
          <a:endParaRPr lang="en-US" sz="1200"/>
        </a:p>
      </dgm:t>
    </dgm:pt>
    <dgm:pt modelId="{92E8FD7E-386C-44DF-AD57-5C2BF8F6B909}">
      <dgm:prSet phldrT="[Text]" custT="1"/>
      <dgm:spPr/>
      <dgm:t>
        <a:bodyPr/>
        <a:lstStyle/>
        <a:p>
          <a:pPr algn="l"/>
          <a:r>
            <a:rPr lang="en-US" sz="2000" dirty="0"/>
            <a:t>Integrated policies in which all the producers commit to the improvement of environmental performance</a:t>
          </a:r>
        </a:p>
      </dgm:t>
    </dgm:pt>
    <dgm:pt modelId="{C973C624-0964-4C16-8403-F2D03305187C}" type="parTrans" cxnId="{B972C39F-1F64-4CC3-97B0-6E7DF7E7E147}">
      <dgm:prSet/>
      <dgm:spPr/>
      <dgm:t>
        <a:bodyPr/>
        <a:lstStyle/>
        <a:p>
          <a:pPr algn="l"/>
          <a:endParaRPr lang="en-US" sz="800"/>
        </a:p>
      </dgm:t>
    </dgm:pt>
    <dgm:pt modelId="{B36E479A-647E-4267-B9C7-58A52FB66BFE}" type="sibTrans" cxnId="{B972C39F-1F64-4CC3-97B0-6E7DF7E7E147}">
      <dgm:prSet/>
      <dgm:spPr/>
      <dgm:t>
        <a:bodyPr/>
        <a:lstStyle/>
        <a:p>
          <a:pPr algn="l"/>
          <a:endParaRPr lang="en-US" sz="800"/>
        </a:p>
      </dgm:t>
    </dgm:pt>
    <dgm:pt modelId="{A99F4086-768F-4371-8251-2B31FB4BFF7A}" type="pres">
      <dgm:prSet presAssocID="{4D9CA870-B8FA-497A-8E5F-D671212EF44F}" presName="Name0" presStyleCnt="0">
        <dgm:presLayoutVars>
          <dgm:dir/>
          <dgm:resizeHandles val="exact"/>
        </dgm:presLayoutVars>
      </dgm:prSet>
      <dgm:spPr/>
    </dgm:pt>
    <dgm:pt modelId="{082761AA-0BB7-4E9C-B048-7A667D716D1B}" type="pres">
      <dgm:prSet presAssocID="{9CD0D295-F20E-45B2-8E2B-1C63BA254B07}" presName="node" presStyleLbl="node1" presStyleIdx="0" presStyleCnt="2" custScaleX="103991" custScaleY="98912" custLinFactNeighborX="7010" custLinFactNeighborY="-960">
        <dgm:presLayoutVars>
          <dgm:bulletEnabled val="1"/>
        </dgm:presLayoutVars>
      </dgm:prSet>
      <dgm:spPr/>
    </dgm:pt>
    <dgm:pt modelId="{F21DEF97-B6EE-48B3-9E6E-1B14B327B87D}" type="pres">
      <dgm:prSet presAssocID="{955779A5-7D30-4BCF-A17A-9BB115DF9394}" presName="sibTrans" presStyleLbl="sibTrans2D1" presStyleIdx="0" presStyleCnt="1"/>
      <dgm:spPr/>
    </dgm:pt>
    <dgm:pt modelId="{579F58C7-CAF3-42D3-8DAE-9602DA1F5EDD}" type="pres">
      <dgm:prSet presAssocID="{955779A5-7D30-4BCF-A17A-9BB115DF9394}" presName="connectorText" presStyleLbl="sibTrans2D1" presStyleIdx="0" presStyleCnt="1"/>
      <dgm:spPr/>
    </dgm:pt>
    <dgm:pt modelId="{B0A181DF-6668-44D7-B0CA-35F07412D3E3}" type="pres">
      <dgm:prSet presAssocID="{92E8FD7E-386C-44DF-AD57-5C2BF8F6B909}" presName="node" presStyleLbl="node1" presStyleIdx="1" presStyleCnt="2" custScaleX="129853" custScaleY="100000" custLinFactNeighborX="-12314" custLinFactNeighborY="-69267">
        <dgm:presLayoutVars>
          <dgm:bulletEnabled val="1"/>
        </dgm:presLayoutVars>
      </dgm:prSet>
      <dgm:spPr/>
    </dgm:pt>
  </dgm:ptLst>
  <dgm:cxnLst>
    <dgm:cxn modelId="{06806226-EADC-45C3-B26E-D4EB7F2597CB}" type="presOf" srcId="{955779A5-7D30-4BCF-A17A-9BB115DF9394}" destId="{579F58C7-CAF3-42D3-8DAE-9602DA1F5EDD}" srcOrd="1" destOrd="0" presId="urn:microsoft.com/office/officeart/2005/8/layout/process1"/>
    <dgm:cxn modelId="{2EDE942F-1646-4D08-A2F2-62480D657A2D}" type="presOf" srcId="{4D9CA870-B8FA-497A-8E5F-D671212EF44F}" destId="{A99F4086-768F-4371-8251-2B31FB4BFF7A}" srcOrd="0" destOrd="0" presId="urn:microsoft.com/office/officeart/2005/8/layout/process1"/>
    <dgm:cxn modelId="{61D47569-DD16-4F1C-A322-6FE55967CBB7}" type="presOf" srcId="{92E8FD7E-386C-44DF-AD57-5C2BF8F6B909}" destId="{B0A181DF-6668-44D7-B0CA-35F07412D3E3}" srcOrd="0" destOrd="0" presId="urn:microsoft.com/office/officeart/2005/8/layout/process1"/>
    <dgm:cxn modelId="{AD27DE7E-873C-454A-A1E8-4897BFB16D72}" type="presOf" srcId="{9CD0D295-F20E-45B2-8E2B-1C63BA254B07}" destId="{082761AA-0BB7-4E9C-B048-7A667D716D1B}" srcOrd="0" destOrd="0" presId="urn:microsoft.com/office/officeart/2005/8/layout/process1"/>
    <dgm:cxn modelId="{B972C39F-1F64-4CC3-97B0-6E7DF7E7E147}" srcId="{4D9CA870-B8FA-497A-8E5F-D671212EF44F}" destId="{92E8FD7E-386C-44DF-AD57-5C2BF8F6B909}" srcOrd="1" destOrd="0" parTransId="{C973C624-0964-4C16-8403-F2D03305187C}" sibTransId="{B36E479A-647E-4267-B9C7-58A52FB66BFE}"/>
    <dgm:cxn modelId="{745C84D5-412D-42C0-BEDD-7B187E800AEA}" srcId="{4D9CA870-B8FA-497A-8E5F-D671212EF44F}" destId="{9CD0D295-F20E-45B2-8E2B-1C63BA254B07}" srcOrd="0" destOrd="0" parTransId="{BAF4C5C8-C127-412C-8B7A-FED2BD2EFAEC}" sibTransId="{955779A5-7D30-4BCF-A17A-9BB115DF9394}"/>
    <dgm:cxn modelId="{BA2CB2EC-200D-47C0-9033-1C1F2E24D89D}" type="presOf" srcId="{955779A5-7D30-4BCF-A17A-9BB115DF9394}" destId="{F21DEF97-B6EE-48B3-9E6E-1B14B327B87D}" srcOrd="0" destOrd="0" presId="urn:microsoft.com/office/officeart/2005/8/layout/process1"/>
    <dgm:cxn modelId="{8B933F6A-48CF-4CE5-AE57-0CBB49BA95CF}" type="presParOf" srcId="{A99F4086-768F-4371-8251-2B31FB4BFF7A}" destId="{082761AA-0BB7-4E9C-B048-7A667D716D1B}" srcOrd="0" destOrd="0" presId="urn:microsoft.com/office/officeart/2005/8/layout/process1"/>
    <dgm:cxn modelId="{F1CA3D1A-FFF9-43AB-BF1E-D128DEC8973F}" type="presParOf" srcId="{A99F4086-768F-4371-8251-2B31FB4BFF7A}" destId="{F21DEF97-B6EE-48B3-9E6E-1B14B327B87D}" srcOrd="1" destOrd="0" presId="urn:microsoft.com/office/officeart/2005/8/layout/process1"/>
    <dgm:cxn modelId="{B8B78CCC-0AF1-4D8E-8517-4F4A3C849FF8}" type="presParOf" srcId="{F21DEF97-B6EE-48B3-9E6E-1B14B327B87D}" destId="{579F58C7-CAF3-42D3-8DAE-9602DA1F5EDD}" srcOrd="0" destOrd="0" presId="urn:microsoft.com/office/officeart/2005/8/layout/process1"/>
    <dgm:cxn modelId="{C8928CA4-8271-4AE3-81E6-D03985A5DC33}" type="presParOf" srcId="{A99F4086-768F-4371-8251-2B31FB4BFF7A}" destId="{B0A181DF-6668-44D7-B0CA-35F07412D3E3}" srcOrd="2"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D9CA870-B8FA-497A-8E5F-D671212EF44F}" type="doc">
      <dgm:prSet loTypeId="urn:microsoft.com/office/officeart/2005/8/layout/process1" loCatId="process" qsTypeId="urn:microsoft.com/office/officeart/2005/8/quickstyle/3d3" qsCatId="3D" csTypeId="urn:microsoft.com/office/officeart/2005/8/colors/accent1_2" csCatId="accent1" phldr="1"/>
      <dgm:spPr/>
    </dgm:pt>
    <dgm:pt modelId="{9CD0D295-F20E-45B2-8E2B-1C63BA254B07}">
      <dgm:prSet phldrT="[Text]" custT="1"/>
      <dgm:spPr/>
      <dgm:t>
        <a:bodyPr/>
        <a:lstStyle/>
        <a:p>
          <a:pPr algn="l"/>
          <a:r>
            <a:rPr lang="en-US" sz="2000" dirty="0"/>
            <a:t>Sector specific policies and institutions to isolate agriculture </a:t>
          </a:r>
        </a:p>
      </dgm:t>
    </dgm:pt>
    <dgm:pt modelId="{BAF4C5C8-C127-412C-8B7A-FED2BD2EFAEC}" type="parTrans" cxnId="{745C84D5-412D-42C0-BEDD-7B187E800AEA}">
      <dgm:prSet/>
      <dgm:spPr/>
      <dgm:t>
        <a:bodyPr/>
        <a:lstStyle/>
        <a:p>
          <a:pPr algn="l"/>
          <a:endParaRPr lang="en-US" sz="800"/>
        </a:p>
      </dgm:t>
    </dgm:pt>
    <dgm:pt modelId="{955779A5-7D30-4BCF-A17A-9BB115DF9394}" type="sibTrans" cxnId="{745C84D5-412D-42C0-BEDD-7B187E800AEA}">
      <dgm:prSet custT="1"/>
      <dgm:spPr/>
      <dgm:t>
        <a:bodyPr/>
        <a:lstStyle/>
        <a:p>
          <a:pPr algn="l"/>
          <a:endParaRPr lang="en-US" sz="1200"/>
        </a:p>
      </dgm:t>
    </dgm:pt>
    <dgm:pt modelId="{92E8FD7E-386C-44DF-AD57-5C2BF8F6B909}">
      <dgm:prSet phldrT="[Text]" custT="1"/>
      <dgm:spPr/>
      <dgm:t>
        <a:bodyPr/>
        <a:lstStyle/>
        <a:p>
          <a:pPr algn="l"/>
          <a:r>
            <a:rPr lang="en-US" sz="2000" dirty="0"/>
            <a:t>Economy-wide policies to connect agriculture to competitive technologies and skills outside the sector </a:t>
          </a:r>
        </a:p>
      </dgm:t>
    </dgm:pt>
    <dgm:pt modelId="{C973C624-0964-4C16-8403-F2D03305187C}" type="parTrans" cxnId="{B972C39F-1F64-4CC3-97B0-6E7DF7E7E147}">
      <dgm:prSet/>
      <dgm:spPr/>
      <dgm:t>
        <a:bodyPr/>
        <a:lstStyle/>
        <a:p>
          <a:pPr algn="l"/>
          <a:endParaRPr lang="en-US" sz="800"/>
        </a:p>
      </dgm:t>
    </dgm:pt>
    <dgm:pt modelId="{B36E479A-647E-4267-B9C7-58A52FB66BFE}" type="sibTrans" cxnId="{B972C39F-1F64-4CC3-97B0-6E7DF7E7E147}">
      <dgm:prSet/>
      <dgm:spPr/>
      <dgm:t>
        <a:bodyPr/>
        <a:lstStyle/>
        <a:p>
          <a:pPr algn="l"/>
          <a:endParaRPr lang="en-US" sz="800"/>
        </a:p>
      </dgm:t>
    </dgm:pt>
    <dgm:pt modelId="{A99F4086-768F-4371-8251-2B31FB4BFF7A}" type="pres">
      <dgm:prSet presAssocID="{4D9CA870-B8FA-497A-8E5F-D671212EF44F}" presName="Name0" presStyleCnt="0">
        <dgm:presLayoutVars>
          <dgm:dir/>
          <dgm:resizeHandles val="exact"/>
        </dgm:presLayoutVars>
      </dgm:prSet>
      <dgm:spPr/>
    </dgm:pt>
    <dgm:pt modelId="{082761AA-0BB7-4E9C-B048-7A667D716D1B}" type="pres">
      <dgm:prSet presAssocID="{9CD0D295-F20E-45B2-8E2B-1C63BA254B07}" presName="node" presStyleLbl="node1" presStyleIdx="0" presStyleCnt="2" custScaleX="106495" custScaleY="82301" custLinFactNeighborX="6737" custLinFactNeighborY="-1360">
        <dgm:presLayoutVars>
          <dgm:bulletEnabled val="1"/>
        </dgm:presLayoutVars>
      </dgm:prSet>
      <dgm:spPr/>
    </dgm:pt>
    <dgm:pt modelId="{F21DEF97-B6EE-48B3-9E6E-1B14B327B87D}" type="pres">
      <dgm:prSet presAssocID="{955779A5-7D30-4BCF-A17A-9BB115DF9394}" presName="sibTrans" presStyleLbl="sibTrans2D1" presStyleIdx="0" presStyleCnt="1"/>
      <dgm:spPr/>
    </dgm:pt>
    <dgm:pt modelId="{579F58C7-CAF3-42D3-8DAE-9602DA1F5EDD}" type="pres">
      <dgm:prSet presAssocID="{955779A5-7D30-4BCF-A17A-9BB115DF9394}" presName="connectorText" presStyleLbl="sibTrans2D1" presStyleIdx="0" presStyleCnt="1"/>
      <dgm:spPr/>
    </dgm:pt>
    <dgm:pt modelId="{B0A181DF-6668-44D7-B0CA-35F07412D3E3}" type="pres">
      <dgm:prSet presAssocID="{92E8FD7E-386C-44DF-AD57-5C2BF8F6B909}" presName="node" presStyleLbl="node1" presStyleIdx="1" presStyleCnt="2" custScaleX="131163" custScaleY="85176" custLinFactNeighborX="-13799" custLinFactNeighborY="-1041">
        <dgm:presLayoutVars>
          <dgm:bulletEnabled val="1"/>
        </dgm:presLayoutVars>
      </dgm:prSet>
      <dgm:spPr/>
    </dgm:pt>
  </dgm:ptLst>
  <dgm:cxnLst>
    <dgm:cxn modelId="{06806226-EADC-45C3-B26E-D4EB7F2597CB}" type="presOf" srcId="{955779A5-7D30-4BCF-A17A-9BB115DF9394}" destId="{579F58C7-CAF3-42D3-8DAE-9602DA1F5EDD}" srcOrd="1" destOrd="0" presId="urn:microsoft.com/office/officeart/2005/8/layout/process1"/>
    <dgm:cxn modelId="{2EDE942F-1646-4D08-A2F2-62480D657A2D}" type="presOf" srcId="{4D9CA870-B8FA-497A-8E5F-D671212EF44F}" destId="{A99F4086-768F-4371-8251-2B31FB4BFF7A}" srcOrd="0" destOrd="0" presId="urn:microsoft.com/office/officeart/2005/8/layout/process1"/>
    <dgm:cxn modelId="{61D47569-DD16-4F1C-A322-6FE55967CBB7}" type="presOf" srcId="{92E8FD7E-386C-44DF-AD57-5C2BF8F6B909}" destId="{B0A181DF-6668-44D7-B0CA-35F07412D3E3}" srcOrd="0" destOrd="0" presId="urn:microsoft.com/office/officeart/2005/8/layout/process1"/>
    <dgm:cxn modelId="{AD27DE7E-873C-454A-A1E8-4897BFB16D72}" type="presOf" srcId="{9CD0D295-F20E-45B2-8E2B-1C63BA254B07}" destId="{082761AA-0BB7-4E9C-B048-7A667D716D1B}" srcOrd="0" destOrd="0" presId="urn:microsoft.com/office/officeart/2005/8/layout/process1"/>
    <dgm:cxn modelId="{B972C39F-1F64-4CC3-97B0-6E7DF7E7E147}" srcId="{4D9CA870-B8FA-497A-8E5F-D671212EF44F}" destId="{92E8FD7E-386C-44DF-AD57-5C2BF8F6B909}" srcOrd="1" destOrd="0" parTransId="{C973C624-0964-4C16-8403-F2D03305187C}" sibTransId="{B36E479A-647E-4267-B9C7-58A52FB66BFE}"/>
    <dgm:cxn modelId="{745C84D5-412D-42C0-BEDD-7B187E800AEA}" srcId="{4D9CA870-B8FA-497A-8E5F-D671212EF44F}" destId="{9CD0D295-F20E-45B2-8E2B-1C63BA254B07}" srcOrd="0" destOrd="0" parTransId="{BAF4C5C8-C127-412C-8B7A-FED2BD2EFAEC}" sibTransId="{955779A5-7D30-4BCF-A17A-9BB115DF9394}"/>
    <dgm:cxn modelId="{BA2CB2EC-200D-47C0-9033-1C1F2E24D89D}" type="presOf" srcId="{955779A5-7D30-4BCF-A17A-9BB115DF9394}" destId="{F21DEF97-B6EE-48B3-9E6E-1B14B327B87D}" srcOrd="0" destOrd="0" presId="urn:microsoft.com/office/officeart/2005/8/layout/process1"/>
    <dgm:cxn modelId="{8B933F6A-48CF-4CE5-AE57-0CBB49BA95CF}" type="presParOf" srcId="{A99F4086-768F-4371-8251-2B31FB4BFF7A}" destId="{082761AA-0BB7-4E9C-B048-7A667D716D1B}" srcOrd="0" destOrd="0" presId="urn:microsoft.com/office/officeart/2005/8/layout/process1"/>
    <dgm:cxn modelId="{F1CA3D1A-FFF9-43AB-BF1E-D128DEC8973F}" type="presParOf" srcId="{A99F4086-768F-4371-8251-2B31FB4BFF7A}" destId="{F21DEF97-B6EE-48B3-9E6E-1B14B327B87D}" srcOrd="1" destOrd="0" presId="urn:microsoft.com/office/officeart/2005/8/layout/process1"/>
    <dgm:cxn modelId="{B8B78CCC-0AF1-4D8E-8517-4F4A3C849FF8}" type="presParOf" srcId="{F21DEF97-B6EE-48B3-9E6E-1B14B327B87D}" destId="{579F58C7-CAF3-42D3-8DAE-9602DA1F5EDD}" srcOrd="0" destOrd="0" presId="urn:microsoft.com/office/officeart/2005/8/layout/process1"/>
    <dgm:cxn modelId="{C8928CA4-8271-4AE3-81E6-D03985A5DC33}" type="presParOf" srcId="{A99F4086-768F-4371-8251-2B31FB4BFF7A}" destId="{B0A181DF-6668-44D7-B0CA-35F07412D3E3}" srcOrd="2"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A76F17-ECBB-4AC1-800D-8E19011E7B57}">
      <dsp:nvSpPr>
        <dsp:cNvPr id="0" name=""/>
        <dsp:cNvSpPr/>
      </dsp:nvSpPr>
      <dsp:spPr>
        <a:xfrm rot="5400000">
          <a:off x="4832157" y="-2325658"/>
          <a:ext cx="1449837" cy="6286061"/>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Demographic trend</a:t>
          </a:r>
        </a:p>
        <a:p>
          <a:pPr marL="228600" lvl="1" indent="-228600" algn="l" defTabSz="889000">
            <a:lnSpc>
              <a:spcPct val="90000"/>
            </a:lnSpc>
            <a:spcBef>
              <a:spcPct val="0"/>
            </a:spcBef>
            <a:spcAft>
              <a:spcPct val="15000"/>
            </a:spcAft>
            <a:buChar char="•"/>
          </a:pPr>
          <a:r>
            <a:rPr lang="en-US" sz="2000" kern="1200" dirty="0"/>
            <a:t>Income growth led by non-farm sectors</a:t>
          </a:r>
        </a:p>
        <a:p>
          <a:pPr marL="228600" lvl="1" indent="-228600" algn="l" defTabSz="889000">
            <a:lnSpc>
              <a:spcPct val="90000"/>
            </a:lnSpc>
            <a:spcBef>
              <a:spcPct val="0"/>
            </a:spcBef>
            <a:spcAft>
              <a:spcPct val="15000"/>
            </a:spcAft>
            <a:buChar char="•"/>
          </a:pPr>
          <a:endParaRPr lang="en-US" sz="2000" kern="1200" dirty="0"/>
        </a:p>
      </dsp:txBody>
      <dsp:txXfrm rot="-5400000">
        <a:off x="2414046" y="163228"/>
        <a:ext cx="6215286" cy="1308287"/>
      </dsp:txXfrm>
    </dsp:sp>
    <dsp:sp modelId="{A96BC85F-B472-4AC0-A82E-9E87956F336E}">
      <dsp:nvSpPr>
        <dsp:cNvPr id="0" name=""/>
        <dsp:cNvSpPr/>
      </dsp:nvSpPr>
      <dsp:spPr>
        <a:xfrm>
          <a:off x="132" y="493"/>
          <a:ext cx="2413912" cy="163375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Macro-economy</a:t>
          </a:r>
          <a:r>
            <a:rPr lang="en-US" sz="4400" kern="1200" dirty="0"/>
            <a:t> </a:t>
          </a:r>
        </a:p>
      </dsp:txBody>
      <dsp:txXfrm>
        <a:off x="79885" y="80246"/>
        <a:ext cx="2254406" cy="1474251"/>
      </dsp:txXfrm>
    </dsp:sp>
    <dsp:sp modelId="{6F31FF08-1A33-4788-AAF5-17879505580C}">
      <dsp:nvSpPr>
        <dsp:cNvPr id="0" name=""/>
        <dsp:cNvSpPr/>
      </dsp:nvSpPr>
      <dsp:spPr>
        <a:xfrm rot="5400000">
          <a:off x="4804253" y="-694362"/>
          <a:ext cx="1481559" cy="631435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Concentration of production to large-scale operator and high value-added products</a:t>
          </a:r>
        </a:p>
        <a:p>
          <a:pPr marL="228600" lvl="1" indent="-228600" algn="l" defTabSz="889000">
            <a:lnSpc>
              <a:spcPct val="90000"/>
            </a:lnSpc>
            <a:spcBef>
              <a:spcPct val="0"/>
            </a:spcBef>
            <a:spcAft>
              <a:spcPct val="15000"/>
            </a:spcAft>
            <a:buChar char="•"/>
          </a:pPr>
          <a:r>
            <a:rPr lang="en-US" sz="2000" kern="1200" dirty="0"/>
            <a:t>Rural-urban income disparity</a:t>
          </a:r>
        </a:p>
        <a:p>
          <a:pPr marL="228600" lvl="1" indent="-228600" algn="l" defTabSz="889000">
            <a:lnSpc>
              <a:spcPct val="90000"/>
            </a:lnSpc>
            <a:spcBef>
              <a:spcPct val="0"/>
            </a:spcBef>
            <a:spcAft>
              <a:spcPct val="15000"/>
            </a:spcAft>
            <a:buChar char="•"/>
          </a:pPr>
          <a:r>
            <a:rPr lang="en-US" sz="2000" kern="1200" dirty="0"/>
            <a:t>Constraints in natural resource</a:t>
          </a:r>
        </a:p>
      </dsp:txBody>
      <dsp:txXfrm rot="-5400000">
        <a:off x="2387856" y="1794359"/>
        <a:ext cx="6242029" cy="1336911"/>
      </dsp:txXfrm>
    </dsp:sp>
    <dsp:sp modelId="{F429E97C-BD03-48F2-A9DE-439EEDFEAA60}">
      <dsp:nvSpPr>
        <dsp:cNvPr id="0" name=""/>
        <dsp:cNvSpPr/>
      </dsp:nvSpPr>
      <dsp:spPr>
        <a:xfrm>
          <a:off x="0" y="1706001"/>
          <a:ext cx="2385499" cy="15691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Agricultural</a:t>
          </a:r>
          <a:r>
            <a:rPr lang="en-US" sz="3200" kern="1200" dirty="0"/>
            <a:t> </a:t>
          </a:r>
          <a:r>
            <a:rPr lang="en-US" sz="2800" kern="1200" dirty="0"/>
            <a:t>sector</a:t>
          </a:r>
        </a:p>
      </dsp:txBody>
      <dsp:txXfrm>
        <a:off x="76599" y="1782600"/>
        <a:ext cx="2232301" cy="1415942"/>
      </dsp:txXfrm>
    </dsp:sp>
    <dsp:sp modelId="{0BEC1293-D4CB-4B3F-8480-23509BB24A4B}">
      <dsp:nvSpPr>
        <dsp:cNvPr id="0" name=""/>
        <dsp:cNvSpPr/>
      </dsp:nvSpPr>
      <dsp:spPr>
        <a:xfrm rot="5400000">
          <a:off x="4806360" y="1029828"/>
          <a:ext cx="1509770" cy="628587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80000" tIns="123825" rIns="10800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Technology and data driven agriculture </a:t>
          </a:r>
        </a:p>
        <a:p>
          <a:pPr marL="228600" lvl="1" indent="-228600" algn="l" defTabSz="889000">
            <a:lnSpc>
              <a:spcPct val="90000"/>
            </a:lnSpc>
            <a:spcBef>
              <a:spcPct val="0"/>
            </a:spcBef>
            <a:spcAft>
              <a:spcPct val="15000"/>
            </a:spcAft>
            <a:buChar char="•"/>
          </a:pPr>
          <a:r>
            <a:rPr lang="en-US" sz="2000" kern="1200" dirty="0"/>
            <a:t>Integrated regional and global value chain</a:t>
          </a:r>
        </a:p>
        <a:p>
          <a:pPr marL="228600" lvl="1" indent="-228600" algn="l" defTabSz="889000">
            <a:lnSpc>
              <a:spcPct val="90000"/>
            </a:lnSpc>
            <a:spcBef>
              <a:spcPct val="0"/>
            </a:spcBef>
            <a:spcAft>
              <a:spcPct val="15000"/>
            </a:spcAft>
            <a:buChar char="•"/>
          </a:pPr>
          <a:r>
            <a:rPr lang="en-US" sz="2000" kern="1200" dirty="0"/>
            <a:t>Climate change</a:t>
          </a:r>
        </a:p>
      </dsp:txBody>
      <dsp:txXfrm rot="-5400000">
        <a:off x="2418307" y="3491583"/>
        <a:ext cx="6212177" cy="1362368"/>
      </dsp:txXfrm>
    </dsp:sp>
    <dsp:sp modelId="{60DD96B7-2854-4140-A2A2-3513935AD988}">
      <dsp:nvSpPr>
        <dsp:cNvPr id="0" name=""/>
        <dsp:cNvSpPr/>
      </dsp:nvSpPr>
      <dsp:spPr>
        <a:xfrm>
          <a:off x="0" y="3356717"/>
          <a:ext cx="2418041" cy="161370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8000" tIns="0" rIns="121920" bIns="216000" numCol="1" spcCol="1270" anchor="ctr" anchorCtr="0">
          <a:noAutofit/>
        </a:bodyPr>
        <a:lstStyle/>
        <a:p>
          <a:pPr marL="0" lvl="0" indent="0" algn="ctr" defTabSz="1422400">
            <a:lnSpc>
              <a:spcPct val="90000"/>
            </a:lnSpc>
            <a:spcBef>
              <a:spcPct val="0"/>
            </a:spcBef>
            <a:spcAft>
              <a:spcPct val="35000"/>
            </a:spcAft>
            <a:buNone/>
          </a:pPr>
          <a:r>
            <a:rPr lang="en-US" sz="3200" kern="1200" dirty="0"/>
            <a:t>Global</a:t>
          </a:r>
          <a:r>
            <a:rPr lang="en-US" sz="5900" kern="1200" dirty="0"/>
            <a:t> </a:t>
          </a:r>
        </a:p>
      </dsp:txBody>
      <dsp:txXfrm>
        <a:off x="78775" y="3435492"/>
        <a:ext cx="2260491" cy="14561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BA83D8-88ED-4638-9238-5DB87C8704EC}">
      <dsp:nvSpPr>
        <dsp:cNvPr id="0" name=""/>
        <dsp:cNvSpPr/>
      </dsp:nvSpPr>
      <dsp:spPr>
        <a:xfrm>
          <a:off x="0" y="17757"/>
          <a:ext cx="8604200" cy="8535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altLang="en-US" sz="2400" kern="1200" dirty="0">
              <a:solidFill>
                <a:schemeClr val="tx1"/>
              </a:solidFill>
            </a:rPr>
            <a:t>Less directive policy, focusing beyond agricultural production</a:t>
          </a:r>
        </a:p>
      </dsp:txBody>
      <dsp:txXfrm>
        <a:off x="41669" y="59426"/>
        <a:ext cx="8520862" cy="770251"/>
      </dsp:txXfrm>
    </dsp:sp>
    <dsp:sp modelId="{94E2A303-2C9C-46F1-9CCC-CC19D16C7B40}">
      <dsp:nvSpPr>
        <dsp:cNvPr id="0" name=""/>
        <dsp:cNvSpPr/>
      </dsp:nvSpPr>
      <dsp:spPr>
        <a:xfrm>
          <a:off x="0" y="901151"/>
          <a:ext cx="8604200" cy="1843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183"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altLang="en-US" sz="2400" kern="1200" dirty="0">
              <a:solidFill>
                <a:schemeClr val="bg1"/>
              </a:solidFill>
            </a:rPr>
            <a:t>Further shift to </a:t>
          </a:r>
          <a:r>
            <a:rPr lang="en-US" altLang="en-US" sz="2400" b="1" kern="1200" dirty="0">
              <a:solidFill>
                <a:schemeClr val="bg1"/>
              </a:solidFill>
            </a:rPr>
            <a:t>non-commodity specific </a:t>
          </a:r>
          <a:r>
            <a:rPr lang="en-US" altLang="en-US" sz="2400" kern="1200" dirty="0">
              <a:solidFill>
                <a:schemeClr val="bg1"/>
              </a:solidFill>
            </a:rPr>
            <a:t>producer support</a:t>
          </a:r>
          <a:endParaRPr lang="en-US" sz="2400" kern="1200" dirty="0">
            <a:solidFill>
              <a:schemeClr val="bg1"/>
            </a:solidFill>
          </a:endParaRPr>
        </a:p>
        <a:p>
          <a:pPr marL="228600" lvl="1" indent="-228600" algn="l" defTabSz="1066800">
            <a:lnSpc>
              <a:spcPct val="90000"/>
            </a:lnSpc>
            <a:spcBef>
              <a:spcPct val="0"/>
            </a:spcBef>
            <a:spcAft>
              <a:spcPct val="20000"/>
            </a:spcAft>
            <a:buChar char="•"/>
          </a:pPr>
          <a:r>
            <a:rPr lang="en-US" altLang="en-US" sz="2400" kern="1200" dirty="0">
              <a:solidFill>
                <a:schemeClr val="bg1"/>
              </a:solidFill>
            </a:rPr>
            <a:t>Enhance </a:t>
          </a:r>
          <a:r>
            <a:rPr lang="en-US" altLang="en-US" sz="2400" b="1" kern="1200" dirty="0">
              <a:solidFill>
                <a:schemeClr val="bg1"/>
              </a:solidFill>
            </a:rPr>
            <a:t>farmers’ role </a:t>
          </a:r>
          <a:r>
            <a:rPr lang="en-US" altLang="en-US" sz="2400" kern="1200" dirty="0">
              <a:solidFill>
                <a:schemeClr val="bg1"/>
              </a:solidFill>
            </a:rPr>
            <a:t>in managing normal business risk</a:t>
          </a:r>
          <a:endParaRPr lang="en-US" sz="2400" b="0" kern="1200" dirty="0">
            <a:solidFill>
              <a:schemeClr val="bg1"/>
            </a:solidFill>
          </a:endParaRPr>
        </a:p>
        <a:p>
          <a:pPr marL="228600" lvl="1" indent="-228600" algn="l" defTabSz="1066800">
            <a:lnSpc>
              <a:spcPct val="90000"/>
            </a:lnSpc>
            <a:spcBef>
              <a:spcPct val="0"/>
            </a:spcBef>
            <a:spcAft>
              <a:spcPct val="20000"/>
            </a:spcAft>
            <a:buChar char="•"/>
          </a:pPr>
          <a:endParaRPr lang="en-US" sz="2400" b="0" kern="1200" dirty="0">
            <a:solidFill>
              <a:schemeClr val="bg1"/>
            </a:solidFill>
          </a:endParaRPr>
        </a:p>
      </dsp:txBody>
      <dsp:txXfrm>
        <a:off x="0" y="901151"/>
        <a:ext cx="8604200" cy="1843475"/>
      </dsp:txXfrm>
    </dsp:sp>
    <dsp:sp modelId="{A63BA20E-EA23-47AE-8881-BAD5B3251B48}">
      <dsp:nvSpPr>
        <dsp:cNvPr id="0" name=""/>
        <dsp:cNvSpPr/>
      </dsp:nvSpPr>
      <dsp:spPr>
        <a:xfrm>
          <a:off x="0" y="2170794"/>
          <a:ext cx="8604200" cy="786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altLang="en-US" sz="2400" kern="1200" dirty="0">
              <a:solidFill>
                <a:schemeClr val="tx1"/>
              </a:solidFill>
            </a:rPr>
            <a:t>More role for private input and service markets</a:t>
          </a:r>
        </a:p>
      </dsp:txBody>
      <dsp:txXfrm>
        <a:off x="38381" y="2209175"/>
        <a:ext cx="8527438" cy="709478"/>
      </dsp:txXfrm>
    </dsp:sp>
    <dsp:sp modelId="{4E8FAFB9-992B-4BD7-B142-84E3F393B5A1}">
      <dsp:nvSpPr>
        <dsp:cNvPr id="0" name=""/>
        <dsp:cNvSpPr/>
      </dsp:nvSpPr>
      <dsp:spPr>
        <a:xfrm>
          <a:off x="0" y="3161805"/>
          <a:ext cx="8604200" cy="20531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183" tIns="39370" rIns="220472" bIns="39370" numCol="1" spcCol="1270" anchor="t" anchorCtr="0">
          <a:noAutofit/>
        </a:bodyPr>
        <a:lstStyle/>
        <a:p>
          <a:pPr marL="228600" lvl="1" indent="0" algn="l" defTabSz="977900">
            <a:lnSpc>
              <a:spcPct val="90000"/>
            </a:lnSpc>
            <a:spcBef>
              <a:spcPct val="0"/>
            </a:spcBef>
            <a:spcAft>
              <a:spcPct val="20000"/>
            </a:spcAft>
            <a:buFont typeface="Arial" panose="020B0604020202020204" pitchFamily="34" charset="0"/>
            <a:buChar char="•"/>
          </a:pPr>
          <a:r>
            <a:rPr lang="en-US" sz="2400" kern="1200" dirty="0">
              <a:solidFill>
                <a:schemeClr val="bg1"/>
              </a:solidFill>
            </a:rPr>
            <a:t>   Ensure a </a:t>
          </a:r>
          <a:r>
            <a:rPr lang="en-US" sz="2400" b="1" kern="1200" dirty="0">
              <a:solidFill>
                <a:schemeClr val="bg1"/>
              </a:solidFill>
            </a:rPr>
            <a:t>level playing field </a:t>
          </a:r>
          <a:r>
            <a:rPr lang="en-US" sz="2400" b="0" kern="1200" dirty="0">
              <a:solidFill>
                <a:schemeClr val="bg1"/>
              </a:solidFill>
            </a:rPr>
            <a:t>among </a:t>
          </a:r>
          <a:r>
            <a:rPr lang="en-US" sz="2400" kern="1200" dirty="0">
              <a:solidFill>
                <a:schemeClr val="bg1"/>
              </a:solidFill>
            </a:rPr>
            <a:t>agricultural input and service providers</a:t>
          </a:r>
          <a:endParaRPr lang="en-US" sz="2400" b="1" kern="1200" dirty="0">
            <a:solidFill>
              <a:schemeClr val="bg1"/>
            </a:solidFill>
          </a:endParaRPr>
        </a:p>
        <a:p>
          <a:pPr marL="228600" lvl="1" indent="-228600" algn="l" defTabSz="1066800">
            <a:lnSpc>
              <a:spcPct val="90000"/>
            </a:lnSpc>
            <a:spcBef>
              <a:spcPct val="0"/>
            </a:spcBef>
            <a:spcAft>
              <a:spcPct val="20000"/>
            </a:spcAft>
            <a:buChar char="•"/>
          </a:pPr>
          <a:r>
            <a:rPr lang="en-US" sz="2400" kern="1200" dirty="0">
              <a:solidFill>
                <a:schemeClr val="bg1"/>
              </a:solidFill>
            </a:rPr>
            <a:t>Increase the </a:t>
          </a:r>
          <a:r>
            <a:rPr lang="en-US" sz="2400" b="1" kern="1200" dirty="0">
              <a:solidFill>
                <a:schemeClr val="bg1"/>
              </a:solidFill>
            </a:rPr>
            <a:t>role of private extension services </a:t>
          </a:r>
          <a:r>
            <a:rPr lang="en-US" sz="2400" kern="1200" dirty="0">
              <a:solidFill>
                <a:schemeClr val="bg1"/>
              </a:solidFill>
            </a:rPr>
            <a:t>on areas of public interest and policy advice</a:t>
          </a:r>
        </a:p>
      </dsp:txBody>
      <dsp:txXfrm>
        <a:off x="0" y="3161805"/>
        <a:ext cx="8604200" cy="20531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BA83D8-88ED-4638-9238-5DB87C8704EC}">
      <dsp:nvSpPr>
        <dsp:cNvPr id="0" name=""/>
        <dsp:cNvSpPr/>
      </dsp:nvSpPr>
      <dsp:spPr>
        <a:xfrm>
          <a:off x="0" y="0"/>
          <a:ext cx="8545349" cy="6073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More proactive industry participation in innovation process</a:t>
          </a:r>
        </a:p>
      </dsp:txBody>
      <dsp:txXfrm>
        <a:off x="29648" y="29648"/>
        <a:ext cx="8486053" cy="548040"/>
      </dsp:txXfrm>
    </dsp:sp>
    <dsp:sp modelId="{94E2A303-2C9C-46F1-9CCC-CC19D16C7B40}">
      <dsp:nvSpPr>
        <dsp:cNvPr id="0" name=""/>
        <dsp:cNvSpPr/>
      </dsp:nvSpPr>
      <dsp:spPr>
        <a:xfrm>
          <a:off x="0" y="765238"/>
          <a:ext cx="8545349" cy="1269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315"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solidFill>
                <a:schemeClr val="bg1"/>
              </a:solidFill>
            </a:rPr>
            <a:t>Introduce </a:t>
          </a:r>
          <a:r>
            <a:rPr lang="en-US" sz="2100" b="1" kern="1200" dirty="0">
              <a:solidFill>
                <a:schemeClr val="bg1"/>
              </a:solidFill>
            </a:rPr>
            <a:t>co-funding schemes </a:t>
          </a:r>
          <a:r>
            <a:rPr lang="en-US" sz="2100" kern="1200" dirty="0">
              <a:solidFill>
                <a:schemeClr val="bg1"/>
              </a:solidFill>
            </a:rPr>
            <a:t>for agricultural R&amp;D with producer </a:t>
          </a:r>
          <a:r>
            <a:rPr lang="en-US" sz="2100" kern="1200" dirty="0" err="1">
              <a:solidFill>
                <a:schemeClr val="bg1"/>
              </a:solidFill>
            </a:rPr>
            <a:t>organisations</a:t>
          </a:r>
          <a:endParaRPr lang="en-US" sz="2100" b="1" kern="1200" dirty="0">
            <a:solidFill>
              <a:schemeClr val="bg1"/>
            </a:solidFill>
          </a:endParaRPr>
        </a:p>
        <a:p>
          <a:pPr marL="228600" lvl="1" indent="-228600" algn="l" defTabSz="933450">
            <a:lnSpc>
              <a:spcPct val="90000"/>
            </a:lnSpc>
            <a:spcBef>
              <a:spcPct val="0"/>
            </a:spcBef>
            <a:spcAft>
              <a:spcPct val="20000"/>
            </a:spcAft>
            <a:buChar char="•"/>
          </a:pPr>
          <a:r>
            <a:rPr lang="en-US" sz="2100" kern="1200" dirty="0">
              <a:solidFill>
                <a:schemeClr val="bg1"/>
              </a:solidFill>
            </a:rPr>
            <a:t>  </a:t>
          </a:r>
          <a:r>
            <a:rPr lang="en-US" sz="2100" b="1" kern="1200" dirty="0">
              <a:solidFill>
                <a:schemeClr val="bg1"/>
              </a:solidFill>
            </a:rPr>
            <a:t>Participation in agricultural education </a:t>
          </a:r>
          <a:r>
            <a:rPr lang="en-US" sz="2100" b="0" kern="1200" dirty="0">
              <a:solidFill>
                <a:schemeClr val="bg1"/>
              </a:solidFill>
            </a:rPr>
            <a:t>to avoid mismatch of skill supply  </a:t>
          </a:r>
        </a:p>
      </dsp:txBody>
      <dsp:txXfrm>
        <a:off x="0" y="765238"/>
        <a:ext cx="8545349" cy="1269995"/>
      </dsp:txXfrm>
    </dsp:sp>
    <dsp:sp modelId="{A63BA20E-EA23-47AE-8881-BAD5B3251B48}">
      <dsp:nvSpPr>
        <dsp:cNvPr id="0" name=""/>
        <dsp:cNvSpPr/>
      </dsp:nvSpPr>
      <dsp:spPr>
        <a:xfrm>
          <a:off x="0" y="2045923"/>
          <a:ext cx="8545349" cy="7513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Cross-sectoral collaboration in agricultural innovation</a:t>
          </a:r>
        </a:p>
      </dsp:txBody>
      <dsp:txXfrm>
        <a:off x="36677" y="2082600"/>
        <a:ext cx="8471995" cy="677985"/>
      </dsp:txXfrm>
    </dsp:sp>
    <dsp:sp modelId="{4E8FAFB9-992B-4BD7-B142-84E3F393B5A1}">
      <dsp:nvSpPr>
        <dsp:cNvPr id="0" name=""/>
        <dsp:cNvSpPr/>
      </dsp:nvSpPr>
      <dsp:spPr>
        <a:xfrm>
          <a:off x="0" y="2895201"/>
          <a:ext cx="8545349" cy="2781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315" tIns="34290" rIns="192024" bIns="34290" numCol="1" spcCol="1270" anchor="t" anchorCtr="0">
          <a:noAutofit/>
        </a:bodyPr>
        <a:lstStyle/>
        <a:p>
          <a:pPr marL="228600" lvl="1" indent="0" algn="l" defTabSz="977900">
            <a:lnSpc>
              <a:spcPct val="90000"/>
            </a:lnSpc>
            <a:spcBef>
              <a:spcPct val="0"/>
            </a:spcBef>
            <a:spcAft>
              <a:spcPct val="20000"/>
            </a:spcAft>
            <a:buFont typeface="Arial" panose="020B0604020202020204" pitchFamily="34" charset="0"/>
            <a:buChar char="•"/>
          </a:pPr>
          <a:r>
            <a:rPr lang="en-US" sz="2100" kern="1200" dirty="0">
              <a:solidFill>
                <a:schemeClr val="bg1"/>
              </a:solidFill>
            </a:rPr>
            <a:t>  Focus agricultural R&amp;D on </a:t>
          </a:r>
          <a:r>
            <a:rPr lang="en-US" sz="2100" b="0" kern="1200" dirty="0">
              <a:solidFill>
                <a:schemeClr val="bg1"/>
              </a:solidFill>
            </a:rPr>
            <a:t>pre-competitive research areas </a:t>
          </a:r>
          <a:r>
            <a:rPr lang="en-US" sz="2100" kern="1200" dirty="0">
              <a:solidFill>
                <a:schemeClr val="bg1"/>
              </a:solidFill>
            </a:rPr>
            <a:t>with a </a:t>
          </a:r>
          <a:r>
            <a:rPr lang="en-US" sz="2100" b="1" kern="1200" dirty="0">
              <a:solidFill>
                <a:schemeClr val="bg1"/>
              </a:solidFill>
            </a:rPr>
            <a:t>medium-long-term perspective </a:t>
          </a:r>
          <a:r>
            <a:rPr lang="en-US" sz="2100" kern="1200" dirty="0">
              <a:solidFill>
                <a:schemeClr val="bg1"/>
              </a:solidFill>
            </a:rPr>
            <a:t>and on areas not specifically tied to commercial production</a:t>
          </a:r>
        </a:p>
        <a:p>
          <a:pPr marL="228600" lvl="1" indent="0" algn="l" defTabSz="977900">
            <a:lnSpc>
              <a:spcPct val="90000"/>
            </a:lnSpc>
            <a:spcBef>
              <a:spcPct val="0"/>
            </a:spcBef>
            <a:spcAft>
              <a:spcPct val="20000"/>
            </a:spcAft>
            <a:buFont typeface="Arial" panose="020B0604020202020204" pitchFamily="34" charset="0"/>
            <a:buChar char="•"/>
          </a:pPr>
          <a:r>
            <a:rPr lang="en-US" sz="2100" kern="1200" dirty="0">
              <a:solidFill>
                <a:schemeClr val="bg1"/>
              </a:solidFill>
            </a:rPr>
            <a:t>  Increase funding for collaboration, and co-funding with the private sector and foreign researchers </a:t>
          </a:r>
        </a:p>
        <a:p>
          <a:pPr marL="228600" lvl="1" indent="-228600" algn="l" defTabSz="933450">
            <a:lnSpc>
              <a:spcPct val="90000"/>
            </a:lnSpc>
            <a:spcBef>
              <a:spcPct val="0"/>
            </a:spcBef>
            <a:spcAft>
              <a:spcPct val="20000"/>
            </a:spcAft>
            <a:buChar char="•"/>
          </a:pPr>
          <a:r>
            <a:rPr lang="en-US" sz="2100" kern="1200" dirty="0">
              <a:solidFill>
                <a:schemeClr val="bg1"/>
              </a:solidFill>
            </a:rPr>
            <a:t> More integration with general innovation systems </a:t>
          </a:r>
        </a:p>
      </dsp:txBody>
      <dsp:txXfrm>
        <a:off x="0" y="2895201"/>
        <a:ext cx="8545349" cy="27816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761AA-0BB7-4E9C-B048-7A667D716D1B}">
      <dsp:nvSpPr>
        <dsp:cNvPr id="0" name=""/>
        <dsp:cNvSpPr/>
      </dsp:nvSpPr>
      <dsp:spPr>
        <a:xfrm>
          <a:off x="21489" y="0"/>
          <a:ext cx="3089376" cy="1356650"/>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Supply oriented policies to guide production decision and technological choice </a:t>
          </a:r>
        </a:p>
      </dsp:txBody>
      <dsp:txXfrm>
        <a:off x="61224" y="39735"/>
        <a:ext cx="3009906" cy="1277180"/>
      </dsp:txXfrm>
    </dsp:sp>
    <dsp:sp modelId="{F21DEF97-B6EE-48B3-9E6E-1B14B327B87D}">
      <dsp:nvSpPr>
        <dsp:cNvPr id="0" name=""/>
        <dsp:cNvSpPr/>
      </dsp:nvSpPr>
      <dsp:spPr>
        <a:xfrm rot="4940">
          <a:off x="3361412" y="322631"/>
          <a:ext cx="531158" cy="71730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endParaRPr lang="en-US" sz="1200" kern="1200"/>
        </a:p>
      </dsp:txBody>
      <dsp:txXfrm>
        <a:off x="3361412" y="465979"/>
        <a:ext cx="371811" cy="430385"/>
      </dsp:txXfrm>
    </dsp:sp>
    <dsp:sp modelId="{B0A181DF-6668-44D7-B0CA-35F07412D3E3}">
      <dsp:nvSpPr>
        <dsp:cNvPr id="0" name=""/>
        <dsp:cNvSpPr/>
      </dsp:nvSpPr>
      <dsp:spPr>
        <a:xfrm>
          <a:off x="4113052" y="0"/>
          <a:ext cx="4028126" cy="1369758"/>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Demand oriented policies to address producer’s management constraints and expand business opportunities   </a:t>
          </a:r>
        </a:p>
      </dsp:txBody>
      <dsp:txXfrm>
        <a:off x="4153171" y="40119"/>
        <a:ext cx="3947888" cy="12895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761AA-0BB7-4E9C-B048-7A667D716D1B}">
      <dsp:nvSpPr>
        <dsp:cNvPr id="0" name=""/>
        <dsp:cNvSpPr/>
      </dsp:nvSpPr>
      <dsp:spPr>
        <a:xfrm>
          <a:off x="93605" y="0"/>
          <a:ext cx="3142427" cy="1377423"/>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Segmented policies to support environmentally friendly farming</a:t>
          </a:r>
        </a:p>
      </dsp:txBody>
      <dsp:txXfrm>
        <a:off x="133948" y="40343"/>
        <a:ext cx="3061741" cy="1296737"/>
      </dsp:txXfrm>
    </dsp:sp>
    <dsp:sp modelId="{F21DEF97-B6EE-48B3-9E6E-1B14B327B87D}">
      <dsp:nvSpPr>
        <dsp:cNvPr id="0" name=""/>
        <dsp:cNvSpPr/>
      </dsp:nvSpPr>
      <dsp:spPr>
        <a:xfrm rot="5777">
          <a:off x="3479821" y="317489"/>
          <a:ext cx="516833" cy="749412"/>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endParaRPr lang="en-US" sz="1200" kern="1200"/>
        </a:p>
      </dsp:txBody>
      <dsp:txXfrm>
        <a:off x="3479821" y="467241"/>
        <a:ext cx="361783" cy="449648"/>
      </dsp:txXfrm>
    </dsp:sp>
    <dsp:sp modelId="{B0A181DF-6668-44D7-B0CA-35F07412D3E3}">
      <dsp:nvSpPr>
        <dsp:cNvPr id="0" name=""/>
        <dsp:cNvSpPr/>
      </dsp:nvSpPr>
      <dsp:spPr>
        <a:xfrm>
          <a:off x="4211188" y="0"/>
          <a:ext cx="3923931" cy="1392575"/>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Integrated policies in which all the producers commit to the improvement of environmental performance</a:t>
          </a:r>
        </a:p>
      </dsp:txBody>
      <dsp:txXfrm>
        <a:off x="4251975" y="40787"/>
        <a:ext cx="3842357" cy="13110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761AA-0BB7-4E9C-B048-7A667D716D1B}">
      <dsp:nvSpPr>
        <dsp:cNvPr id="0" name=""/>
        <dsp:cNvSpPr/>
      </dsp:nvSpPr>
      <dsp:spPr>
        <a:xfrm>
          <a:off x="83594" y="75368"/>
          <a:ext cx="3170977" cy="1470348"/>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Sector specific policies and institutions to isolate agriculture </a:t>
          </a:r>
        </a:p>
      </dsp:txBody>
      <dsp:txXfrm>
        <a:off x="126659" y="118433"/>
        <a:ext cx="3084847" cy="1384218"/>
      </dsp:txXfrm>
    </dsp:sp>
    <dsp:sp modelId="{F21DEF97-B6EE-48B3-9E6E-1B14B327B87D}">
      <dsp:nvSpPr>
        <dsp:cNvPr id="0" name=""/>
        <dsp:cNvSpPr/>
      </dsp:nvSpPr>
      <dsp:spPr>
        <a:xfrm rot="4369">
          <a:off x="3491182" y="443956"/>
          <a:ext cx="501615" cy="738440"/>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endParaRPr lang="en-US" sz="1200" kern="1200"/>
        </a:p>
      </dsp:txBody>
      <dsp:txXfrm>
        <a:off x="3491182" y="591548"/>
        <a:ext cx="351131" cy="443064"/>
      </dsp:txXfrm>
    </dsp:sp>
    <dsp:sp modelId="{B0A181DF-6668-44D7-B0CA-35F07412D3E3}">
      <dsp:nvSpPr>
        <dsp:cNvPr id="0" name=""/>
        <dsp:cNvSpPr/>
      </dsp:nvSpPr>
      <dsp:spPr>
        <a:xfrm>
          <a:off x="4201014" y="55386"/>
          <a:ext cx="3905488" cy="1521711"/>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Economy-wide policies to connect agriculture to competitive technologies and skills outside the sector </a:t>
          </a:r>
        </a:p>
      </dsp:txBody>
      <dsp:txXfrm>
        <a:off x="4245583" y="99955"/>
        <a:ext cx="3816350" cy="143257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099" cy="497205"/>
          </a:xfrm>
          <a:prstGeom prst="rect">
            <a:avLst/>
          </a:prstGeom>
        </p:spPr>
        <p:txBody>
          <a:bodyPr vert="horz" lIns="91430" tIns="45715" rIns="91430" bIns="45715" rtlCol="0"/>
          <a:lstStyle>
            <a:lvl1pPr algn="l">
              <a:defRPr sz="1200"/>
            </a:lvl1pPr>
          </a:lstStyle>
          <a:p>
            <a:endParaRPr lang="en-GB"/>
          </a:p>
        </p:txBody>
      </p:sp>
      <p:sp>
        <p:nvSpPr>
          <p:cNvPr id="3" name="Date Placeholder 2"/>
          <p:cNvSpPr>
            <a:spLocks noGrp="1"/>
          </p:cNvSpPr>
          <p:nvPr>
            <p:ph type="dt" sz="quarter" idx="1"/>
          </p:nvPr>
        </p:nvSpPr>
        <p:spPr>
          <a:xfrm>
            <a:off x="3854940" y="0"/>
            <a:ext cx="2949099" cy="497205"/>
          </a:xfrm>
          <a:prstGeom prst="rect">
            <a:avLst/>
          </a:prstGeom>
        </p:spPr>
        <p:txBody>
          <a:bodyPr vert="horz" lIns="91430" tIns="45715" rIns="91430" bIns="45715" rtlCol="0"/>
          <a:lstStyle>
            <a:lvl1pPr algn="r">
              <a:defRPr sz="1200"/>
            </a:lvl1pPr>
          </a:lstStyle>
          <a:p>
            <a:fld id="{1078095B-6356-49EB-917A-EFB6335D2E8A}" type="datetimeFigureOut">
              <a:rPr lang="en-GB" smtClean="0"/>
              <a:t>29/11/2019</a:t>
            </a:fld>
            <a:endParaRPr lang="en-GB"/>
          </a:p>
        </p:txBody>
      </p:sp>
      <p:sp>
        <p:nvSpPr>
          <p:cNvPr id="4" name="Footer Placeholder 3"/>
          <p:cNvSpPr>
            <a:spLocks noGrp="1"/>
          </p:cNvSpPr>
          <p:nvPr>
            <p:ph type="ftr" sz="quarter" idx="2"/>
          </p:nvPr>
        </p:nvSpPr>
        <p:spPr>
          <a:xfrm>
            <a:off x="1" y="9445169"/>
            <a:ext cx="2949099" cy="497205"/>
          </a:xfrm>
          <a:prstGeom prst="rect">
            <a:avLst/>
          </a:prstGeom>
        </p:spPr>
        <p:txBody>
          <a:bodyPr vert="horz" lIns="91430" tIns="45715" rIns="91430" bIns="45715" rtlCol="0" anchor="b"/>
          <a:lstStyle>
            <a:lvl1pPr algn="l">
              <a:defRPr sz="1200"/>
            </a:lvl1pPr>
          </a:lstStyle>
          <a:p>
            <a:endParaRPr lang="en-GB"/>
          </a:p>
        </p:txBody>
      </p:sp>
      <p:sp>
        <p:nvSpPr>
          <p:cNvPr id="5" name="Slide Number Placeholder 4"/>
          <p:cNvSpPr>
            <a:spLocks noGrp="1"/>
          </p:cNvSpPr>
          <p:nvPr>
            <p:ph type="sldNum" sz="quarter" idx="3"/>
          </p:nvPr>
        </p:nvSpPr>
        <p:spPr>
          <a:xfrm>
            <a:off x="3854940" y="9445169"/>
            <a:ext cx="2949099" cy="497205"/>
          </a:xfrm>
          <a:prstGeom prst="rect">
            <a:avLst/>
          </a:prstGeom>
        </p:spPr>
        <p:txBody>
          <a:bodyPr vert="horz" lIns="91430" tIns="45715" rIns="91430" bIns="45715" rtlCol="0" anchor="b"/>
          <a:lstStyle>
            <a:lvl1pPr algn="r">
              <a:defRPr sz="1200"/>
            </a:lvl1pPr>
          </a:lstStyle>
          <a:p>
            <a:fld id="{26E1868D-2A2D-4DC2-AD9D-160ABB36081F}" type="slidenum">
              <a:rPr lang="en-GB" smtClean="0"/>
              <a:t>‹#›</a:t>
            </a:fld>
            <a:endParaRPr lang="en-GB"/>
          </a:p>
        </p:txBody>
      </p:sp>
    </p:spTree>
    <p:extLst>
      <p:ext uri="{BB962C8B-B14F-4D97-AF65-F5344CB8AC3E}">
        <p14:creationId xmlns:p14="http://schemas.microsoft.com/office/powerpoint/2010/main" val="3545046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099" cy="498932"/>
          </a:xfrm>
          <a:prstGeom prst="rect">
            <a:avLst/>
          </a:prstGeom>
        </p:spPr>
        <p:txBody>
          <a:bodyPr vert="horz" lIns="91430" tIns="45715" rIns="91430" bIns="45715" rtlCol="0"/>
          <a:lstStyle>
            <a:lvl1pPr algn="l">
              <a:defRPr sz="1200"/>
            </a:lvl1pPr>
          </a:lstStyle>
          <a:p>
            <a:endParaRPr lang="id-ID"/>
          </a:p>
        </p:txBody>
      </p:sp>
      <p:sp>
        <p:nvSpPr>
          <p:cNvPr id="3" name="Date Placeholder 2"/>
          <p:cNvSpPr>
            <a:spLocks noGrp="1"/>
          </p:cNvSpPr>
          <p:nvPr>
            <p:ph type="dt" idx="1"/>
          </p:nvPr>
        </p:nvSpPr>
        <p:spPr>
          <a:xfrm>
            <a:off x="3854940" y="0"/>
            <a:ext cx="2949099" cy="498932"/>
          </a:xfrm>
          <a:prstGeom prst="rect">
            <a:avLst/>
          </a:prstGeom>
        </p:spPr>
        <p:txBody>
          <a:bodyPr vert="horz" lIns="91430" tIns="45715" rIns="91430" bIns="45715" rtlCol="0"/>
          <a:lstStyle>
            <a:lvl1pPr algn="r">
              <a:defRPr sz="1200"/>
            </a:lvl1pPr>
          </a:lstStyle>
          <a:p>
            <a:fld id="{38B7FE39-E206-4B27-9658-957DE19B1AAD}" type="datetimeFigureOut">
              <a:rPr lang="id-ID" smtClean="0"/>
              <a:pPr/>
              <a:t>29/11/2019</a:t>
            </a:fld>
            <a:endParaRPr lang="id-ID"/>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30" tIns="45715" rIns="91430" bIns="45715" rtlCol="0" anchor="ctr"/>
          <a:lstStyle/>
          <a:p>
            <a:endParaRPr lang="id-ID"/>
          </a:p>
        </p:txBody>
      </p:sp>
      <p:sp>
        <p:nvSpPr>
          <p:cNvPr id="5" name="Notes Placeholder 4"/>
          <p:cNvSpPr>
            <a:spLocks noGrp="1"/>
          </p:cNvSpPr>
          <p:nvPr>
            <p:ph type="body" sz="quarter" idx="3"/>
          </p:nvPr>
        </p:nvSpPr>
        <p:spPr>
          <a:xfrm>
            <a:off x="680562" y="4785599"/>
            <a:ext cx="5444490" cy="3915489"/>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1" y="9445171"/>
            <a:ext cx="2949099" cy="498931"/>
          </a:xfrm>
          <a:prstGeom prst="rect">
            <a:avLst/>
          </a:prstGeom>
        </p:spPr>
        <p:txBody>
          <a:bodyPr vert="horz" lIns="91430" tIns="45715" rIns="91430" bIns="45715" rtlCol="0" anchor="b"/>
          <a:lstStyle>
            <a:lvl1pPr algn="l">
              <a:defRPr sz="1200"/>
            </a:lvl1pPr>
          </a:lstStyle>
          <a:p>
            <a:endParaRPr lang="id-ID"/>
          </a:p>
        </p:txBody>
      </p:sp>
      <p:sp>
        <p:nvSpPr>
          <p:cNvPr id="7" name="Slide Number Placeholder 6"/>
          <p:cNvSpPr>
            <a:spLocks noGrp="1"/>
          </p:cNvSpPr>
          <p:nvPr>
            <p:ph type="sldNum" sz="quarter" idx="5"/>
          </p:nvPr>
        </p:nvSpPr>
        <p:spPr>
          <a:xfrm>
            <a:off x="3854940" y="9445171"/>
            <a:ext cx="2949099" cy="498931"/>
          </a:xfrm>
          <a:prstGeom prst="rect">
            <a:avLst/>
          </a:prstGeom>
        </p:spPr>
        <p:txBody>
          <a:bodyPr vert="horz" lIns="91430" tIns="45715" rIns="91430" bIns="45715" rtlCol="0" anchor="b"/>
          <a:lstStyle>
            <a:lvl1pPr algn="r">
              <a:defRPr sz="1200"/>
            </a:lvl1pPr>
          </a:lstStyle>
          <a:p>
            <a:fld id="{E6C6A3E7-7B0A-43E6-AF50-B970C3A8BCF7}" type="slidenum">
              <a:rPr lang="id-ID" smtClean="0"/>
              <a:pPr/>
              <a:t>‹#›</a:t>
            </a:fld>
            <a:endParaRPr lang="id-ID"/>
          </a:p>
        </p:txBody>
      </p:sp>
    </p:spTree>
    <p:extLst>
      <p:ext uri="{BB962C8B-B14F-4D97-AF65-F5344CB8AC3E}">
        <p14:creationId xmlns:p14="http://schemas.microsoft.com/office/powerpoint/2010/main" val="1341818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C6A3E7-7B0A-43E6-AF50-B970C3A8BCF7}" type="slidenum">
              <a:rPr kumimoji="0" lang="id-ID"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d-ID"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55273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Japan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623576-D0F3-4404-A11A-F638133CAA7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69249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Japan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623576-D0F3-4404-A11A-F638133CAA7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3717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ja-JP"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623576-D0F3-4404-A11A-F638133CAA7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7759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342900" lvl="0" indent="-342900">
              <a:lnSpc>
                <a:spcPct val="115000"/>
              </a:lnSpc>
              <a:spcAft>
                <a:spcPts val="0"/>
              </a:spcAft>
              <a:buFont typeface="Symbol" panose="05050102010706020507" pitchFamily="18" charset="2"/>
              <a:buChar char=""/>
            </a:pPr>
            <a:r>
              <a:rPr lang="en-GB" sz="1200" dirty="0">
                <a:effectLst/>
                <a:latin typeface="Calibri" panose="020F0502020204030204" pitchFamily="34" charset="0"/>
                <a:ea typeface="MS Mincho"/>
                <a:cs typeface="Cordia New"/>
              </a:rPr>
              <a:t>Considering the changes of these situations, the report is suggesting broadly three directions of reform</a:t>
            </a:r>
            <a:endParaRPr lang="en-US" sz="1200" dirty="0">
              <a:effectLst/>
              <a:latin typeface="Calibri" panose="020F0502020204030204" pitchFamily="34" charset="0"/>
              <a:ea typeface="MS Mincho"/>
              <a:cs typeface="Cordia New"/>
            </a:endParaRPr>
          </a:p>
          <a:p>
            <a:pPr marL="342900" lvl="0" indent="-342900">
              <a:lnSpc>
                <a:spcPct val="115000"/>
              </a:lnSpc>
              <a:spcAft>
                <a:spcPts val="0"/>
              </a:spcAft>
              <a:buFont typeface="Symbol" panose="05050102010706020507" pitchFamily="18" charset="2"/>
              <a:buChar char=""/>
            </a:pPr>
            <a:r>
              <a:rPr lang="en-GB" sz="1200" dirty="0">
                <a:effectLst/>
                <a:latin typeface="Calibri" panose="020F0502020204030204" pitchFamily="34" charset="0"/>
                <a:ea typeface="MS Mincho"/>
                <a:cs typeface="Cordia New"/>
              </a:rPr>
              <a:t>Supply oriented policies (policy focusing on domestic market equilibrium, supply driven innovation system focusing on government R&amp;D and extension system)</a:t>
            </a:r>
            <a:endParaRPr lang="en-US" sz="1200" dirty="0">
              <a:effectLst/>
              <a:latin typeface="Calibri" panose="020F0502020204030204" pitchFamily="34" charset="0"/>
              <a:ea typeface="MS Mincho"/>
              <a:cs typeface="Cordia New"/>
            </a:endParaRPr>
          </a:p>
          <a:p>
            <a:pPr marL="342900" lvl="0" indent="-342900">
              <a:lnSpc>
                <a:spcPct val="115000"/>
              </a:lnSpc>
              <a:spcAft>
                <a:spcPts val="0"/>
              </a:spcAft>
              <a:buFont typeface="Symbol" panose="05050102010706020507" pitchFamily="18" charset="2"/>
              <a:buChar char=""/>
            </a:pPr>
            <a:r>
              <a:rPr lang="en-GB" sz="1200" dirty="0">
                <a:effectLst/>
                <a:latin typeface="Calibri" panose="020F0502020204030204" pitchFamily="34" charset="0"/>
                <a:ea typeface="MS Mincho"/>
                <a:cs typeface="Cordia New"/>
              </a:rPr>
              <a:t>These supply orient policies create less incentive for innovation at the farm level </a:t>
            </a:r>
            <a:endParaRPr lang="en-US" sz="1200" dirty="0">
              <a:effectLst/>
              <a:latin typeface="Calibri" panose="020F0502020204030204" pitchFamily="34" charset="0"/>
              <a:ea typeface="MS Mincho"/>
              <a:cs typeface="Cordia New"/>
            </a:endParaRPr>
          </a:p>
          <a:p>
            <a:pPr marL="342900" lvl="0" indent="-342900">
              <a:lnSpc>
                <a:spcPct val="115000"/>
              </a:lnSpc>
              <a:spcAft>
                <a:spcPts val="0"/>
              </a:spcAft>
              <a:buFont typeface="Symbol" panose="05050102010706020507" pitchFamily="18" charset="2"/>
              <a:buChar char=""/>
            </a:pPr>
            <a:r>
              <a:rPr lang="en-GB" sz="1200" dirty="0">
                <a:effectLst/>
                <a:latin typeface="Calibri" panose="020F0502020204030204" pitchFamily="34" charset="0"/>
                <a:ea typeface="MS Mincho"/>
                <a:cs typeface="Cordia New"/>
              </a:rPr>
              <a:t>Demand oriented policies that address producers management constraints and expand business opportunities. The type of support that business oriented farmers is different. New technology and skills , risk management tools and opportunity to participate in the innovation process</a:t>
            </a:r>
            <a:endParaRPr lang="en-US" sz="1200" dirty="0">
              <a:effectLst/>
              <a:latin typeface="Calibri" panose="020F0502020204030204" pitchFamily="34" charset="0"/>
              <a:ea typeface="MS Mincho"/>
              <a:cs typeface="Cordia New"/>
            </a:endParaRPr>
          </a:p>
          <a:p>
            <a:pPr marL="342900" lvl="0" indent="-342900">
              <a:lnSpc>
                <a:spcPct val="115000"/>
              </a:lnSpc>
              <a:spcAft>
                <a:spcPts val="0"/>
              </a:spcAft>
              <a:buFont typeface="Symbol" panose="05050102010706020507" pitchFamily="18" charset="2"/>
              <a:buChar char=""/>
            </a:pPr>
            <a:r>
              <a:rPr lang="en-GB" sz="1200" dirty="0">
                <a:effectLst/>
                <a:latin typeface="Calibri" panose="020F0502020204030204" pitchFamily="34" charset="0"/>
                <a:ea typeface="MS Mincho"/>
                <a:cs typeface="Cordia New"/>
              </a:rPr>
              <a:t>Second point is more integration of agriculture with other sectors. Traditionally agriculture has been treated differently from other parts of the economy based on the assumption that agriculture is dominated by small scale family farms. Institutions such as Agricultural cooperatives, Agricultural Bank,  </a:t>
            </a:r>
            <a:endParaRPr lang="en-US" sz="1200" dirty="0">
              <a:effectLst/>
              <a:latin typeface="Calibri" panose="020F0502020204030204" pitchFamily="34" charset="0"/>
              <a:ea typeface="MS Mincho"/>
              <a:cs typeface="Cordia New"/>
            </a:endParaRPr>
          </a:p>
          <a:p>
            <a:pPr marL="342900" lvl="0" indent="-342900">
              <a:lnSpc>
                <a:spcPct val="115000"/>
              </a:lnSpc>
              <a:spcAft>
                <a:spcPts val="0"/>
              </a:spcAft>
              <a:buFont typeface="Symbol" panose="05050102010706020507" pitchFamily="18" charset="2"/>
              <a:buChar char=""/>
            </a:pPr>
            <a:r>
              <a:rPr lang="en-GB" sz="1200" dirty="0">
                <a:effectLst/>
                <a:latin typeface="Calibri" panose="020F0502020204030204" pitchFamily="34" charset="0"/>
                <a:ea typeface="MS Mincho"/>
                <a:cs typeface="Cordia New"/>
              </a:rPr>
              <a:t>But link with outside agriculture becomes important </a:t>
            </a:r>
            <a:endParaRPr lang="en-US" sz="1200" dirty="0">
              <a:effectLst/>
              <a:latin typeface="Calibri" panose="020F0502020204030204" pitchFamily="34" charset="0"/>
              <a:ea typeface="MS Mincho"/>
              <a:cs typeface="Cordia New"/>
            </a:endParaRPr>
          </a:p>
          <a:p>
            <a:pPr marL="342900" lvl="0" indent="-342900">
              <a:lnSpc>
                <a:spcPct val="115000"/>
              </a:lnSpc>
              <a:spcAft>
                <a:spcPts val="0"/>
              </a:spcAft>
              <a:buFont typeface="Symbol" panose="05050102010706020507" pitchFamily="18" charset="2"/>
              <a:buChar char=""/>
            </a:pPr>
            <a:r>
              <a:rPr lang="en-GB" sz="1200" dirty="0">
                <a:effectLst/>
                <a:latin typeface="Calibri" panose="020F0502020204030204" pitchFamily="34" charset="0"/>
                <a:ea typeface="MS Mincho"/>
                <a:cs typeface="Cordia New"/>
              </a:rPr>
              <a:t>Third, improvement of sustainability of agriculture has been an objective of agricultural policy, but the policy was rather focus on supporting a small segment of environmentally friendly farming. Weak message that improving environmental performance is something all the producers need to commit. </a:t>
            </a:r>
            <a:endParaRPr lang="en-US" sz="1200" dirty="0">
              <a:effectLst/>
              <a:latin typeface="Calibri" panose="020F0502020204030204" pitchFamily="34" charset="0"/>
              <a:ea typeface="MS Mincho"/>
              <a:cs typeface="Cordia New"/>
            </a:endParaRPr>
          </a:p>
          <a:p>
            <a:pPr marL="342900" lvl="0" indent="-342900">
              <a:lnSpc>
                <a:spcPct val="115000"/>
              </a:lnSpc>
              <a:spcAft>
                <a:spcPts val="1000"/>
              </a:spcAft>
              <a:buFont typeface="Symbol" panose="05050102010706020507" pitchFamily="18" charset="2"/>
              <a:buChar char=""/>
            </a:pPr>
            <a:r>
              <a:rPr lang="en-GB" sz="1200" dirty="0">
                <a:effectLst/>
                <a:latin typeface="Calibri" panose="020F0502020204030204" pitchFamily="34" charset="0"/>
                <a:ea typeface="MS Mincho"/>
                <a:cs typeface="Cordia New"/>
              </a:rPr>
              <a:t>Sustainability policy objective needs to be more integrated with all parts of agricultural policy</a:t>
            </a:r>
            <a:endParaRPr lang="en-US" sz="1200" dirty="0">
              <a:effectLst/>
              <a:latin typeface="Calibri" panose="020F0502020204030204" pitchFamily="34" charset="0"/>
              <a:ea typeface="MS Mincho"/>
              <a:cs typeface="Cordia New"/>
            </a:endParaRPr>
          </a:p>
          <a:p>
            <a:endParaRPr lang="en-US" altLang="ja-JP"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623576-D0F3-4404-A11A-F638133CAA7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0238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Contact us template agriculture</a:t>
            </a:r>
            <a:r>
              <a:rPr lang="en-GB" baseline="0" dirty="0"/>
              <a:t> - 1</a:t>
            </a:r>
            <a:endParaRPr lang="en-GB" dirty="0"/>
          </a:p>
        </p:txBody>
      </p:sp>
      <p:sp>
        <p:nvSpPr>
          <p:cNvPr id="4" name="Slide Number Placeholder 3"/>
          <p:cNvSpPr>
            <a:spLocks noGrp="1"/>
          </p:cNvSpPr>
          <p:nvPr>
            <p:ph type="sldNum" sz="quarter" idx="10"/>
          </p:nvPr>
        </p:nvSpPr>
        <p:spPr/>
        <p:txBody>
          <a:bodyPr/>
          <a:lstStyle/>
          <a:p>
            <a:fld id="{E6C6A3E7-7B0A-43E6-AF50-B970C3A8BCF7}" type="slidenum">
              <a:rPr lang="id-ID" smtClean="0">
                <a:solidFill>
                  <a:prstClr val="black"/>
                </a:solidFill>
              </a:rPr>
              <a:pPr/>
              <a:t>14</a:t>
            </a:fld>
            <a:endParaRPr lang="id-ID">
              <a:solidFill>
                <a:prstClr val="black"/>
              </a:solidFill>
            </a:endParaRPr>
          </a:p>
        </p:txBody>
      </p:sp>
    </p:spTree>
    <p:extLst>
      <p:ext uri="{BB962C8B-B14F-4D97-AF65-F5344CB8AC3E}">
        <p14:creationId xmlns:p14="http://schemas.microsoft.com/office/powerpoint/2010/main" val="803286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6A3E7-7B0A-43E6-AF50-B970C3A8BCF7}" type="slidenum">
              <a:rPr lang="id-ID" smtClean="0"/>
              <a:pPr/>
              <a:t>2</a:t>
            </a:fld>
            <a:endParaRPr lang="id-ID"/>
          </a:p>
        </p:txBody>
      </p:sp>
    </p:spTree>
    <p:extLst>
      <p:ext uri="{BB962C8B-B14F-4D97-AF65-F5344CB8AC3E}">
        <p14:creationId xmlns:p14="http://schemas.microsoft.com/office/powerpoint/2010/main" val="1826536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ja-JP"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623576-D0F3-4404-A11A-F638133CAA7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0574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government, research, education, extension, companies, producer groups, farmers, non-governmental </a:t>
            </a:r>
            <a:r>
              <a:rPr lang="en-US" dirty="0" err="1"/>
              <a:t>organisations</a:t>
            </a:r>
            <a:r>
              <a:rPr lang="en-US" dirty="0"/>
              <a:t>, markets (consumers)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C6A3E7-7B0A-43E6-AF50-B970C3A8BCF7}" type="slidenum">
              <a:rPr kumimoji="0" lang="id-ID"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d-ID"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44891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ja-JP"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623576-D0F3-4404-A11A-F638133CAA7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7666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ja-JP"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623576-D0F3-4404-A11A-F638133CAA7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4316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ja-JP"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623576-D0F3-4404-A11A-F638133CAA7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7147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Last</a:t>
            </a:r>
            <a:r>
              <a:rPr lang="en-GB" baseline="0" dirty="0"/>
              <a:t> area of policy is agricultural innovation system. </a:t>
            </a:r>
          </a:p>
          <a:p>
            <a:pPr marL="171450" indent="-171450">
              <a:buFont typeface="Arial" panose="020B0604020202020204" pitchFamily="34" charset="0"/>
              <a:buChar char="•"/>
            </a:pPr>
            <a:r>
              <a:rPr lang="en-GB" baseline="0" dirty="0"/>
              <a:t>China is now the largest investor to public agricultural R&amp;D system in monetary term and developed the world largest and most decentralized public agricultural R&amp;D network.</a:t>
            </a:r>
          </a:p>
          <a:p>
            <a:pPr marL="171450" indent="-171450">
              <a:buFont typeface="Arial" panose="020B0604020202020204" pitchFamily="34" charset="0"/>
              <a:buChar char="•"/>
            </a:pPr>
            <a:r>
              <a:rPr lang="en-GB" baseline="0" dirty="0"/>
              <a:t>Here I am highlighting the research area of R&amp;D expenditure of university and public R&amp;D institutions in China. </a:t>
            </a:r>
          </a:p>
          <a:p>
            <a:pPr marL="171450" indent="-171450">
              <a:buFont typeface="Arial" panose="020B0604020202020204" pitchFamily="34" charset="0"/>
              <a:buChar char="•"/>
            </a:pPr>
            <a:r>
              <a:rPr lang="en-GB" baseline="0" dirty="0"/>
              <a:t>In agricultural public R&amp;D institutions, more than 70% of expenditure go to experimental development. The share is higher in agriculture.   </a:t>
            </a:r>
          </a:p>
          <a:p>
            <a:pPr marL="171450" indent="-171450">
              <a:buFont typeface="Arial" panose="020B0604020202020204" pitchFamily="34" charset="0"/>
              <a:buChar char="•"/>
            </a:pPr>
            <a:r>
              <a:rPr lang="en-GB" dirty="0"/>
              <a:t>The</a:t>
            </a:r>
            <a:r>
              <a:rPr lang="en-GB" baseline="0" dirty="0"/>
              <a:t> dominance of public R&amp;D institutions narrow the expansion of private R&amp;D activities and it is sometimes difficult for researchers in public R&amp;D institutions to commercialise their technology.</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C6A3E7-7B0A-43E6-AF50-B970C3A8BCF7}" type="slidenum">
              <a:rPr kumimoji="0" lang="id-ID"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id-ID"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2222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623576-D0F3-4404-A11A-F638133CAA7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07487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5.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pic>
        <p:nvPicPr>
          <p:cNvPr id="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4"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pic>
        <p:nvPicPr>
          <p:cNvPr id="5" name="Image 11"/>
          <p:cNvPicPr>
            <a:picLocks noChangeAspect="1"/>
          </p:cNvPicPr>
          <p:nvPr userDrawn="1"/>
        </p:nvPicPr>
        <p:blipFill>
          <a:blip r:embed="rId3" cstate="print"/>
          <a:stretch>
            <a:fillRect/>
          </a:stretch>
        </p:blipFill>
        <p:spPr>
          <a:xfrm>
            <a:off x="511200" y="432000"/>
            <a:ext cx="692307" cy="1440000"/>
          </a:xfrm>
          <a:prstGeom prst="rect">
            <a:avLst/>
          </a:prstGeom>
        </p:spPr>
      </p:pic>
      <p:pic>
        <p:nvPicPr>
          <p:cNvPr id="6" name="Imag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
        <p:nvSpPr>
          <p:cNvPr id="13" name="Text Placeholder 12"/>
          <p:cNvSpPr>
            <a:spLocks noGrp="1"/>
          </p:cNvSpPr>
          <p:nvPr>
            <p:ph type="body" sz="quarter" idx="10" hasCustomPrompt="1"/>
          </p:nvPr>
        </p:nvSpPr>
        <p:spPr>
          <a:xfrm>
            <a:off x="1933575" y="1990725"/>
            <a:ext cx="5495925" cy="847725"/>
          </a:xfrm>
          <a:prstGeom prst="rect">
            <a:avLst/>
          </a:prstGeom>
        </p:spPr>
        <p:txBody>
          <a:bodyPr/>
          <a:lstStyle>
            <a:lvl1pPr marL="0" indent="0">
              <a:buNone/>
              <a:defRPr sz="3200" baseline="0">
                <a:solidFill>
                  <a:schemeClr val="bg1"/>
                </a:solidFill>
                <a:latin typeface="Arial" panose="020B0604020202020204" pitchFamily="34" charset="0"/>
                <a:cs typeface="Arial" panose="020B0604020202020204" pitchFamily="34" charset="0"/>
              </a:defRPr>
            </a:lvl1pPr>
            <a:lvl2pPr>
              <a:defRPr sz="3200">
                <a:solidFill>
                  <a:schemeClr val="bg1"/>
                </a:solidFill>
                <a:latin typeface="Arial" panose="020B0604020202020204" pitchFamily="34" charset="0"/>
                <a:cs typeface="Arial" panose="020B0604020202020204" pitchFamily="34" charset="0"/>
              </a:defRPr>
            </a:lvl2pPr>
            <a:lvl3pPr>
              <a:defRPr sz="3200">
                <a:solidFill>
                  <a:schemeClr val="bg1"/>
                </a:solidFill>
                <a:latin typeface="Arial" panose="020B0604020202020204" pitchFamily="34" charset="0"/>
                <a:cs typeface="Arial" panose="020B0604020202020204" pitchFamily="34" charset="0"/>
              </a:defRPr>
            </a:lvl3pPr>
            <a:lvl4pPr>
              <a:defRPr sz="3200">
                <a:solidFill>
                  <a:schemeClr val="bg1"/>
                </a:solidFill>
                <a:latin typeface="Arial" panose="020B0604020202020204" pitchFamily="34" charset="0"/>
                <a:cs typeface="Arial" panose="020B0604020202020204" pitchFamily="34" charset="0"/>
              </a:defRPr>
            </a:lvl4pPr>
            <a:lvl5pPr>
              <a:defRPr sz="3200">
                <a:solidFill>
                  <a:schemeClr val="bg1"/>
                </a:solidFill>
                <a:latin typeface="Arial" panose="020B0604020202020204" pitchFamily="34" charset="0"/>
                <a:cs typeface="Arial" panose="020B0604020202020204" pitchFamily="34" charset="0"/>
              </a:defRPr>
            </a:lvl5pPr>
          </a:lstStyle>
          <a:p>
            <a:pPr lvl="0"/>
            <a:r>
              <a:rPr lang="en-US" dirty="0"/>
              <a:t>Insert presentation title</a:t>
            </a:r>
            <a:endParaRPr lang="en-GB" dirty="0"/>
          </a:p>
        </p:txBody>
      </p:sp>
      <p:sp>
        <p:nvSpPr>
          <p:cNvPr id="15" name="Text Placeholder 14"/>
          <p:cNvSpPr>
            <a:spLocks noGrp="1"/>
          </p:cNvSpPr>
          <p:nvPr>
            <p:ph type="body" sz="quarter" idx="11" hasCustomPrompt="1"/>
          </p:nvPr>
        </p:nvSpPr>
        <p:spPr>
          <a:xfrm>
            <a:off x="1933575" y="3705225"/>
            <a:ext cx="5514975" cy="866775"/>
          </a:xfrm>
          <a:prstGeom prst="rect">
            <a:avLst/>
          </a:prstGeom>
        </p:spPr>
        <p:txBody>
          <a:bodyPr/>
          <a:lstStyle>
            <a:lvl1pPr marL="0" marR="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sz="1800"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dirty="0"/>
              <a:t>Your Name, Your Title</a:t>
            </a:r>
            <a:br>
              <a:rPr lang="en-US" dirty="0"/>
            </a:br>
            <a:r>
              <a:rPr lang="en-US" dirty="0"/>
              <a:t>Trade &amp; Agriculture Directorate (OECD)</a:t>
            </a:r>
          </a:p>
        </p:txBody>
      </p:sp>
      <p:sp>
        <p:nvSpPr>
          <p:cNvPr id="16" name="Text Placeholder 14"/>
          <p:cNvSpPr>
            <a:spLocks noGrp="1"/>
          </p:cNvSpPr>
          <p:nvPr>
            <p:ph type="body" sz="quarter" idx="12" hasCustomPrompt="1"/>
          </p:nvPr>
        </p:nvSpPr>
        <p:spPr>
          <a:xfrm>
            <a:off x="1924050" y="4810125"/>
            <a:ext cx="5534025" cy="781050"/>
          </a:xfrm>
          <a:prstGeom prst="rect">
            <a:avLst/>
          </a:prstGeom>
        </p:spPr>
        <p:txBody>
          <a:bodyPr/>
          <a:lstStyle>
            <a:lvl1pPr marL="0" indent="0">
              <a:lnSpc>
                <a:spcPct val="100000"/>
              </a:lnSpc>
              <a:spcBef>
                <a:spcPts val="300"/>
              </a:spcBef>
              <a:buNone/>
              <a:defRPr sz="1800" baseline="0">
                <a:solidFill>
                  <a:schemeClr val="bg1"/>
                </a:solidFill>
                <a:latin typeface="Arial" panose="020B0604020202020204" pitchFamily="34" charset="0"/>
                <a:cs typeface="Arial" panose="020B0604020202020204" pitchFamily="34" charset="0"/>
              </a:defRPr>
            </a:lvl1pPr>
          </a:lstStyle>
          <a:p>
            <a:pPr lvl="0"/>
            <a:r>
              <a:rPr lang="en-US" dirty="0"/>
              <a:t>Conference title</a:t>
            </a:r>
            <a:br>
              <a:rPr lang="en-US" dirty="0"/>
            </a:br>
            <a:r>
              <a:rPr lang="en-US" dirty="0"/>
              <a:t>Day Month Year</a:t>
            </a:r>
          </a:p>
          <a:p>
            <a:pPr lvl="0"/>
            <a:endParaRPr lang="en-GB" dirty="0"/>
          </a:p>
        </p:txBody>
      </p:sp>
    </p:spTree>
    <p:extLst>
      <p:ext uri="{BB962C8B-B14F-4D97-AF65-F5344CB8AC3E}">
        <p14:creationId xmlns:p14="http://schemas.microsoft.com/office/powerpoint/2010/main" val="8864831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4629A"/>
        </a:solidFill>
        <a:effectLst/>
      </p:bgPr>
    </p:bg>
    <p:spTree>
      <p:nvGrpSpPr>
        <p:cNvPr id="1" name=""/>
        <p:cNvGrpSpPr/>
        <p:nvPr/>
      </p:nvGrpSpPr>
      <p:grpSpPr>
        <a:xfrm>
          <a:off x="0" y="0"/>
          <a:ext cx="0" cy="0"/>
          <a:chOff x="0" y="0"/>
          <a:chExt cx="0" cy="0"/>
        </a:xfrm>
      </p:grpSpPr>
      <p:pic>
        <p:nvPicPr>
          <p:cNvPr id="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4"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pic>
        <p:nvPicPr>
          <p:cNvPr id="5" name="Image 11"/>
          <p:cNvPicPr>
            <a:picLocks noChangeAspect="1"/>
          </p:cNvPicPr>
          <p:nvPr userDrawn="1"/>
        </p:nvPicPr>
        <p:blipFill>
          <a:blip r:embed="rId3" cstate="print"/>
          <a:stretch>
            <a:fillRect/>
          </a:stretch>
        </p:blipFill>
        <p:spPr>
          <a:xfrm>
            <a:off x="511200" y="432000"/>
            <a:ext cx="692307" cy="1440000"/>
          </a:xfrm>
          <a:prstGeom prst="rect">
            <a:avLst/>
          </a:prstGeom>
        </p:spPr>
      </p:pic>
      <p:pic>
        <p:nvPicPr>
          <p:cNvPr id="6" name="Imag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
        <p:nvSpPr>
          <p:cNvPr id="13" name="Text Placeholder 12"/>
          <p:cNvSpPr>
            <a:spLocks noGrp="1"/>
          </p:cNvSpPr>
          <p:nvPr>
            <p:ph type="body" sz="quarter" idx="10" hasCustomPrompt="1"/>
          </p:nvPr>
        </p:nvSpPr>
        <p:spPr>
          <a:xfrm>
            <a:off x="1933575" y="1990725"/>
            <a:ext cx="6101625" cy="847725"/>
          </a:xfrm>
          <a:prstGeom prst="rect">
            <a:avLst/>
          </a:prstGeom>
        </p:spPr>
        <p:txBody>
          <a:bodyPr/>
          <a:lstStyle>
            <a:lvl1pPr marL="0" indent="0">
              <a:buNone/>
              <a:defRPr sz="3200" b="1" baseline="0">
                <a:solidFill>
                  <a:schemeClr val="bg1"/>
                </a:solidFill>
                <a:latin typeface="Arial" panose="020B0604020202020204" pitchFamily="34" charset="0"/>
                <a:cs typeface="Arial" panose="020B0604020202020204" pitchFamily="34" charset="0"/>
              </a:defRPr>
            </a:lvl1pPr>
            <a:lvl2pPr>
              <a:defRPr sz="3200">
                <a:solidFill>
                  <a:schemeClr val="bg1"/>
                </a:solidFill>
                <a:latin typeface="Arial" panose="020B0604020202020204" pitchFamily="34" charset="0"/>
                <a:cs typeface="Arial" panose="020B0604020202020204" pitchFamily="34" charset="0"/>
              </a:defRPr>
            </a:lvl2pPr>
            <a:lvl3pPr>
              <a:defRPr sz="3200">
                <a:solidFill>
                  <a:schemeClr val="bg1"/>
                </a:solidFill>
                <a:latin typeface="Arial" panose="020B0604020202020204" pitchFamily="34" charset="0"/>
                <a:cs typeface="Arial" panose="020B0604020202020204" pitchFamily="34" charset="0"/>
              </a:defRPr>
            </a:lvl3pPr>
            <a:lvl4pPr>
              <a:defRPr sz="3200">
                <a:solidFill>
                  <a:schemeClr val="bg1"/>
                </a:solidFill>
                <a:latin typeface="Arial" panose="020B0604020202020204" pitchFamily="34" charset="0"/>
                <a:cs typeface="Arial" panose="020B0604020202020204" pitchFamily="34" charset="0"/>
              </a:defRPr>
            </a:lvl4pPr>
            <a:lvl5pPr>
              <a:defRPr sz="3200">
                <a:solidFill>
                  <a:schemeClr val="bg1"/>
                </a:solidFill>
                <a:latin typeface="Arial" panose="020B0604020202020204" pitchFamily="34" charset="0"/>
                <a:cs typeface="Arial" panose="020B0604020202020204" pitchFamily="34" charset="0"/>
              </a:defRPr>
            </a:lvl5pPr>
          </a:lstStyle>
          <a:p>
            <a:pPr lvl="0"/>
            <a:r>
              <a:rPr lang="en-US" dirty="0"/>
              <a:t>Insert presentation title</a:t>
            </a:r>
            <a:endParaRPr lang="en-GB" dirty="0"/>
          </a:p>
        </p:txBody>
      </p:sp>
      <p:sp>
        <p:nvSpPr>
          <p:cNvPr id="15" name="Text Placeholder 14"/>
          <p:cNvSpPr>
            <a:spLocks noGrp="1"/>
          </p:cNvSpPr>
          <p:nvPr>
            <p:ph type="body" sz="quarter" idx="11" hasCustomPrompt="1"/>
          </p:nvPr>
        </p:nvSpPr>
        <p:spPr>
          <a:xfrm>
            <a:off x="1933576" y="3867150"/>
            <a:ext cx="5010150" cy="866775"/>
          </a:xfrm>
          <a:prstGeom prst="rect">
            <a:avLst/>
          </a:prstGeom>
        </p:spPr>
        <p:txBody>
          <a:bodyPr/>
          <a:lstStyle>
            <a:lvl1pPr marL="0" marR="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sz="1800"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dirty="0"/>
              <a:t>Your Name, Your Title</a:t>
            </a:r>
            <a:br>
              <a:rPr lang="en-US" dirty="0"/>
            </a:br>
            <a:r>
              <a:rPr lang="en-US" dirty="0"/>
              <a:t>Trade &amp; Agriculture Directorate (OECD)</a:t>
            </a:r>
          </a:p>
        </p:txBody>
      </p:sp>
      <p:sp>
        <p:nvSpPr>
          <p:cNvPr id="16" name="Text Placeholder 14"/>
          <p:cNvSpPr>
            <a:spLocks noGrp="1"/>
          </p:cNvSpPr>
          <p:nvPr>
            <p:ph type="body" sz="quarter" idx="12" hasCustomPrompt="1"/>
          </p:nvPr>
        </p:nvSpPr>
        <p:spPr>
          <a:xfrm>
            <a:off x="1924051" y="4981575"/>
            <a:ext cx="5010149" cy="781050"/>
          </a:xfrm>
          <a:prstGeom prst="rect">
            <a:avLst/>
          </a:prstGeom>
        </p:spPr>
        <p:txBody>
          <a:bodyPr/>
          <a:lstStyle>
            <a:lvl1pPr marL="0" indent="0">
              <a:lnSpc>
                <a:spcPct val="100000"/>
              </a:lnSpc>
              <a:spcBef>
                <a:spcPts val="300"/>
              </a:spcBef>
              <a:buNone/>
              <a:defRPr sz="1800" baseline="0">
                <a:solidFill>
                  <a:schemeClr val="bg1"/>
                </a:solidFill>
                <a:latin typeface="Arial" panose="020B0604020202020204" pitchFamily="34" charset="0"/>
                <a:cs typeface="Arial" panose="020B0604020202020204" pitchFamily="34" charset="0"/>
              </a:defRPr>
            </a:lvl1pPr>
          </a:lstStyle>
          <a:p>
            <a:pPr lvl="0"/>
            <a:r>
              <a:rPr lang="en-US" dirty="0"/>
              <a:t>Conference title</a:t>
            </a:r>
            <a:br>
              <a:rPr lang="en-US" dirty="0"/>
            </a:br>
            <a:r>
              <a:rPr lang="en-US" dirty="0"/>
              <a:t>Day Month Year</a:t>
            </a:r>
          </a:p>
          <a:p>
            <a:pPr lvl="0"/>
            <a:endParaRPr lang="en-GB" dirty="0"/>
          </a:p>
        </p:txBody>
      </p:sp>
    </p:spTree>
    <p:extLst>
      <p:ext uri="{BB962C8B-B14F-4D97-AF65-F5344CB8AC3E}">
        <p14:creationId xmlns:p14="http://schemas.microsoft.com/office/powerpoint/2010/main" val="2938892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for freeform page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909942" y="1704976"/>
            <a:ext cx="7514108" cy="4284662"/>
          </a:xfrm>
          <a:prstGeom prst="rect">
            <a:avLst/>
          </a:prstGeom>
        </p:spPr>
        <p:txBody>
          <a:bodyPr>
            <a:normAutofit/>
          </a:bodyPr>
          <a:lstStyle>
            <a:lvl1pPr>
              <a:lnSpc>
                <a:spcPct val="100000"/>
              </a:lnSpc>
              <a:spcBef>
                <a:spcPts val="0"/>
              </a:spcBef>
              <a:defRPr sz="2200" b="0">
                <a:solidFill>
                  <a:schemeClr val="tx1">
                    <a:lumMod val="65000"/>
                    <a:lumOff val="35000"/>
                  </a:schemeClr>
                </a:solidFill>
                <a:latin typeface="Arial" panose="020B0604020202020204" pitchFamily="34" charset="0"/>
                <a:cs typeface="Arial" panose="020B0604020202020204" pitchFamily="34" charset="0"/>
              </a:defRPr>
            </a:lvl1pPr>
            <a:lvl2pPr>
              <a:lnSpc>
                <a:spcPct val="100000"/>
              </a:lnSpc>
              <a:spcBef>
                <a:spcPts val="0"/>
              </a:spcBef>
              <a:defRPr sz="2100" b="0">
                <a:solidFill>
                  <a:schemeClr val="tx1">
                    <a:lumMod val="65000"/>
                    <a:lumOff val="35000"/>
                  </a:schemeClr>
                </a:solidFill>
                <a:latin typeface="Arial" panose="020B0604020202020204" pitchFamily="34" charset="0"/>
                <a:cs typeface="Arial" panose="020B0604020202020204" pitchFamily="34" charset="0"/>
              </a:defRPr>
            </a:lvl2pPr>
            <a:lvl3pPr>
              <a:lnSpc>
                <a:spcPct val="100000"/>
              </a:lnSpc>
              <a:spcBef>
                <a:spcPts val="0"/>
              </a:spcBef>
              <a:defRPr sz="2000" b="0">
                <a:solidFill>
                  <a:schemeClr val="tx1">
                    <a:lumMod val="65000"/>
                    <a:lumOff val="35000"/>
                  </a:schemeClr>
                </a:solidFill>
                <a:latin typeface="Arial" panose="020B0604020202020204" pitchFamily="34" charset="0"/>
                <a:cs typeface="Arial" panose="020B0604020202020204" pitchFamily="34" charset="0"/>
              </a:defRPr>
            </a:lvl3pPr>
            <a:lvl4pPr>
              <a:lnSpc>
                <a:spcPct val="100000"/>
              </a:lnSpc>
              <a:spcBef>
                <a:spcPts val="0"/>
              </a:spcBef>
              <a:defRPr sz="1900">
                <a:solidFill>
                  <a:schemeClr val="tx1">
                    <a:lumMod val="65000"/>
                    <a:lumOff val="35000"/>
                  </a:schemeClr>
                </a:solidFill>
                <a:latin typeface="Arial" panose="020B0604020202020204" pitchFamily="34" charset="0"/>
                <a:cs typeface="Arial" panose="020B0604020202020204" pitchFamily="34" charset="0"/>
              </a:defRPr>
            </a:lvl4pPr>
            <a:lvl5pPr>
              <a:lnSpc>
                <a:spcPct val="100000"/>
              </a:lnSpc>
              <a:spcBef>
                <a:spcPts val="0"/>
              </a:spcBef>
              <a:defRPr sz="1800">
                <a:solidFill>
                  <a:schemeClr val="tx1">
                    <a:lumMod val="65000"/>
                    <a:lumOff val="3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p:cNvSpPr>
            <a:spLocks noGrp="1"/>
          </p:cNvSpPr>
          <p:nvPr>
            <p:ph type="body" sz="quarter" idx="15" hasCustomPrompt="1"/>
          </p:nvPr>
        </p:nvSpPr>
        <p:spPr>
          <a:xfrm>
            <a:off x="885700" y="777064"/>
            <a:ext cx="7728851" cy="657225"/>
          </a:xfrm>
          <a:prstGeom prst="rect">
            <a:avLst/>
          </a:prstGeom>
        </p:spPr>
        <p:txBody>
          <a:bodyPr anchor="ctr" anchorCtr="0">
            <a:noAutofit/>
          </a:bodyPr>
          <a:lstStyle>
            <a:lvl1pPr marL="0" indent="0">
              <a:buNone/>
              <a:defRPr sz="2500" b="1">
                <a:solidFill>
                  <a:schemeClr val="tx1">
                    <a:lumMod val="65000"/>
                    <a:lumOff val="35000"/>
                  </a:schemeClr>
                </a:solidFill>
                <a:latin typeface="Arial" panose="020B0604020202020204" pitchFamily="34" charset="0"/>
                <a:cs typeface="Arial" panose="020B0604020202020204" pitchFamily="34" charset="0"/>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Insert title of slide</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3538" y="873679"/>
            <a:ext cx="245135" cy="463996"/>
          </a:xfrm>
          <a:prstGeom prst="rect">
            <a:avLst/>
          </a:prstGeom>
        </p:spPr>
      </p:pic>
      <p:pic>
        <p:nvPicPr>
          <p:cNvPr id="1028" name="Picture 4" descr="\\FS-CH-1.main.oecd.org\Users3\ordelheide_s\Desktop\Untitled-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53456" y="5105400"/>
            <a:ext cx="1300068" cy="176847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userDrawn="1"/>
        </p:nvSpPr>
        <p:spPr>
          <a:xfrm>
            <a:off x="8614551" y="6364291"/>
            <a:ext cx="370614" cy="246221"/>
          </a:xfrm>
          <a:prstGeom prst="rect">
            <a:avLst/>
          </a:prstGeom>
        </p:spPr>
        <p:txBody>
          <a:bodyPr wrap="none">
            <a:spAutoFit/>
          </a:bodyPr>
          <a:lstStyle/>
          <a:p>
            <a:fld id="{44B5E3D8-B559-49FC-84E7-900B409E63B2}" type="slidenum">
              <a:rPr lang="id-ID" sz="1000" b="0" smtClean="0">
                <a:solidFill>
                  <a:schemeClr val="bg1"/>
                </a:solidFill>
                <a:latin typeface="Bernino Sans" pitchFamily="50" charset="0"/>
              </a:rPr>
              <a:pPr/>
              <a:t>‹#›</a:t>
            </a:fld>
            <a:endParaRPr lang="en-GB" sz="1000" b="0" dirty="0">
              <a:latin typeface="Bernino Sans" pitchFamily="50" charset="0"/>
            </a:endParaRPr>
          </a:p>
        </p:txBody>
      </p:sp>
      <p:sp>
        <p:nvSpPr>
          <p:cNvPr id="8" name="Text Placeholder 7"/>
          <p:cNvSpPr>
            <a:spLocks noGrp="1"/>
          </p:cNvSpPr>
          <p:nvPr>
            <p:ph type="body" sz="quarter" idx="17" hasCustomPrompt="1"/>
          </p:nvPr>
        </p:nvSpPr>
        <p:spPr>
          <a:xfrm>
            <a:off x="914399" y="5989639"/>
            <a:ext cx="7509651" cy="192086"/>
          </a:xfrm>
          <a:prstGeom prst="rect">
            <a:avLst/>
          </a:prstGeom>
        </p:spPr>
        <p:txBody>
          <a:bodyPr>
            <a:noAutofit/>
          </a:bodyPr>
          <a:lstStyle>
            <a:lvl1pPr marL="0" indent="0">
              <a:buNone/>
              <a:defRPr sz="800" baseline="0">
                <a:solidFill>
                  <a:schemeClr val="tx1">
                    <a:lumMod val="65000"/>
                    <a:lumOff val="35000"/>
                  </a:schemeClr>
                </a:solidFill>
                <a:latin typeface="Arial" panose="020B0604020202020204" pitchFamily="34" charset="0"/>
                <a:cs typeface="Arial" panose="020B0604020202020204" pitchFamily="34" charset="0"/>
              </a:defRPr>
            </a:lvl1pPr>
          </a:lstStyle>
          <a:p>
            <a:pPr lvl="0"/>
            <a:r>
              <a:rPr lang="en-GB" sz="800" dirty="0">
                <a:latin typeface="Arial" panose="020B0604020202020204" pitchFamily="34" charset="0"/>
                <a:cs typeface="Arial" panose="020B0604020202020204" pitchFamily="34" charset="0"/>
              </a:rPr>
              <a:t>Insert source information for graphs and diagrams here</a:t>
            </a:r>
            <a:endParaRPr lang="en-GB" dirty="0"/>
          </a:p>
        </p:txBody>
      </p:sp>
      <p:sp>
        <p:nvSpPr>
          <p:cNvPr id="11" name="Rectangle 10"/>
          <p:cNvSpPr/>
          <p:nvPr userDrawn="1"/>
        </p:nvSpPr>
        <p:spPr>
          <a:xfrm>
            <a:off x="497054" y="6550223"/>
            <a:ext cx="7917475" cy="307777"/>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tx1">
                    <a:lumMod val="50000"/>
                    <a:lumOff val="50000"/>
                  </a:schemeClr>
                </a:solidFill>
                <a:latin typeface="Arial" panose="020B0604020202020204" pitchFamily="34" charset="0"/>
                <a:cs typeface="Arial" panose="020B0604020202020204" pitchFamily="34" charset="0"/>
              </a:rPr>
              <a:t>Trade and</a:t>
            </a:r>
            <a:r>
              <a:rPr lang="en-GB" sz="700" baseline="0" dirty="0">
                <a:solidFill>
                  <a:schemeClr val="tx1">
                    <a:lumMod val="50000"/>
                    <a:lumOff val="50000"/>
                  </a:schemeClr>
                </a:solidFill>
                <a:latin typeface="Arial" panose="020B0604020202020204" pitchFamily="34" charset="0"/>
                <a:cs typeface="Arial" panose="020B0604020202020204" pitchFamily="34" charset="0"/>
              </a:rPr>
              <a:t> Agriculture Directorate | Organisation for Economic Co-operation and Development (OECD) | </a:t>
            </a:r>
            <a:r>
              <a:rPr lang="en-GB" sz="700" b="0" i="0" u="none" dirty="0">
                <a:solidFill>
                  <a:srgbClr val="04629A"/>
                </a:solidFill>
                <a:latin typeface="Arial" panose="020B0604020202020204" pitchFamily="34" charset="0"/>
                <a:cs typeface="Arial" panose="020B0604020202020204" pitchFamily="34" charset="0"/>
              </a:rPr>
              <a:t>www.oecd.org/tad </a:t>
            </a:r>
            <a:r>
              <a:rPr lang="en-GB" sz="700" b="0" i="0" u="none" dirty="0">
                <a:solidFill>
                  <a:schemeClr val="bg1">
                    <a:lumMod val="50000"/>
                  </a:schemeClr>
                </a:solidFill>
                <a:latin typeface="Arial" panose="020B0604020202020204" pitchFamily="34" charset="0"/>
                <a:cs typeface="Arial" panose="020B0604020202020204" pitchFamily="34" charset="0"/>
              </a:rPr>
              <a:t>|</a:t>
            </a:r>
            <a:r>
              <a:rPr lang="en-GB" sz="700" b="0" i="0" u="none" dirty="0">
                <a:solidFill>
                  <a:srgbClr val="04629A"/>
                </a:solidFill>
                <a:latin typeface="Arial" panose="020B0604020202020204" pitchFamily="34" charset="0"/>
                <a:cs typeface="Arial" panose="020B0604020202020204" pitchFamily="34" charset="0"/>
              </a:rPr>
              <a:t> tad.contact@oecd.org </a:t>
            </a:r>
            <a:endParaRPr lang="id-ID" sz="700" b="0" i="0" u="none" baseline="0" dirty="0">
              <a:solidFill>
                <a:srgbClr val="04629A"/>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d-ID" sz="700" dirty="0">
              <a:solidFill>
                <a:schemeClr val="tx1">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3036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Layout for template pages">
    <p:spTree>
      <p:nvGrpSpPr>
        <p:cNvPr id="1" name=""/>
        <p:cNvGrpSpPr/>
        <p:nvPr/>
      </p:nvGrpSpPr>
      <p:grpSpPr>
        <a:xfrm>
          <a:off x="0" y="0"/>
          <a:ext cx="0" cy="0"/>
          <a:chOff x="0" y="0"/>
          <a:chExt cx="0" cy="0"/>
        </a:xfrm>
      </p:grpSpPr>
      <p:sp>
        <p:nvSpPr>
          <p:cNvPr id="14" name="Rectangle 13"/>
          <p:cNvSpPr/>
          <p:nvPr userDrawn="1"/>
        </p:nvSpPr>
        <p:spPr>
          <a:xfrm>
            <a:off x="8500251" y="6364291"/>
            <a:ext cx="370614" cy="246221"/>
          </a:xfrm>
          <a:prstGeom prst="rect">
            <a:avLst/>
          </a:prstGeom>
        </p:spPr>
        <p:txBody>
          <a:bodyPr wrap="none">
            <a:spAutoFit/>
          </a:bodyPr>
          <a:lstStyle/>
          <a:p>
            <a:fld id="{44B5E3D8-B559-49FC-84E7-900B409E63B2}" type="slidenum">
              <a:rPr lang="id-ID" sz="1000" b="0" smtClean="0">
                <a:solidFill>
                  <a:schemeClr val="bg1"/>
                </a:solidFill>
                <a:latin typeface="Bernino Sans" pitchFamily="50" charset="0"/>
              </a:rPr>
              <a:pPr/>
              <a:t>‹#›</a:t>
            </a:fld>
            <a:endParaRPr lang="en-GB" sz="1000" b="0" dirty="0">
              <a:latin typeface="Bernino Sans" pitchFamily="50" charset="0"/>
            </a:endParaRPr>
          </a:p>
        </p:txBody>
      </p:sp>
      <p:sp>
        <p:nvSpPr>
          <p:cNvPr id="23" name="Rectangle 22"/>
          <p:cNvSpPr/>
          <p:nvPr userDrawn="1"/>
        </p:nvSpPr>
        <p:spPr>
          <a:xfrm>
            <a:off x="8500251" y="6364291"/>
            <a:ext cx="370614" cy="246221"/>
          </a:xfrm>
          <a:prstGeom prst="rect">
            <a:avLst/>
          </a:prstGeom>
        </p:spPr>
        <p:txBody>
          <a:bodyPr wrap="none">
            <a:spAutoFit/>
          </a:bodyPr>
          <a:lstStyle/>
          <a:p>
            <a:fld id="{44B5E3D8-B559-49FC-84E7-900B409E63B2}" type="slidenum">
              <a:rPr lang="id-ID" sz="1000" b="0" smtClean="0">
                <a:solidFill>
                  <a:schemeClr val="bg1"/>
                </a:solidFill>
                <a:latin typeface="Bernino Sans" pitchFamily="50" charset="0"/>
              </a:rPr>
              <a:pPr/>
              <a:t>‹#›</a:t>
            </a:fld>
            <a:endParaRPr lang="en-GB" sz="1000" b="0" dirty="0">
              <a:latin typeface="Bernino Sans" pitchFamily="50" charset="0"/>
            </a:endParaRP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2776" y="377191"/>
            <a:ext cx="1200518" cy="370530"/>
          </a:xfrm>
          <a:prstGeom prst="rect">
            <a:avLst/>
          </a:prstGeom>
        </p:spPr>
      </p:pic>
      <p:pic>
        <p:nvPicPr>
          <p:cNvPr id="25" name="Picture 4" descr="\\FS-CH-1.main.oecd.org\Users3\ordelheide_s\Desktop\Untitled-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53456" y="5105400"/>
            <a:ext cx="1300068" cy="1768474"/>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userDrawn="1"/>
        </p:nvSpPr>
        <p:spPr>
          <a:xfrm>
            <a:off x="8614551" y="6364291"/>
            <a:ext cx="370614" cy="246221"/>
          </a:xfrm>
          <a:prstGeom prst="rect">
            <a:avLst/>
          </a:prstGeom>
        </p:spPr>
        <p:txBody>
          <a:bodyPr wrap="none">
            <a:spAutoFit/>
          </a:bodyPr>
          <a:lstStyle/>
          <a:p>
            <a:fld id="{44B5E3D8-B559-49FC-84E7-900B409E63B2}" type="slidenum">
              <a:rPr lang="id-ID" sz="1000" b="0" smtClean="0">
                <a:solidFill>
                  <a:schemeClr val="bg1"/>
                </a:solidFill>
                <a:latin typeface="Bernino Sans" pitchFamily="50" charset="0"/>
              </a:rPr>
              <a:pPr/>
              <a:t>‹#›</a:t>
            </a:fld>
            <a:endParaRPr lang="en-GB" sz="1000" b="0" dirty="0">
              <a:latin typeface="Bernino Sans" pitchFamily="50" charset="0"/>
            </a:endParaRPr>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3539" y="1105677"/>
            <a:ext cx="245135" cy="463996"/>
          </a:xfrm>
          <a:prstGeom prst="rect">
            <a:avLst/>
          </a:prstGeom>
        </p:spPr>
      </p:pic>
      <p:sp>
        <p:nvSpPr>
          <p:cNvPr id="9" name="Rectangle 8"/>
          <p:cNvSpPr/>
          <p:nvPr userDrawn="1"/>
        </p:nvSpPr>
        <p:spPr>
          <a:xfrm>
            <a:off x="497054" y="6550223"/>
            <a:ext cx="7917475" cy="307777"/>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tx1">
                    <a:lumMod val="50000"/>
                    <a:lumOff val="50000"/>
                  </a:schemeClr>
                </a:solidFill>
                <a:latin typeface="Arial" panose="020B0604020202020204" pitchFamily="34" charset="0"/>
                <a:cs typeface="Arial" panose="020B0604020202020204" pitchFamily="34" charset="0"/>
              </a:rPr>
              <a:t>Trade and</a:t>
            </a:r>
            <a:r>
              <a:rPr lang="en-GB" sz="700" baseline="0" dirty="0">
                <a:solidFill>
                  <a:schemeClr val="tx1">
                    <a:lumMod val="50000"/>
                    <a:lumOff val="50000"/>
                  </a:schemeClr>
                </a:solidFill>
                <a:latin typeface="Arial" panose="020B0604020202020204" pitchFamily="34" charset="0"/>
                <a:cs typeface="Arial" panose="020B0604020202020204" pitchFamily="34" charset="0"/>
              </a:rPr>
              <a:t> Agriculture Directorate | Organisation for Economic Co-operation and Development (OECD) | </a:t>
            </a:r>
            <a:r>
              <a:rPr lang="en-GB" sz="700" b="0" i="0" u="none" dirty="0">
                <a:solidFill>
                  <a:srgbClr val="04629A"/>
                </a:solidFill>
                <a:latin typeface="Arial" panose="020B0604020202020204" pitchFamily="34" charset="0"/>
                <a:cs typeface="Arial" panose="020B0604020202020204" pitchFamily="34" charset="0"/>
              </a:rPr>
              <a:t>www.oecd.org/tad </a:t>
            </a:r>
            <a:r>
              <a:rPr lang="en-GB" sz="700" b="0" i="0" u="none" dirty="0">
                <a:solidFill>
                  <a:schemeClr val="bg1">
                    <a:lumMod val="50000"/>
                  </a:schemeClr>
                </a:solidFill>
                <a:latin typeface="Arial" panose="020B0604020202020204" pitchFamily="34" charset="0"/>
                <a:cs typeface="Arial" panose="020B0604020202020204" pitchFamily="34" charset="0"/>
              </a:rPr>
              <a:t>|</a:t>
            </a:r>
            <a:r>
              <a:rPr lang="en-GB" sz="700" b="0" i="0" u="none" dirty="0">
                <a:solidFill>
                  <a:srgbClr val="04629A"/>
                </a:solidFill>
                <a:latin typeface="Arial" panose="020B0604020202020204" pitchFamily="34" charset="0"/>
                <a:cs typeface="Arial" panose="020B0604020202020204" pitchFamily="34" charset="0"/>
              </a:rPr>
              <a:t> tad.contact@oecd.org </a:t>
            </a:r>
            <a:endParaRPr lang="id-ID" sz="700" b="0" i="0" u="none" baseline="0" dirty="0">
              <a:solidFill>
                <a:srgbClr val="04629A"/>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d-ID" sz="700" dirty="0">
              <a:solidFill>
                <a:schemeClr val="tx1">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96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for timeline slide 2">
    <p:spTree>
      <p:nvGrpSpPr>
        <p:cNvPr id="1" name=""/>
        <p:cNvGrpSpPr/>
        <p:nvPr/>
      </p:nvGrpSpPr>
      <p:grpSpPr>
        <a:xfrm>
          <a:off x="0" y="0"/>
          <a:ext cx="0" cy="0"/>
          <a:chOff x="0" y="0"/>
          <a:chExt cx="0" cy="0"/>
        </a:xfrm>
      </p:grpSpPr>
      <p:sp>
        <p:nvSpPr>
          <p:cNvPr id="9" name="Rectangle 8"/>
          <p:cNvSpPr/>
          <p:nvPr userDrawn="1"/>
        </p:nvSpPr>
        <p:spPr>
          <a:xfrm>
            <a:off x="8500251" y="6364291"/>
            <a:ext cx="370614" cy="246221"/>
          </a:xfrm>
          <a:prstGeom prst="rect">
            <a:avLst/>
          </a:prstGeom>
        </p:spPr>
        <p:txBody>
          <a:bodyPr wrap="none">
            <a:spAutoFit/>
          </a:bodyPr>
          <a:lstStyle/>
          <a:p>
            <a:fld id="{44B5E3D8-B559-49FC-84E7-900B409E63B2}" type="slidenum">
              <a:rPr lang="id-ID" sz="1000" b="0" smtClean="0">
                <a:solidFill>
                  <a:schemeClr val="bg1"/>
                </a:solidFill>
                <a:latin typeface="Bernino Sans" pitchFamily="50" charset="0"/>
              </a:rPr>
              <a:pPr/>
              <a:t>‹#›</a:t>
            </a:fld>
            <a:endParaRPr lang="en-GB" sz="1000" b="0" dirty="0">
              <a:latin typeface="Bernino Sans" pitchFamily="50" charset="0"/>
            </a:endParaRPr>
          </a:p>
        </p:txBody>
      </p:sp>
      <p:sp>
        <p:nvSpPr>
          <p:cNvPr id="17" name="Rectangle 16"/>
          <p:cNvSpPr/>
          <p:nvPr userDrawn="1"/>
        </p:nvSpPr>
        <p:spPr>
          <a:xfrm>
            <a:off x="8500251" y="6364291"/>
            <a:ext cx="370614" cy="246221"/>
          </a:xfrm>
          <a:prstGeom prst="rect">
            <a:avLst/>
          </a:prstGeom>
        </p:spPr>
        <p:txBody>
          <a:bodyPr wrap="none">
            <a:spAutoFit/>
          </a:bodyPr>
          <a:lstStyle/>
          <a:p>
            <a:fld id="{44B5E3D8-B559-49FC-84E7-900B409E63B2}" type="slidenum">
              <a:rPr lang="id-ID" sz="1000" b="0" smtClean="0">
                <a:solidFill>
                  <a:schemeClr val="bg1"/>
                </a:solidFill>
                <a:latin typeface="Bernino Sans" pitchFamily="50" charset="0"/>
              </a:rPr>
              <a:pPr/>
              <a:t>‹#›</a:t>
            </a:fld>
            <a:endParaRPr lang="en-GB" sz="1000" b="0" dirty="0">
              <a:latin typeface="Bernino Sans" pitchFamily="50" charset="0"/>
            </a:endParaRP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2776" y="377191"/>
            <a:ext cx="1200518" cy="370530"/>
          </a:xfrm>
          <a:prstGeom prst="rect">
            <a:avLst/>
          </a:prstGeom>
        </p:spPr>
      </p:pic>
      <p:pic>
        <p:nvPicPr>
          <p:cNvPr id="20" name="Picture 4" descr="\\FS-CH-1.main.oecd.org\Users3\ordelheide_s\Desktop\Untitled-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53456" y="5105400"/>
            <a:ext cx="1300068" cy="1768474"/>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userDrawn="1"/>
        </p:nvSpPr>
        <p:spPr>
          <a:xfrm>
            <a:off x="8614551" y="6364291"/>
            <a:ext cx="370614" cy="246221"/>
          </a:xfrm>
          <a:prstGeom prst="rect">
            <a:avLst/>
          </a:prstGeom>
        </p:spPr>
        <p:txBody>
          <a:bodyPr wrap="none">
            <a:spAutoFit/>
          </a:bodyPr>
          <a:lstStyle/>
          <a:p>
            <a:fld id="{44B5E3D8-B559-49FC-84E7-900B409E63B2}" type="slidenum">
              <a:rPr lang="id-ID" sz="1000" b="0" smtClean="0">
                <a:solidFill>
                  <a:schemeClr val="bg1"/>
                </a:solidFill>
                <a:latin typeface="Bernino Sans" pitchFamily="50" charset="0"/>
              </a:rPr>
              <a:pPr/>
              <a:t>‹#›</a:t>
            </a:fld>
            <a:endParaRPr lang="en-GB" sz="1000" b="0" dirty="0">
              <a:latin typeface="Bernino Sans" pitchFamily="50" charset="0"/>
            </a:endParaRPr>
          </a:p>
        </p:txBody>
      </p:sp>
      <p:sp>
        <p:nvSpPr>
          <p:cNvPr id="8" name="Rectangle 7"/>
          <p:cNvSpPr/>
          <p:nvPr userDrawn="1"/>
        </p:nvSpPr>
        <p:spPr>
          <a:xfrm>
            <a:off x="497054" y="6550223"/>
            <a:ext cx="7917475" cy="307777"/>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tx1">
                    <a:lumMod val="50000"/>
                    <a:lumOff val="50000"/>
                  </a:schemeClr>
                </a:solidFill>
                <a:latin typeface="Arial" panose="020B0604020202020204" pitchFamily="34" charset="0"/>
                <a:cs typeface="Arial" panose="020B0604020202020204" pitchFamily="34" charset="0"/>
              </a:rPr>
              <a:t>Trade and</a:t>
            </a:r>
            <a:r>
              <a:rPr lang="en-GB" sz="700" baseline="0" dirty="0">
                <a:solidFill>
                  <a:schemeClr val="tx1">
                    <a:lumMod val="50000"/>
                    <a:lumOff val="50000"/>
                  </a:schemeClr>
                </a:solidFill>
                <a:latin typeface="Arial" panose="020B0604020202020204" pitchFamily="34" charset="0"/>
                <a:cs typeface="Arial" panose="020B0604020202020204" pitchFamily="34" charset="0"/>
              </a:rPr>
              <a:t> Agriculture Directorate | Organisation for Economic Co-operation and Development (OECD) | </a:t>
            </a:r>
            <a:r>
              <a:rPr lang="en-GB" sz="700" b="0" i="0" u="none" dirty="0">
                <a:solidFill>
                  <a:srgbClr val="04629A"/>
                </a:solidFill>
                <a:latin typeface="Arial" panose="020B0604020202020204" pitchFamily="34" charset="0"/>
                <a:cs typeface="Arial" panose="020B0604020202020204" pitchFamily="34" charset="0"/>
              </a:rPr>
              <a:t>www.oecd.org/tad </a:t>
            </a:r>
            <a:r>
              <a:rPr lang="en-GB" sz="700" b="0" i="0" u="none" dirty="0">
                <a:solidFill>
                  <a:schemeClr val="bg1">
                    <a:lumMod val="50000"/>
                  </a:schemeClr>
                </a:solidFill>
                <a:latin typeface="Arial" panose="020B0604020202020204" pitchFamily="34" charset="0"/>
                <a:cs typeface="Arial" panose="020B0604020202020204" pitchFamily="34" charset="0"/>
              </a:rPr>
              <a:t>|</a:t>
            </a:r>
            <a:r>
              <a:rPr lang="en-GB" sz="700" b="0" i="0" u="none" dirty="0">
                <a:solidFill>
                  <a:srgbClr val="04629A"/>
                </a:solidFill>
                <a:latin typeface="Arial" panose="020B0604020202020204" pitchFamily="34" charset="0"/>
                <a:cs typeface="Arial" panose="020B0604020202020204" pitchFamily="34" charset="0"/>
              </a:rPr>
              <a:t> tad.contact@oecd.org </a:t>
            </a:r>
            <a:endParaRPr lang="id-ID" sz="700" b="0" i="0" u="none" baseline="0" dirty="0">
              <a:solidFill>
                <a:srgbClr val="04629A"/>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d-ID" sz="700" dirty="0">
              <a:solidFill>
                <a:schemeClr val="tx1">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871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6299"/>
        </a:solidFill>
        <a:effectLst/>
      </p:bgPr>
    </p:bg>
    <p:spTree>
      <p:nvGrpSpPr>
        <p:cNvPr id="1" name=""/>
        <p:cNvGrpSpPr/>
        <p:nvPr/>
      </p:nvGrpSpPr>
      <p:grpSpPr>
        <a:xfrm>
          <a:off x="0" y="0"/>
          <a:ext cx="0" cy="0"/>
          <a:chOff x="0" y="0"/>
          <a:chExt cx="0" cy="0"/>
        </a:xfrm>
      </p:grpSpPr>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pic>
        <p:nvPicPr>
          <p:cNvPr id="12" name="Image 11"/>
          <p:cNvPicPr>
            <a:picLocks noChangeAspect="1"/>
          </p:cNvPicPr>
          <p:nvPr/>
        </p:nvPicPr>
        <p:blipFill>
          <a:blip r:embed="rId3" cstate="print"/>
          <a:stretch>
            <a:fillRect/>
          </a:stretch>
        </p:blipFill>
        <p:spPr>
          <a:xfrm>
            <a:off x="511200" y="432000"/>
            <a:ext cx="692307" cy="1440000"/>
          </a:xfrm>
          <a:prstGeom prst="rect">
            <a:avLst/>
          </a:prstGeom>
        </p:spPr>
      </p:pic>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14"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
        <p:nvSpPr>
          <p:cNvPr id="2" name="Title 1"/>
          <p:cNvSpPr>
            <a:spLocks noGrp="1"/>
          </p:cNvSpPr>
          <p:nvPr>
            <p:ph type="ctrTitle" hasCustomPrompt="1"/>
          </p:nvPr>
        </p:nvSpPr>
        <p:spPr>
          <a:xfrm>
            <a:off x="1368000" y="2481869"/>
            <a:ext cx="6300000" cy="1265731"/>
          </a:xfrm>
        </p:spPr>
        <p:txBody>
          <a:bodyPr anchor="b" anchorCtr="0">
            <a:spAutoFit/>
          </a:bodyPr>
          <a:lstStyle>
            <a:lvl1pPr>
              <a:lnSpc>
                <a:spcPts val="4500"/>
              </a:lnSpc>
              <a:defRPr sz="4500" cap="all">
                <a:solidFill>
                  <a:schemeClr val="tx1"/>
                </a:solidFill>
              </a:defRPr>
            </a:lvl1pPr>
          </a:lstStyle>
          <a:p>
            <a:r>
              <a:rPr lang="fr-FR" dirty="0"/>
              <a:t>Click to </a:t>
            </a:r>
            <a:r>
              <a:rPr lang="fr-FR" dirty="0" err="1"/>
              <a:t>edit</a:t>
            </a:r>
            <a:r>
              <a:rPr lang="fr-FR" dirty="0"/>
              <a:t> </a:t>
            </a:r>
            <a:r>
              <a:rPr lang="fr-FR" dirty="0" err="1"/>
              <a:t>Presentation</a:t>
            </a:r>
            <a:r>
              <a:rPr lang="fr-FR" dirty="0"/>
              <a:t> </a:t>
            </a:r>
            <a:r>
              <a:rPr lang="fr-FR" dirty="0" err="1"/>
              <a:t>title</a:t>
            </a:r>
            <a:endParaRPr lang="en-US" dirty="0"/>
          </a:p>
        </p:txBody>
      </p:sp>
      <p:sp>
        <p:nvSpPr>
          <p:cNvPr id="3" name="Subtitle 2"/>
          <p:cNvSpPr>
            <a:spLocks noGrp="1"/>
          </p:cNvSpPr>
          <p:nvPr>
            <p:ph type="subTitle" idx="1" hasCustomPrompt="1"/>
          </p:nvPr>
        </p:nvSpPr>
        <p:spPr>
          <a:xfrm>
            <a:off x="1368000" y="3805200"/>
            <a:ext cx="6300000" cy="352233"/>
          </a:xfrm>
        </p:spPr>
        <p:txBody>
          <a:bodyPr>
            <a:spAutoFit/>
          </a:bodyPr>
          <a:lstStyle>
            <a:lvl1pPr marL="0" indent="0" algn="l">
              <a:lnSpc>
                <a:spcPts val="2000"/>
              </a:lnSpc>
              <a:spcBef>
                <a:spcPts val="0"/>
              </a:spcBef>
              <a:buNone/>
              <a:defRPr sz="1800">
                <a:solidFill>
                  <a:schemeClr val="tx1">
                    <a:tint val="75000"/>
                  </a:schemeClr>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Click to </a:t>
            </a:r>
            <a:r>
              <a:rPr lang="fr-FR" dirty="0" err="1"/>
              <a:t>edit</a:t>
            </a:r>
            <a:r>
              <a:rPr lang="fr-FR" dirty="0"/>
              <a:t> </a:t>
            </a:r>
            <a:r>
              <a:rPr lang="fr-FR" dirty="0" err="1"/>
              <a:t>Subtitle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CF05F0EF-0D64-45FB-A0C1-68B196EFAD39}" type="datetime1">
              <a:rPr lang="en-GB" smtClean="0">
                <a:solidFill>
                  <a:prstClr val="white"/>
                </a:solidFill>
              </a:rPr>
              <a:pPr/>
              <a:t>29/11/2019</a:t>
            </a:fld>
            <a:endParaRPr lang="en-GB" dirty="0">
              <a:solidFill>
                <a:prstClr val="white"/>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solidFill>
                  <a:prstClr val="white"/>
                </a:solidFill>
              </a:rPr>
              <a:t>OECD Trade and Agriculture Directorate</a:t>
            </a:r>
            <a:endParaRPr lang="en-GB" dirty="0">
              <a:solidFill>
                <a:prstClr val="white"/>
              </a:solidFill>
            </a:endParaRPr>
          </a:p>
        </p:txBody>
      </p:sp>
    </p:spTree>
    <p:extLst>
      <p:ext uri="{BB962C8B-B14F-4D97-AF65-F5344CB8AC3E}">
        <p14:creationId xmlns:p14="http://schemas.microsoft.com/office/powerpoint/2010/main" val="2399489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r-FR" dirty="0"/>
              <a:t>Click to </a:t>
            </a:r>
            <a:r>
              <a:rPr lang="fr-FR" dirty="0" err="1"/>
              <a:t>edit</a:t>
            </a:r>
            <a:r>
              <a:rPr lang="fr-FR" dirty="0"/>
              <a:t> </a:t>
            </a:r>
            <a:r>
              <a:rPr lang="fr-FR" dirty="0" err="1"/>
              <a:t>Slide</a:t>
            </a:r>
            <a:r>
              <a:rPr lang="fr-FR" dirty="0"/>
              <a:t> </a:t>
            </a:r>
            <a:r>
              <a:rPr lang="fr-FR" dirty="0" err="1"/>
              <a:t>title</a:t>
            </a:r>
            <a:br>
              <a:rPr lang="fr-FR" dirty="0"/>
            </a:br>
            <a:r>
              <a:rPr lang="fr-FR" dirty="0" err="1"/>
              <a:t>Slide</a:t>
            </a:r>
            <a:r>
              <a:rPr lang="fr-FR" dirty="0"/>
              <a:t> </a:t>
            </a:r>
            <a:r>
              <a:rPr lang="fr-FR" dirty="0" err="1"/>
              <a:t>title</a:t>
            </a:r>
            <a:r>
              <a:rPr lang="fr-FR" dirty="0"/>
              <a:t> </a:t>
            </a:r>
            <a:r>
              <a:rPr lang="fr-FR" dirty="0" err="1"/>
              <a:t>can</a:t>
            </a:r>
            <a:r>
              <a:rPr lang="fr-FR" dirty="0"/>
              <a:t> </a:t>
            </a:r>
            <a:r>
              <a:rPr lang="fr-FR" dirty="0" err="1"/>
              <a:t>be</a:t>
            </a:r>
            <a:r>
              <a:rPr lang="fr-FR" dirty="0"/>
              <a:t> </a:t>
            </a:r>
            <a:r>
              <a:rPr lang="fr-FR" dirty="0" err="1"/>
              <a:t>extended</a:t>
            </a:r>
            <a:r>
              <a:rPr lang="fr-FR" dirty="0"/>
              <a:t> to </a:t>
            </a:r>
            <a:r>
              <a:rPr lang="fr-FR" dirty="0" err="1"/>
              <a:t>two</a:t>
            </a:r>
            <a:r>
              <a:rPr lang="fr-FR" dirty="0"/>
              <a:t> </a:t>
            </a:r>
            <a:r>
              <a:rPr lang="fr-FR" dirty="0" err="1"/>
              <a:t>lines</a:t>
            </a:r>
            <a:endParaRPr lang="en-US" dirty="0"/>
          </a:p>
        </p:txBody>
      </p:sp>
      <p:sp>
        <p:nvSpPr>
          <p:cNvPr id="3" name="Content Placeholder 2"/>
          <p:cNvSpPr>
            <a:spLocks noGrp="1"/>
          </p:cNvSpPr>
          <p:nvPr>
            <p:ph idx="1"/>
          </p:nvPr>
        </p:nvSpPr>
        <p:spPr/>
        <p:txBody>
          <a:bodyPr/>
          <a:lstStyle>
            <a:lvl1pPr>
              <a:defRPr>
                <a:solidFill>
                  <a:srgbClr val="727272"/>
                </a:solidFill>
              </a:defRPr>
            </a:lvl1pPr>
            <a:lvl2pPr>
              <a:buClr>
                <a:srgbClr val="727272"/>
              </a:buClr>
              <a:defRPr>
                <a:solidFill>
                  <a:srgbClr val="727272"/>
                </a:solidFill>
              </a:defRPr>
            </a:lvl2pPr>
            <a:lvl3pPr>
              <a:defRPr>
                <a:solidFill>
                  <a:srgbClr val="727272"/>
                </a:solidFill>
              </a:defRPr>
            </a:lvl3pPr>
            <a:lvl4pPr>
              <a:defRPr>
                <a:solidFill>
                  <a:srgbClr val="727272"/>
                </a:solidFill>
              </a:defRPr>
            </a:lvl4pPr>
            <a:lvl5pPr>
              <a:defRPr>
                <a:solidFill>
                  <a:srgbClr val="72727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67444-A2EC-4E5A-B99A-5DF10C327CD3}" type="datetime1">
              <a:rPr lang="en-GB" smtClean="0"/>
              <a:pPr/>
              <a:t>29/11/2019</a:t>
            </a:fld>
            <a:endParaRPr lang="en-GB" dirty="0"/>
          </a:p>
        </p:txBody>
      </p:sp>
      <p:sp>
        <p:nvSpPr>
          <p:cNvPr id="5" name="Footer Placeholder 4"/>
          <p:cNvSpPr>
            <a:spLocks noGrp="1"/>
          </p:cNvSpPr>
          <p:nvPr>
            <p:ph type="ftr" sz="quarter" idx="11"/>
          </p:nvPr>
        </p:nvSpPr>
        <p:spPr/>
        <p:txBody>
          <a:bodyPr/>
          <a:lstStyle/>
          <a:p>
            <a:r>
              <a:rPr lang="en-US" dirty="0"/>
              <a:t>OECD Trade and Agriculture Directorate</a:t>
            </a:r>
            <a:endParaRPr lang="en-GB" dirty="0"/>
          </a:p>
        </p:txBody>
      </p:sp>
      <p:sp>
        <p:nvSpPr>
          <p:cNvPr id="6" name="Slide Number Placeholder 5"/>
          <p:cNvSpPr>
            <a:spLocks noGrp="1"/>
          </p:cNvSpPr>
          <p:nvPr>
            <p:ph type="sldNum" sz="quarter" idx="12"/>
          </p:nvPr>
        </p:nvSpPr>
        <p:spPr/>
        <p:txBody>
          <a:bodyPr/>
          <a:lstStyle/>
          <a:p>
            <a:fld id="{913777C5-047B-45D0-A18D-F0B24793236E}"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3928659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727272"/>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2" name="Title 1"/>
          <p:cNvSpPr>
            <a:spLocks noGrp="1"/>
          </p:cNvSpPr>
          <p:nvPr>
            <p:ph type="title" hasCustomPrompt="1"/>
          </p:nvPr>
        </p:nvSpPr>
        <p:spPr>
          <a:xfrm>
            <a:off x="1260000" y="2919600"/>
            <a:ext cx="6624000" cy="1058400"/>
          </a:xfrm>
        </p:spPr>
        <p:txBody>
          <a:bodyPr anchor="ctr" anchorCtr="0"/>
          <a:lstStyle>
            <a:lvl1pPr algn="ctr">
              <a:lnSpc>
                <a:spcPts val="3700"/>
              </a:lnSpc>
              <a:defRPr sz="3700" b="0" i="0" cap="all">
                <a:solidFill>
                  <a:schemeClr val="tx1"/>
                </a:solidFill>
              </a:defRPr>
            </a:lvl1pPr>
          </a:lstStyle>
          <a:p>
            <a:r>
              <a:rPr lang="fr-FR" dirty="0"/>
              <a:t>Click to </a:t>
            </a:r>
            <a:r>
              <a:rPr lang="fr-FR" dirty="0" err="1"/>
              <a:t>edit</a:t>
            </a:r>
            <a:br>
              <a:rPr lang="fr-FR" dirty="0"/>
            </a:br>
            <a:r>
              <a:rPr lang="fr-FR" dirty="0"/>
              <a:t>Section Header </a:t>
            </a:r>
            <a:r>
              <a:rPr lang="fr-FR" dirty="0" err="1"/>
              <a:t>title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DF97ACFF-E344-4FDD-B854-B788D58B447F}" type="datetime1">
              <a:rPr lang="en-GB" smtClean="0">
                <a:solidFill>
                  <a:prstClr val="white"/>
                </a:solidFill>
              </a:rPr>
              <a:pPr/>
              <a:t>29/11/2019</a:t>
            </a:fld>
            <a:endParaRPr lang="en-GB" dirty="0">
              <a:solidFill>
                <a:prstClr val="white"/>
              </a:solidFill>
            </a:endParaRP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solidFill>
                  <a:prstClr val="white"/>
                </a:solidFill>
              </a:rPr>
              <a:t>OECD Trade and Agriculture Directorate</a:t>
            </a:r>
            <a:endParaRPr lang="en-GB" dirty="0">
              <a:solidFill>
                <a:prstClr val="white"/>
              </a:solidFill>
            </a:endParaRPr>
          </a:p>
        </p:txBody>
      </p:sp>
      <p:sp>
        <p:nvSpPr>
          <p:cNvPr id="6" name="Slide Number Placeholder 5"/>
          <p:cNvSpPr>
            <a:spLocks noGrp="1"/>
          </p:cNvSpPr>
          <p:nvPr>
            <p:ph type="sldNum" sz="quarter" idx="12"/>
          </p:nvPr>
        </p:nvSpPr>
        <p:spPr/>
        <p:txBody>
          <a:bodyPr/>
          <a:lstStyle>
            <a:lvl1pPr>
              <a:defRPr>
                <a:solidFill>
                  <a:srgbClr val="006299"/>
                </a:solidFill>
              </a:defRPr>
            </a:lvl1pPr>
          </a:lstStyle>
          <a:p>
            <a:fld id="{913777C5-047B-45D0-A18D-F0B24793236E}" type="slidenum">
              <a:rPr lang="en-GB" smtClean="0"/>
              <a:pPr/>
              <a:t>‹#›</a:t>
            </a:fld>
            <a:endParaRPr lang="en-GB" dirty="0"/>
          </a:p>
        </p:txBody>
      </p:sp>
    </p:spTree>
    <p:extLst>
      <p:ext uri="{BB962C8B-B14F-4D97-AF65-F5344CB8AC3E}">
        <p14:creationId xmlns:p14="http://schemas.microsoft.com/office/powerpoint/2010/main" val="206414107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4629A"/>
        </a:solidFill>
        <a:effectLst/>
      </p:bgPr>
    </p:bg>
    <p:spTree>
      <p:nvGrpSpPr>
        <p:cNvPr id="1" name=""/>
        <p:cNvGrpSpPr/>
        <p:nvPr/>
      </p:nvGrpSpPr>
      <p:grpSpPr>
        <a:xfrm>
          <a:off x="0" y="0"/>
          <a:ext cx="0" cy="0"/>
          <a:chOff x="0" y="0"/>
          <a:chExt cx="0" cy="0"/>
        </a:xfrm>
      </p:grpSpPr>
      <p:pic>
        <p:nvPicPr>
          <p:cNvPr id="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4"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pic>
        <p:nvPicPr>
          <p:cNvPr id="5" name="Image 11"/>
          <p:cNvPicPr>
            <a:picLocks noChangeAspect="1"/>
          </p:cNvPicPr>
          <p:nvPr userDrawn="1"/>
        </p:nvPicPr>
        <p:blipFill>
          <a:blip r:embed="rId3" cstate="print"/>
          <a:stretch>
            <a:fillRect/>
          </a:stretch>
        </p:blipFill>
        <p:spPr>
          <a:xfrm>
            <a:off x="511200" y="432000"/>
            <a:ext cx="692307" cy="1440000"/>
          </a:xfrm>
          <a:prstGeom prst="rect">
            <a:avLst/>
          </a:prstGeom>
        </p:spPr>
      </p:pic>
      <p:pic>
        <p:nvPicPr>
          <p:cNvPr id="6" name="Imag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
        <p:nvSpPr>
          <p:cNvPr id="13" name="Text Placeholder 12"/>
          <p:cNvSpPr>
            <a:spLocks noGrp="1"/>
          </p:cNvSpPr>
          <p:nvPr>
            <p:ph type="body" sz="quarter" idx="10" hasCustomPrompt="1"/>
          </p:nvPr>
        </p:nvSpPr>
        <p:spPr>
          <a:xfrm>
            <a:off x="1933575" y="1990725"/>
            <a:ext cx="6101625" cy="847725"/>
          </a:xfrm>
          <a:prstGeom prst="rect">
            <a:avLst/>
          </a:prstGeom>
        </p:spPr>
        <p:txBody>
          <a:bodyPr/>
          <a:lstStyle>
            <a:lvl1pPr marL="0" indent="0">
              <a:buNone/>
              <a:defRPr sz="3200" b="1" baseline="0">
                <a:solidFill>
                  <a:schemeClr val="bg1"/>
                </a:solidFill>
                <a:latin typeface="Arial" panose="020B0604020202020204" pitchFamily="34" charset="0"/>
                <a:cs typeface="Arial" panose="020B0604020202020204" pitchFamily="34" charset="0"/>
              </a:defRPr>
            </a:lvl1pPr>
            <a:lvl2pPr>
              <a:defRPr sz="3200">
                <a:solidFill>
                  <a:schemeClr val="bg1"/>
                </a:solidFill>
                <a:latin typeface="Arial" panose="020B0604020202020204" pitchFamily="34" charset="0"/>
                <a:cs typeface="Arial" panose="020B0604020202020204" pitchFamily="34" charset="0"/>
              </a:defRPr>
            </a:lvl2pPr>
            <a:lvl3pPr>
              <a:defRPr sz="3200">
                <a:solidFill>
                  <a:schemeClr val="bg1"/>
                </a:solidFill>
                <a:latin typeface="Arial" panose="020B0604020202020204" pitchFamily="34" charset="0"/>
                <a:cs typeface="Arial" panose="020B0604020202020204" pitchFamily="34" charset="0"/>
              </a:defRPr>
            </a:lvl3pPr>
            <a:lvl4pPr>
              <a:defRPr sz="3200">
                <a:solidFill>
                  <a:schemeClr val="bg1"/>
                </a:solidFill>
                <a:latin typeface="Arial" panose="020B0604020202020204" pitchFamily="34" charset="0"/>
                <a:cs typeface="Arial" panose="020B0604020202020204" pitchFamily="34" charset="0"/>
              </a:defRPr>
            </a:lvl4pPr>
            <a:lvl5pPr>
              <a:defRPr sz="3200">
                <a:solidFill>
                  <a:schemeClr val="bg1"/>
                </a:solidFill>
                <a:latin typeface="Arial" panose="020B0604020202020204" pitchFamily="34" charset="0"/>
                <a:cs typeface="Arial" panose="020B0604020202020204" pitchFamily="34" charset="0"/>
              </a:defRPr>
            </a:lvl5pPr>
          </a:lstStyle>
          <a:p>
            <a:pPr lvl="0"/>
            <a:r>
              <a:rPr lang="en-US" dirty="0"/>
              <a:t>Insert presentation title</a:t>
            </a:r>
            <a:endParaRPr lang="en-GB" dirty="0"/>
          </a:p>
        </p:txBody>
      </p:sp>
      <p:sp>
        <p:nvSpPr>
          <p:cNvPr id="15" name="Text Placeholder 14"/>
          <p:cNvSpPr>
            <a:spLocks noGrp="1"/>
          </p:cNvSpPr>
          <p:nvPr>
            <p:ph type="body" sz="quarter" idx="11" hasCustomPrompt="1"/>
          </p:nvPr>
        </p:nvSpPr>
        <p:spPr>
          <a:xfrm>
            <a:off x="1933576" y="3867150"/>
            <a:ext cx="5010150" cy="866775"/>
          </a:xfrm>
          <a:prstGeom prst="rect">
            <a:avLst/>
          </a:prstGeom>
        </p:spPr>
        <p:txBody>
          <a:bodyPr/>
          <a:lstStyle>
            <a:lvl1pPr marL="0" marR="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sz="1800"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dirty="0"/>
              <a:t>Your Name, Your Title</a:t>
            </a:r>
            <a:br>
              <a:rPr lang="en-US" dirty="0"/>
            </a:br>
            <a:r>
              <a:rPr lang="en-US" dirty="0"/>
              <a:t>Trade &amp; Agriculture Directorate (OECD)</a:t>
            </a:r>
          </a:p>
        </p:txBody>
      </p:sp>
      <p:sp>
        <p:nvSpPr>
          <p:cNvPr id="16" name="Text Placeholder 14"/>
          <p:cNvSpPr>
            <a:spLocks noGrp="1"/>
          </p:cNvSpPr>
          <p:nvPr>
            <p:ph type="body" sz="quarter" idx="12" hasCustomPrompt="1"/>
          </p:nvPr>
        </p:nvSpPr>
        <p:spPr>
          <a:xfrm>
            <a:off x="1924051" y="4981575"/>
            <a:ext cx="5010149" cy="781050"/>
          </a:xfrm>
          <a:prstGeom prst="rect">
            <a:avLst/>
          </a:prstGeom>
        </p:spPr>
        <p:txBody>
          <a:bodyPr/>
          <a:lstStyle>
            <a:lvl1pPr marL="0" indent="0">
              <a:lnSpc>
                <a:spcPct val="100000"/>
              </a:lnSpc>
              <a:spcBef>
                <a:spcPts val="300"/>
              </a:spcBef>
              <a:buNone/>
              <a:defRPr sz="1800" baseline="0">
                <a:solidFill>
                  <a:schemeClr val="bg1"/>
                </a:solidFill>
                <a:latin typeface="Arial" panose="020B0604020202020204" pitchFamily="34" charset="0"/>
                <a:cs typeface="Arial" panose="020B0604020202020204" pitchFamily="34" charset="0"/>
              </a:defRPr>
            </a:lvl1pPr>
          </a:lstStyle>
          <a:p>
            <a:pPr lvl="0"/>
            <a:r>
              <a:rPr lang="en-US" dirty="0"/>
              <a:t>Conference title</a:t>
            </a:r>
            <a:br>
              <a:rPr lang="en-US" dirty="0"/>
            </a:br>
            <a:r>
              <a:rPr lang="en-US" dirty="0"/>
              <a:t>Day Month Year</a:t>
            </a:r>
          </a:p>
          <a:p>
            <a:pPr lvl="0"/>
            <a:endParaRPr lang="en-GB" dirty="0"/>
          </a:p>
        </p:txBody>
      </p:sp>
    </p:spTree>
    <p:extLst>
      <p:ext uri="{BB962C8B-B14F-4D97-AF65-F5344CB8AC3E}">
        <p14:creationId xmlns:p14="http://schemas.microsoft.com/office/powerpoint/2010/main" val="631175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yout for freeform page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909942" y="1653988"/>
            <a:ext cx="7514108" cy="4335649"/>
          </a:xfrm>
          <a:prstGeom prst="rect">
            <a:avLst/>
          </a:prstGeom>
        </p:spPr>
        <p:txBody>
          <a:bodyPr>
            <a:normAutofit/>
          </a:bodyPr>
          <a:lstStyle>
            <a:lvl1pPr>
              <a:lnSpc>
                <a:spcPct val="100000"/>
              </a:lnSpc>
              <a:spcBef>
                <a:spcPts val="0"/>
              </a:spcBef>
              <a:defRPr sz="2200" b="0">
                <a:solidFill>
                  <a:schemeClr val="tx1">
                    <a:lumMod val="65000"/>
                    <a:lumOff val="35000"/>
                  </a:schemeClr>
                </a:solidFill>
                <a:latin typeface="Arial" panose="020B0604020202020204" pitchFamily="34" charset="0"/>
                <a:cs typeface="Arial" panose="020B0604020202020204" pitchFamily="34" charset="0"/>
              </a:defRPr>
            </a:lvl1pPr>
            <a:lvl2pPr>
              <a:lnSpc>
                <a:spcPct val="100000"/>
              </a:lnSpc>
              <a:spcBef>
                <a:spcPts val="0"/>
              </a:spcBef>
              <a:defRPr sz="2100" b="0">
                <a:solidFill>
                  <a:schemeClr val="tx1">
                    <a:lumMod val="65000"/>
                    <a:lumOff val="35000"/>
                  </a:schemeClr>
                </a:solidFill>
                <a:latin typeface="Arial" panose="020B0604020202020204" pitchFamily="34" charset="0"/>
                <a:cs typeface="Arial" panose="020B0604020202020204" pitchFamily="34" charset="0"/>
              </a:defRPr>
            </a:lvl2pPr>
            <a:lvl3pPr>
              <a:lnSpc>
                <a:spcPct val="100000"/>
              </a:lnSpc>
              <a:spcBef>
                <a:spcPts val="0"/>
              </a:spcBef>
              <a:defRPr sz="2000" b="0">
                <a:solidFill>
                  <a:schemeClr val="tx1">
                    <a:lumMod val="65000"/>
                    <a:lumOff val="35000"/>
                  </a:schemeClr>
                </a:solidFill>
                <a:latin typeface="Arial" panose="020B0604020202020204" pitchFamily="34" charset="0"/>
                <a:cs typeface="Arial" panose="020B0604020202020204" pitchFamily="34" charset="0"/>
              </a:defRPr>
            </a:lvl3pPr>
            <a:lvl4pPr>
              <a:lnSpc>
                <a:spcPct val="100000"/>
              </a:lnSpc>
              <a:spcBef>
                <a:spcPts val="0"/>
              </a:spcBef>
              <a:defRPr sz="1900">
                <a:solidFill>
                  <a:schemeClr val="tx1">
                    <a:lumMod val="65000"/>
                    <a:lumOff val="35000"/>
                  </a:schemeClr>
                </a:solidFill>
                <a:latin typeface="Arial" panose="020B0604020202020204" pitchFamily="34" charset="0"/>
                <a:cs typeface="Arial" panose="020B0604020202020204" pitchFamily="34" charset="0"/>
              </a:defRPr>
            </a:lvl4pPr>
            <a:lvl5pPr>
              <a:lnSpc>
                <a:spcPct val="100000"/>
              </a:lnSpc>
              <a:spcBef>
                <a:spcPts val="0"/>
              </a:spcBef>
              <a:defRPr sz="1800">
                <a:solidFill>
                  <a:schemeClr val="tx1">
                    <a:lumMod val="65000"/>
                    <a:lumOff val="3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p:cNvSpPr>
            <a:spLocks noGrp="1"/>
          </p:cNvSpPr>
          <p:nvPr>
            <p:ph type="body" sz="quarter" idx="15" hasCustomPrompt="1"/>
          </p:nvPr>
        </p:nvSpPr>
        <p:spPr>
          <a:xfrm>
            <a:off x="885700" y="436387"/>
            <a:ext cx="7728851" cy="657225"/>
          </a:xfrm>
          <a:prstGeom prst="rect">
            <a:avLst/>
          </a:prstGeom>
        </p:spPr>
        <p:txBody>
          <a:bodyPr anchor="ctr" anchorCtr="0">
            <a:noAutofit/>
          </a:bodyPr>
          <a:lstStyle>
            <a:lvl1pPr marL="0" indent="0">
              <a:buNone/>
              <a:defRPr sz="2500" b="1">
                <a:solidFill>
                  <a:srgbClr val="04629A"/>
                </a:solidFill>
                <a:latin typeface="Arial" panose="020B0604020202020204" pitchFamily="34" charset="0"/>
                <a:cs typeface="Arial" panose="020B0604020202020204" pitchFamily="34" charset="0"/>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Insert title of slide</a:t>
            </a:r>
          </a:p>
        </p:txBody>
      </p:sp>
      <p:pic>
        <p:nvPicPr>
          <p:cNvPr id="1028" name="Picture 4" descr="\\FS-CH-1.main.oecd.org\Users3\ordelheide_s\Desktop\Untitled-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53456" y="5105400"/>
            <a:ext cx="1300068" cy="176847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userDrawn="1"/>
        </p:nvSpPr>
        <p:spPr>
          <a:xfrm>
            <a:off x="8614551" y="6364291"/>
            <a:ext cx="370614" cy="246221"/>
          </a:xfrm>
          <a:prstGeom prst="rect">
            <a:avLst/>
          </a:prstGeom>
        </p:spPr>
        <p:txBody>
          <a:bodyPr wrap="none">
            <a:spAutoFit/>
          </a:bodyPr>
          <a:lstStyle/>
          <a:p>
            <a:fld id="{44B5E3D8-B559-49FC-84E7-900B409E63B2}" type="slidenum">
              <a:rPr lang="id-ID" sz="1000" smtClean="0">
                <a:solidFill>
                  <a:prstClr val="white"/>
                </a:solidFill>
                <a:latin typeface="Bernino Sans" pitchFamily="50" charset="0"/>
              </a:rPr>
              <a:pPr/>
              <a:t>‹#›</a:t>
            </a:fld>
            <a:endParaRPr lang="en-GB" sz="1000" dirty="0">
              <a:solidFill>
                <a:prstClr val="black"/>
              </a:solidFill>
              <a:latin typeface="Bernino Sans" pitchFamily="50" charset="0"/>
            </a:endParaRPr>
          </a:p>
        </p:txBody>
      </p:sp>
      <p:sp>
        <p:nvSpPr>
          <p:cNvPr id="8" name="Text Placeholder 7"/>
          <p:cNvSpPr>
            <a:spLocks noGrp="1"/>
          </p:cNvSpPr>
          <p:nvPr>
            <p:ph type="body" sz="quarter" idx="17" hasCustomPrompt="1"/>
          </p:nvPr>
        </p:nvSpPr>
        <p:spPr>
          <a:xfrm>
            <a:off x="914399" y="5989639"/>
            <a:ext cx="7509651" cy="192086"/>
          </a:xfrm>
          <a:prstGeom prst="rect">
            <a:avLst/>
          </a:prstGeom>
        </p:spPr>
        <p:txBody>
          <a:bodyPr>
            <a:noAutofit/>
          </a:bodyPr>
          <a:lstStyle>
            <a:lvl1pPr marL="0" indent="0">
              <a:buNone/>
              <a:defRPr sz="800" baseline="0">
                <a:solidFill>
                  <a:schemeClr val="tx1">
                    <a:lumMod val="65000"/>
                    <a:lumOff val="35000"/>
                  </a:schemeClr>
                </a:solidFill>
                <a:latin typeface="Arial" panose="020B0604020202020204" pitchFamily="34" charset="0"/>
                <a:cs typeface="Arial" panose="020B0604020202020204" pitchFamily="34" charset="0"/>
              </a:defRPr>
            </a:lvl1pPr>
          </a:lstStyle>
          <a:p>
            <a:pPr lvl="0"/>
            <a:r>
              <a:rPr lang="en-GB" sz="800" dirty="0">
                <a:latin typeface="Arial" panose="020B0604020202020204" pitchFamily="34" charset="0"/>
                <a:cs typeface="Arial" panose="020B0604020202020204" pitchFamily="34" charset="0"/>
              </a:rPr>
              <a:t>Insert source information for graphs and diagrams here</a:t>
            </a:r>
            <a:endParaRPr lang="en-GB" dirty="0"/>
          </a:p>
        </p:txBody>
      </p:sp>
      <p:pic>
        <p:nvPicPr>
          <p:cNvPr id="12" name="Image 7"/>
          <p:cNvPicPr>
            <a:picLocks noChangeAspect="1"/>
          </p:cNvPicPr>
          <p:nvPr userDrawn="1"/>
        </p:nvPicPr>
        <p:blipFill>
          <a:blip r:embed="rId3" cstate="print"/>
          <a:stretch>
            <a:fillRect/>
          </a:stretch>
        </p:blipFill>
        <p:spPr>
          <a:xfrm>
            <a:off x="271073" y="288000"/>
            <a:ext cx="458653" cy="954000"/>
          </a:xfrm>
          <a:prstGeom prst="rect">
            <a:avLst/>
          </a:prstGeom>
        </p:spPr>
      </p:pic>
    </p:spTree>
    <p:extLst>
      <p:ext uri="{BB962C8B-B14F-4D97-AF65-F5344CB8AC3E}">
        <p14:creationId xmlns:p14="http://schemas.microsoft.com/office/powerpoint/2010/main" val="490613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Layout for template pages">
    <p:spTree>
      <p:nvGrpSpPr>
        <p:cNvPr id="1" name=""/>
        <p:cNvGrpSpPr/>
        <p:nvPr/>
      </p:nvGrpSpPr>
      <p:grpSpPr>
        <a:xfrm>
          <a:off x="0" y="0"/>
          <a:ext cx="0" cy="0"/>
          <a:chOff x="0" y="0"/>
          <a:chExt cx="0" cy="0"/>
        </a:xfrm>
      </p:grpSpPr>
      <p:sp>
        <p:nvSpPr>
          <p:cNvPr id="14" name="Rectangle 13"/>
          <p:cNvSpPr/>
          <p:nvPr userDrawn="1"/>
        </p:nvSpPr>
        <p:spPr>
          <a:xfrm>
            <a:off x="8500251" y="6364291"/>
            <a:ext cx="370614" cy="246221"/>
          </a:xfrm>
          <a:prstGeom prst="rect">
            <a:avLst/>
          </a:prstGeom>
        </p:spPr>
        <p:txBody>
          <a:bodyPr wrap="none">
            <a:spAutoFit/>
          </a:bodyPr>
          <a:lstStyle/>
          <a:p>
            <a:fld id="{44B5E3D8-B559-49FC-84E7-900B409E63B2}" type="slidenum">
              <a:rPr lang="id-ID" sz="1000" smtClean="0">
                <a:solidFill>
                  <a:prstClr val="white"/>
                </a:solidFill>
                <a:latin typeface="Bernino Sans" pitchFamily="50" charset="0"/>
              </a:rPr>
              <a:pPr/>
              <a:t>‹#›</a:t>
            </a:fld>
            <a:endParaRPr lang="en-GB" sz="1000" dirty="0">
              <a:solidFill>
                <a:prstClr val="black"/>
              </a:solidFill>
              <a:latin typeface="Bernino Sans" pitchFamily="50" charset="0"/>
            </a:endParaRPr>
          </a:p>
        </p:txBody>
      </p:sp>
      <p:sp>
        <p:nvSpPr>
          <p:cNvPr id="23" name="Rectangle 22"/>
          <p:cNvSpPr/>
          <p:nvPr userDrawn="1"/>
        </p:nvSpPr>
        <p:spPr>
          <a:xfrm>
            <a:off x="8500251" y="6364291"/>
            <a:ext cx="370614" cy="246221"/>
          </a:xfrm>
          <a:prstGeom prst="rect">
            <a:avLst/>
          </a:prstGeom>
        </p:spPr>
        <p:txBody>
          <a:bodyPr wrap="none">
            <a:spAutoFit/>
          </a:bodyPr>
          <a:lstStyle/>
          <a:p>
            <a:fld id="{44B5E3D8-B559-49FC-84E7-900B409E63B2}" type="slidenum">
              <a:rPr lang="id-ID" sz="1000" smtClean="0">
                <a:solidFill>
                  <a:prstClr val="white"/>
                </a:solidFill>
                <a:latin typeface="Bernino Sans" pitchFamily="50" charset="0"/>
              </a:rPr>
              <a:pPr/>
              <a:t>‹#›</a:t>
            </a:fld>
            <a:endParaRPr lang="en-GB" sz="1000" dirty="0">
              <a:solidFill>
                <a:prstClr val="black"/>
              </a:solidFill>
              <a:latin typeface="Bernino Sans" pitchFamily="50" charset="0"/>
            </a:endParaRP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2776" y="377191"/>
            <a:ext cx="1200518" cy="370530"/>
          </a:xfrm>
          <a:prstGeom prst="rect">
            <a:avLst/>
          </a:prstGeom>
        </p:spPr>
      </p:pic>
      <p:pic>
        <p:nvPicPr>
          <p:cNvPr id="25" name="Picture 4" descr="\\FS-CH-1.main.oecd.org\Users3\ordelheide_s\Desktop\Untitled-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53456" y="5105400"/>
            <a:ext cx="1300068" cy="1768474"/>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userDrawn="1"/>
        </p:nvSpPr>
        <p:spPr>
          <a:xfrm>
            <a:off x="8614551" y="6364291"/>
            <a:ext cx="370614" cy="246221"/>
          </a:xfrm>
          <a:prstGeom prst="rect">
            <a:avLst/>
          </a:prstGeom>
        </p:spPr>
        <p:txBody>
          <a:bodyPr wrap="none">
            <a:spAutoFit/>
          </a:bodyPr>
          <a:lstStyle/>
          <a:p>
            <a:fld id="{44B5E3D8-B559-49FC-84E7-900B409E63B2}" type="slidenum">
              <a:rPr lang="id-ID" sz="1000" smtClean="0">
                <a:solidFill>
                  <a:prstClr val="white"/>
                </a:solidFill>
                <a:latin typeface="Bernino Sans" pitchFamily="50" charset="0"/>
              </a:rPr>
              <a:pPr/>
              <a:t>‹#›</a:t>
            </a:fld>
            <a:endParaRPr lang="en-GB" sz="1000" dirty="0">
              <a:solidFill>
                <a:prstClr val="black"/>
              </a:solidFill>
              <a:latin typeface="Bernino Sans" pitchFamily="50" charset="0"/>
            </a:endParaRPr>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3539" y="1105677"/>
            <a:ext cx="245135" cy="463996"/>
          </a:xfrm>
          <a:prstGeom prst="rect">
            <a:avLst/>
          </a:prstGeom>
        </p:spPr>
      </p:pic>
      <p:sp>
        <p:nvSpPr>
          <p:cNvPr id="9" name="Rectangle 8"/>
          <p:cNvSpPr/>
          <p:nvPr userDrawn="1"/>
        </p:nvSpPr>
        <p:spPr>
          <a:xfrm>
            <a:off x="497054" y="6550223"/>
            <a:ext cx="7917475" cy="307777"/>
          </a:xfrm>
          <a:prstGeom prst="rect">
            <a:avLst/>
          </a:prstGeom>
        </p:spPr>
        <p:txBody>
          <a:bodyPr wrap="square">
            <a:spAutoFit/>
          </a:bodyPr>
          <a:lstStyle/>
          <a:p>
            <a:pPr>
              <a:defRPr/>
            </a:pPr>
            <a:r>
              <a:rPr lang="en-GB" sz="700" dirty="0">
                <a:solidFill>
                  <a:prstClr val="black">
                    <a:lumMod val="50000"/>
                    <a:lumOff val="50000"/>
                  </a:prstClr>
                </a:solidFill>
                <a:latin typeface="Arial" panose="020B0604020202020204" pitchFamily="34" charset="0"/>
                <a:cs typeface="Arial" panose="020B0604020202020204" pitchFamily="34" charset="0"/>
              </a:rPr>
              <a:t>Trade and Agriculture Directorate | Organisation for Economic Co-operation and Development (OECD) | </a:t>
            </a:r>
            <a:r>
              <a:rPr lang="en-GB" sz="700" dirty="0">
                <a:solidFill>
                  <a:srgbClr val="04629A"/>
                </a:solidFill>
                <a:latin typeface="Arial" panose="020B0604020202020204" pitchFamily="34" charset="0"/>
                <a:cs typeface="Arial" panose="020B0604020202020204" pitchFamily="34" charset="0"/>
              </a:rPr>
              <a:t>www.oecd.org/tad </a:t>
            </a:r>
            <a:r>
              <a:rPr lang="en-GB" sz="700" dirty="0">
                <a:solidFill>
                  <a:prstClr val="white">
                    <a:lumMod val="50000"/>
                  </a:prstClr>
                </a:solidFill>
                <a:latin typeface="Arial" panose="020B0604020202020204" pitchFamily="34" charset="0"/>
                <a:cs typeface="Arial" panose="020B0604020202020204" pitchFamily="34" charset="0"/>
              </a:rPr>
              <a:t>|</a:t>
            </a:r>
            <a:r>
              <a:rPr lang="en-GB" sz="700" dirty="0">
                <a:solidFill>
                  <a:srgbClr val="04629A"/>
                </a:solidFill>
                <a:latin typeface="Arial" panose="020B0604020202020204" pitchFamily="34" charset="0"/>
                <a:cs typeface="Arial" panose="020B0604020202020204" pitchFamily="34" charset="0"/>
              </a:rPr>
              <a:t> tad.contact@oecd.org </a:t>
            </a:r>
            <a:endParaRPr lang="id-ID" sz="700" dirty="0">
              <a:solidFill>
                <a:srgbClr val="04629A"/>
              </a:solidFill>
              <a:latin typeface="Arial" panose="020B0604020202020204" pitchFamily="34" charset="0"/>
              <a:cs typeface="Arial" panose="020B0604020202020204" pitchFamily="34" charset="0"/>
            </a:endParaRPr>
          </a:p>
          <a:p>
            <a:pPr>
              <a:defRPr/>
            </a:pPr>
            <a:endParaRPr lang="id-ID" sz="700" dirty="0">
              <a:solidFill>
                <a:prstClr val="black">
                  <a:lumMod val="50000"/>
                  <a:lumOff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462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9" name="Image 7"/>
          <p:cNvPicPr>
            <a:picLocks noChangeAspect="1"/>
          </p:cNvPicPr>
          <p:nvPr userDrawn="1"/>
        </p:nvPicPr>
        <p:blipFill>
          <a:blip r:embed="rId2" cstate="print"/>
          <a:stretch>
            <a:fillRect/>
          </a:stretch>
        </p:blipFill>
        <p:spPr>
          <a:xfrm>
            <a:off x="526892" y="465000"/>
            <a:ext cx="692308" cy="1440000"/>
          </a:xfrm>
          <a:prstGeom prst="rect">
            <a:avLst/>
          </a:prstGeom>
        </p:spPr>
      </p:pic>
      <p:pic>
        <p:nvPicPr>
          <p:cNvPr id="10" name="Image 6"/>
          <p:cNvPicPr>
            <a:picLocks noChangeAspect="1"/>
          </p:cNvPicPr>
          <p:nvPr userDrawn="1"/>
        </p:nvPicPr>
        <p:blipFill>
          <a:blip r:embed="rId3" cstate="print"/>
          <a:stretch>
            <a:fillRect/>
          </a:stretch>
        </p:blipFill>
        <p:spPr>
          <a:xfrm>
            <a:off x="8193593" y="5328000"/>
            <a:ext cx="950407" cy="1530000"/>
          </a:xfrm>
          <a:prstGeom prst="rect">
            <a:avLst/>
          </a:prstGeom>
        </p:spPr>
      </p:pic>
      <p:sp>
        <p:nvSpPr>
          <p:cNvPr id="11" name="Title 1"/>
          <p:cNvSpPr>
            <a:spLocks noGrp="1"/>
          </p:cNvSpPr>
          <p:nvPr>
            <p:ph type="title" hasCustomPrompt="1"/>
          </p:nvPr>
        </p:nvSpPr>
        <p:spPr>
          <a:xfrm>
            <a:off x="1260000" y="2874656"/>
            <a:ext cx="6624000" cy="1058400"/>
          </a:xfrm>
          <a:prstGeom prst="rect">
            <a:avLst/>
          </a:prstGeom>
        </p:spPr>
        <p:txBody>
          <a:bodyPr anchor="ctr" anchorCtr="0"/>
          <a:lstStyle>
            <a:lvl1pPr algn="ctr">
              <a:lnSpc>
                <a:spcPts val="3700"/>
              </a:lnSpc>
              <a:defRPr sz="3000" b="1" i="0" cap="all">
                <a:solidFill>
                  <a:schemeClr val="bg1"/>
                </a:solidFill>
                <a:latin typeface="Arial" panose="020B0604020202020204" pitchFamily="34" charset="0"/>
                <a:cs typeface="Arial" panose="020B0604020202020204" pitchFamily="34" charset="0"/>
              </a:defRPr>
            </a:lvl1pPr>
          </a:lstStyle>
          <a:p>
            <a:r>
              <a:rPr lang="fr-FR" dirty="0"/>
              <a:t>Click to </a:t>
            </a:r>
            <a:r>
              <a:rPr lang="fr-FR" dirty="0" err="1"/>
              <a:t>edit</a:t>
            </a:r>
            <a:br>
              <a:rPr lang="fr-FR" dirty="0"/>
            </a:br>
            <a:r>
              <a:rPr lang="fr-FR" dirty="0"/>
              <a:t>Section Header </a:t>
            </a:r>
            <a:r>
              <a:rPr lang="fr-FR" dirty="0" err="1"/>
              <a:t>title</a:t>
            </a:r>
            <a:endParaRPr lang="en-US" dirty="0"/>
          </a:p>
        </p:txBody>
      </p:sp>
      <p:sp>
        <p:nvSpPr>
          <p:cNvPr id="14" name="Rectangle 13"/>
          <p:cNvSpPr/>
          <p:nvPr userDrawn="1"/>
        </p:nvSpPr>
        <p:spPr>
          <a:xfrm>
            <a:off x="8614551" y="6364291"/>
            <a:ext cx="370614" cy="246221"/>
          </a:xfrm>
          <a:prstGeom prst="rect">
            <a:avLst/>
          </a:prstGeom>
        </p:spPr>
        <p:txBody>
          <a:bodyPr wrap="none">
            <a:spAutoFit/>
          </a:bodyPr>
          <a:lstStyle/>
          <a:p>
            <a:fld id="{44B5E3D8-B559-49FC-84E7-900B409E63B2}" type="slidenum">
              <a:rPr lang="id-ID" sz="1000" smtClean="0">
                <a:solidFill>
                  <a:srgbClr val="727272"/>
                </a:solidFill>
                <a:latin typeface="Bernino Sans" pitchFamily="50" charset="0"/>
              </a:rPr>
              <a:pPr/>
              <a:t>‹#›</a:t>
            </a:fld>
            <a:endParaRPr lang="en-GB" sz="1000" dirty="0">
              <a:solidFill>
                <a:srgbClr val="727272"/>
              </a:solidFill>
              <a:latin typeface="Bernino Sans" pitchFamily="50" charset="0"/>
            </a:endParaRPr>
          </a:p>
        </p:txBody>
      </p:sp>
    </p:spTree>
    <p:extLst>
      <p:ext uri="{BB962C8B-B14F-4D97-AF65-F5344CB8AC3E}">
        <p14:creationId xmlns:p14="http://schemas.microsoft.com/office/powerpoint/2010/main" val="29604889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yout for timeline slide 2">
    <p:spTree>
      <p:nvGrpSpPr>
        <p:cNvPr id="1" name=""/>
        <p:cNvGrpSpPr/>
        <p:nvPr/>
      </p:nvGrpSpPr>
      <p:grpSpPr>
        <a:xfrm>
          <a:off x="0" y="0"/>
          <a:ext cx="0" cy="0"/>
          <a:chOff x="0" y="0"/>
          <a:chExt cx="0" cy="0"/>
        </a:xfrm>
      </p:grpSpPr>
      <p:sp>
        <p:nvSpPr>
          <p:cNvPr id="9" name="Rectangle 8"/>
          <p:cNvSpPr/>
          <p:nvPr userDrawn="1"/>
        </p:nvSpPr>
        <p:spPr>
          <a:xfrm>
            <a:off x="8500251" y="6364291"/>
            <a:ext cx="370614" cy="246221"/>
          </a:xfrm>
          <a:prstGeom prst="rect">
            <a:avLst/>
          </a:prstGeom>
        </p:spPr>
        <p:txBody>
          <a:bodyPr wrap="none">
            <a:spAutoFit/>
          </a:bodyPr>
          <a:lstStyle/>
          <a:p>
            <a:fld id="{44B5E3D8-B559-49FC-84E7-900B409E63B2}" type="slidenum">
              <a:rPr lang="id-ID" sz="1000" smtClean="0">
                <a:solidFill>
                  <a:prstClr val="white"/>
                </a:solidFill>
                <a:latin typeface="Bernino Sans" pitchFamily="50" charset="0"/>
              </a:rPr>
              <a:pPr/>
              <a:t>‹#›</a:t>
            </a:fld>
            <a:endParaRPr lang="en-GB" sz="1000" dirty="0">
              <a:solidFill>
                <a:prstClr val="black"/>
              </a:solidFill>
              <a:latin typeface="Bernino Sans" pitchFamily="50" charset="0"/>
            </a:endParaRPr>
          </a:p>
        </p:txBody>
      </p:sp>
      <p:sp>
        <p:nvSpPr>
          <p:cNvPr id="17" name="Rectangle 16"/>
          <p:cNvSpPr/>
          <p:nvPr userDrawn="1"/>
        </p:nvSpPr>
        <p:spPr>
          <a:xfrm>
            <a:off x="8500251" y="6364291"/>
            <a:ext cx="370614" cy="246221"/>
          </a:xfrm>
          <a:prstGeom prst="rect">
            <a:avLst/>
          </a:prstGeom>
        </p:spPr>
        <p:txBody>
          <a:bodyPr wrap="none">
            <a:spAutoFit/>
          </a:bodyPr>
          <a:lstStyle/>
          <a:p>
            <a:fld id="{44B5E3D8-B559-49FC-84E7-900B409E63B2}" type="slidenum">
              <a:rPr lang="id-ID" sz="1000" smtClean="0">
                <a:solidFill>
                  <a:prstClr val="white"/>
                </a:solidFill>
                <a:latin typeface="Bernino Sans" pitchFamily="50" charset="0"/>
              </a:rPr>
              <a:pPr/>
              <a:t>‹#›</a:t>
            </a:fld>
            <a:endParaRPr lang="en-GB" sz="1000" dirty="0">
              <a:solidFill>
                <a:prstClr val="black"/>
              </a:solidFill>
              <a:latin typeface="Bernino Sans" pitchFamily="50" charset="0"/>
            </a:endParaRP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2776" y="377191"/>
            <a:ext cx="1200518" cy="370530"/>
          </a:xfrm>
          <a:prstGeom prst="rect">
            <a:avLst/>
          </a:prstGeom>
        </p:spPr>
      </p:pic>
      <p:pic>
        <p:nvPicPr>
          <p:cNvPr id="20" name="Picture 4" descr="\\FS-CH-1.main.oecd.org\Users3\ordelheide_s\Desktop\Untitled-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53456" y="5105400"/>
            <a:ext cx="1300068" cy="1768474"/>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userDrawn="1"/>
        </p:nvSpPr>
        <p:spPr>
          <a:xfrm>
            <a:off x="8614551" y="6364291"/>
            <a:ext cx="370614" cy="246221"/>
          </a:xfrm>
          <a:prstGeom prst="rect">
            <a:avLst/>
          </a:prstGeom>
        </p:spPr>
        <p:txBody>
          <a:bodyPr wrap="none">
            <a:spAutoFit/>
          </a:bodyPr>
          <a:lstStyle/>
          <a:p>
            <a:fld id="{44B5E3D8-B559-49FC-84E7-900B409E63B2}" type="slidenum">
              <a:rPr lang="id-ID" sz="1000" smtClean="0">
                <a:solidFill>
                  <a:prstClr val="white"/>
                </a:solidFill>
                <a:latin typeface="Bernino Sans" pitchFamily="50" charset="0"/>
              </a:rPr>
              <a:pPr/>
              <a:t>‹#›</a:t>
            </a:fld>
            <a:endParaRPr lang="en-GB" sz="1000" dirty="0">
              <a:solidFill>
                <a:prstClr val="black"/>
              </a:solidFill>
              <a:latin typeface="Bernino Sans" pitchFamily="50" charset="0"/>
            </a:endParaRPr>
          </a:p>
        </p:txBody>
      </p:sp>
      <p:sp>
        <p:nvSpPr>
          <p:cNvPr id="8" name="Rectangle 7"/>
          <p:cNvSpPr/>
          <p:nvPr userDrawn="1"/>
        </p:nvSpPr>
        <p:spPr>
          <a:xfrm>
            <a:off x="497054" y="6550223"/>
            <a:ext cx="7917475" cy="307777"/>
          </a:xfrm>
          <a:prstGeom prst="rect">
            <a:avLst/>
          </a:prstGeom>
        </p:spPr>
        <p:txBody>
          <a:bodyPr wrap="square">
            <a:spAutoFit/>
          </a:bodyPr>
          <a:lstStyle/>
          <a:p>
            <a:pPr>
              <a:defRPr/>
            </a:pPr>
            <a:r>
              <a:rPr lang="en-GB" sz="700" dirty="0">
                <a:solidFill>
                  <a:prstClr val="black">
                    <a:lumMod val="50000"/>
                    <a:lumOff val="50000"/>
                  </a:prstClr>
                </a:solidFill>
                <a:latin typeface="Arial" panose="020B0604020202020204" pitchFamily="34" charset="0"/>
                <a:cs typeface="Arial" panose="020B0604020202020204" pitchFamily="34" charset="0"/>
              </a:rPr>
              <a:t>Trade and Agriculture Directorate | Organisation for Economic Co-operation and Development (OECD) | </a:t>
            </a:r>
            <a:r>
              <a:rPr lang="en-GB" sz="700" dirty="0">
                <a:solidFill>
                  <a:srgbClr val="04629A"/>
                </a:solidFill>
                <a:latin typeface="Arial" panose="020B0604020202020204" pitchFamily="34" charset="0"/>
                <a:cs typeface="Arial" panose="020B0604020202020204" pitchFamily="34" charset="0"/>
              </a:rPr>
              <a:t>www.oecd.org/tad </a:t>
            </a:r>
            <a:r>
              <a:rPr lang="en-GB" sz="700" dirty="0">
                <a:solidFill>
                  <a:prstClr val="white">
                    <a:lumMod val="50000"/>
                  </a:prstClr>
                </a:solidFill>
                <a:latin typeface="Arial" panose="020B0604020202020204" pitchFamily="34" charset="0"/>
                <a:cs typeface="Arial" panose="020B0604020202020204" pitchFamily="34" charset="0"/>
              </a:rPr>
              <a:t>|</a:t>
            </a:r>
            <a:r>
              <a:rPr lang="en-GB" sz="700" dirty="0">
                <a:solidFill>
                  <a:srgbClr val="04629A"/>
                </a:solidFill>
                <a:latin typeface="Arial" panose="020B0604020202020204" pitchFamily="34" charset="0"/>
                <a:cs typeface="Arial" panose="020B0604020202020204" pitchFamily="34" charset="0"/>
              </a:rPr>
              <a:t> tad.contact@oecd.org </a:t>
            </a:r>
            <a:endParaRPr lang="id-ID" sz="700" dirty="0">
              <a:solidFill>
                <a:srgbClr val="04629A"/>
              </a:solidFill>
              <a:latin typeface="Arial" panose="020B0604020202020204" pitchFamily="34" charset="0"/>
              <a:cs typeface="Arial" panose="020B0604020202020204" pitchFamily="34" charset="0"/>
            </a:endParaRPr>
          </a:p>
          <a:p>
            <a:pPr>
              <a:defRPr/>
            </a:pPr>
            <a:endParaRPr lang="id-ID" sz="700" dirty="0">
              <a:solidFill>
                <a:prstClr val="black">
                  <a:lumMod val="50000"/>
                  <a:lumOff val="50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8875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90" name="Rectangle 89"/>
          <p:cNvSpPr/>
          <p:nvPr userDrawn="1"/>
        </p:nvSpPr>
        <p:spPr>
          <a:xfrm>
            <a:off x="506575" y="6269041"/>
            <a:ext cx="7917475" cy="427040"/>
          </a:xfrm>
          <a:prstGeom prst="rect">
            <a:avLst/>
          </a:prstGeom>
        </p:spPr>
        <p:txBody>
          <a:bodyPr wrap="square">
            <a:spAutoFit/>
          </a:bodyPr>
          <a:lstStyle/>
          <a:p>
            <a:r>
              <a:rPr lang="en-GB" sz="700" dirty="0">
                <a:solidFill>
                  <a:srgbClr val="04629A"/>
                </a:solidFill>
                <a:latin typeface="Arial" panose="020B0604020202020204" pitchFamily="34" charset="0"/>
                <a:cs typeface="Arial" panose="020B0604020202020204" pitchFamily="34" charset="0"/>
              </a:rPr>
              <a:t>www.oecd.org/tad</a:t>
            </a:r>
            <a:endParaRPr lang="id-ID" sz="700" dirty="0">
              <a:solidFill>
                <a:srgbClr val="04629A"/>
              </a:solidFill>
              <a:latin typeface="Arial" panose="020B0604020202020204" pitchFamily="34" charset="0"/>
              <a:cs typeface="Arial" panose="020B0604020202020204" pitchFamily="34" charset="0"/>
            </a:endParaRPr>
          </a:p>
          <a:p>
            <a:r>
              <a:rPr lang="en-GB" sz="700" dirty="0">
                <a:solidFill>
                  <a:srgbClr val="000000">
                    <a:lumMod val="50000"/>
                    <a:lumOff val="50000"/>
                  </a:srgbClr>
                </a:solidFill>
                <a:latin typeface="Arial" panose="020B0604020202020204" pitchFamily="34" charset="0"/>
                <a:cs typeface="Arial" panose="020B0604020202020204" pitchFamily="34" charset="0"/>
              </a:rPr>
              <a:t>Trade and Agriculture Directorate</a:t>
            </a:r>
          </a:p>
          <a:p>
            <a:r>
              <a:rPr lang="en-GB" sz="700" dirty="0">
                <a:solidFill>
                  <a:srgbClr val="000000">
                    <a:lumMod val="50000"/>
                    <a:lumOff val="50000"/>
                  </a:srgbClr>
                </a:solidFill>
                <a:latin typeface="Arial" panose="020B0604020202020204" pitchFamily="34" charset="0"/>
                <a:cs typeface="Arial" panose="020B0604020202020204" pitchFamily="34" charset="0"/>
              </a:rPr>
              <a:t>Organisation for Economic Co-operation  and Development (OECD)</a:t>
            </a:r>
            <a:endParaRPr lang="id-ID" sz="700" dirty="0">
              <a:solidFill>
                <a:srgbClr val="000000">
                  <a:lumMod val="50000"/>
                  <a:lumOff val="50000"/>
                </a:srgbClr>
              </a:solidFill>
              <a:latin typeface="Arial" panose="020B0604020202020204" pitchFamily="34" charset="0"/>
              <a:cs typeface="Arial" panose="020B0604020202020204" pitchFamily="34" charset="0"/>
            </a:endParaRPr>
          </a:p>
        </p:txBody>
      </p:sp>
      <p:sp>
        <p:nvSpPr>
          <p:cNvPr id="4" name="Content Placeholder 3"/>
          <p:cNvSpPr>
            <a:spLocks noGrp="1"/>
          </p:cNvSpPr>
          <p:nvPr>
            <p:ph sz="quarter" idx="10"/>
          </p:nvPr>
        </p:nvSpPr>
        <p:spPr>
          <a:xfrm>
            <a:off x="909942" y="1990726"/>
            <a:ext cx="7272033" cy="3998911"/>
          </a:xfrm>
          <a:prstGeom prst="rect">
            <a:avLst/>
          </a:prstGeom>
        </p:spPr>
        <p:txBody>
          <a:bodyPr>
            <a:normAutofit/>
          </a:bodyPr>
          <a:lstStyle>
            <a:lvl1pPr>
              <a:lnSpc>
                <a:spcPct val="100000"/>
              </a:lnSpc>
              <a:spcBef>
                <a:spcPts val="0"/>
              </a:spcBef>
              <a:defRPr sz="2000" b="0">
                <a:solidFill>
                  <a:schemeClr val="tx1">
                    <a:lumMod val="65000"/>
                    <a:lumOff val="35000"/>
                  </a:schemeClr>
                </a:solidFill>
                <a:latin typeface="Arial" panose="020B0604020202020204" pitchFamily="34" charset="0"/>
                <a:cs typeface="Arial" panose="020B0604020202020204" pitchFamily="34" charset="0"/>
              </a:defRPr>
            </a:lvl1pPr>
            <a:lvl2pPr>
              <a:lnSpc>
                <a:spcPct val="100000"/>
              </a:lnSpc>
              <a:spcBef>
                <a:spcPts val="0"/>
              </a:spcBef>
              <a:defRPr sz="1800" b="0">
                <a:solidFill>
                  <a:schemeClr val="tx1">
                    <a:lumMod val="65000"/>
                    <a:lumOff val="35000"/>
                  </a:schemeClr>
                </a:solidFill>
                <a:latin typeface="Arial" panose="020B0604020202020204" pitchFamily="34" charset="0"/>
                <a:cs typeface="Arial" panose="020B0604020202020204" pitchFamily="34" charset="0"/>
              </a:defRPr>
            </a:lvl2pPr>
            <a:lvl3pPr>
              <a:lnSpc>
                <a:spcPct val="100000"/>
              </a:lnSpc>
              <a:spcBef>
                <a:spcPts val="0"/>
              </a:spcBef>
              <a:defRPr sz="1600" b="0">
                <a:solidFill>
                  <a:schemeClr val="tx1">
                    <a:lumMod val="65000"/>
                    <a:lumOff val="35000"/>
                  </a:schemeClr>
                </a:solidFill>
                <a:latin typeface="Arial" panose="020B0604020202020204" pitchFamily="34" charset="0"/>
                <a:cs typeface="Arial" panose="020B0604020202020204" pitchFamily="34" charset="0"/>
              </a:defRPr>
            </a:lvl3pPr>
            <a:lvl4pPr>
              <a:lnSpc>
                <a:spcPct val="100000"/>
              </a:lnSpc>
              <a:spcBef>
                <a:spcPts val="0"/>
              </a:spcBef>
              <a:defRPr sz="1400">
                <a:solidFill>
                  <a:schemeClr val="tx1">
                    <a:lumMod val="65000"/>
                    <a:lumOff val="35000"/>
                  </a:schemeClr>
                </a:solidFill>
                <a:latin typeface="Arial" panose="020B0604020202020204" pitchFamily="34" charset="0"/>
                <a:cs typeface="Arial" panose="020B0604020202020204" pitchFamily="34" charset="0"/>
              </a:defRPr>
            </a:lvl4pPr>
            <a:lvl5pPr>
              <a:lnSpc>
                <a:spcPct val="100000"/>
              </a:lnSpc>
              <a:spcBef>
                <a:spcPts val="0"/>
              </a:spcBef>
              <a:defRPr sz="1200">
                <a:solidFill>
                  <a:schemeClr val="tx1">
                    <a:lumMod val="65000"/>
                    <a:lumOff val="3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p:cNvSpPr>
            <a:spLocks noGrp="1"/>
          </p:cNvSpPr>
          <p:nvPr>
            <p:ph type="body" sz="quarter" idx="15" hasCustomPrompt="1"/>
          </p:nvPr>
        </p:nvSpPr>
        <p:spPr>
          <a:xfrm>
            <a:off x="918606" y="1129294"/>
            <a:ext cx="7728851" cy="442332"/>
          </a:xfrm>
          <a:prstGeom prst="rect">
            <a:avLst/>
          </a:prstGeom>
        </p:spPr>
        <p:txBody>
          <a:bodyPr>
            <a:normAutofit/>
          </a:bodyPr>
          <a:lstStyle>
            <a:lvl1pPr marL="0" indent="0">
              <a:buNone/>
              <a:defRPr sz="2400" b="1">
                <a:solidFill>
                  <a:schemeClr val="tx1">
                    <a:lumMod val="65000"/>
                    <a:lumOff val="35000"/>
                  </a:schemeClr>
                </a:solidFill>
                <a:latin typeface="Arial" panose="020B0604020202020204" pitchFamily="34" charset="0"/>
                <a:cs typeface="Arial" panose="020B0604020202020204" pitchFamily="34" charset="0"/>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Insert title of slide here</a:t>
            </a:r>
          </a:p>
        </p:txBody>
      </p:sp>
      <p:sp>
        <p:nvSpPr>
          <p:cNvPr id="32" name="Text Placeholder 9"/>
          <p:cNvSpPr>
            <a:spLocks noGrp="1"/>
          </p:cNvSpPr>
          <p:nvPr>
            <p:ph type="body" sz="quarter" idx="16" hasCustomPrompt="1"/>
          </p:nvPr>
        </p:nvSpPr>
        <p:spPr>
          <a:xfrm>
            <a:off x="916150" y="1528338"/>
            <a:ext cx="7731307" cy="338562"/>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a:solidFill>
                  <a:schemeClr val="bg1">
                    <a:lumMod val="50000"/>
                  </a:schemeClr>
                </a:solidFill>
                <a:latin typeface="Arial" panose="020B0604020202020204" pitchFamily="34" charset="0"/>
                <a:cs typeface="Arial" panose="020B0604020202020204" pitchFamily="34" charset="0"/>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1200" dirty="0">
                <a:solidFill>
                  <a:schemeClr val="bg1">
                    <a:lumMod val="65000"/>
                  </a:schemeClr>
                </a:solidFill>
              </a:rPr>
              <a:t>Insert subtitle here, otherwise leave blank</a:t>
            </a:r>
            <a:endParaRPr lang="id-ID" sz="1200" dirty="0">
              <a:solidFill>
                <a:schemeClr val="bg1">
                  <a:lumMod val="65000"/>
                </a:scheme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3540" y="1191402"/>
            <a:ext cx="156680" cy="296567"/>
          </a:xfrm>
          <a:prstGeom prst="rect">
            <a:avLst/>
          </a:prstGeom>
        </p:spPr>
      </p:pic>
      <p:pic>
        <p:nvPicPr>
          <p:cNvPr id="1028" name="Picture 4" descr="\\FS-CH-1.main.oecd.org\Users3\ordelheide_s\Desktop\Untitled-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53456" y="5105400"/>
            <a:ext cx="1300068" cy="176847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userDrawn="1"/>
        </p:nvSpPr>
        <p:spPr>
          <a:xfrm>
            <a:off x="8614551" y="6364291"/>
            <a:ext cx="370614" cy="246221"/>
          </a:xfrm>
          <a:prstGeom prst="rect">
            <a:avLst/>
          </a:prstGeom>
        </p:spPr>
        <p:txBody>
          <a:bodyPr wrap="none">
            <a:spAutoFit/>
          </a:bodyPr>
          <a:lstStyle/>
          <a:p>
            <a:fld id="{44B5E3D8-B559-49FC-84E7-900B409E63B2}" type="slidenum">
              <a:rPr lang="id-ID" sz="1000" smtClean="0">
                <a:solidFill>
                  <a:srgbClr val="FFFFFF"/>
                </a:solidFill>
                <a:latin typeface="Bernino Sans" pitchFamily="50" charset="0"/>
              </a:rPr>
              <a:pPr/>
              <a:t>‹#›</a:t>
            </a:fld>
            <a:endParaRPr lang="en-GB" sz="1000" dirty="0">
              <a:solidFill>
                <a:srgbClr val="000000"/>
              </a:solidFill>
              <a:latin typeface="Bernino Sans" pitchFamily="50" charset="0"/>
            </a:endParaRPr>
          </a:p>
        </p:txBody>
      </p:sp>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2776" y="377191"/>
            <a:ext cx="1200518" cy="370530"/>
          </a:xfrm>
          <a:prstGeom prst="rect">
            <a:avLst/>
          </a:prstGeom>
        </p:spPr>
      </p:pic>
      <p:sp>
        <p:nvSpPr>
          <p:cNvPr id="8" name="Text Placeholder 7"/>
          <p:cNvSpPr>
            <a:spLocks noGrp="1"/>
          </p:cNvSpPr>
          <p:nvPr>
            <p:ph type="body" sz="quarter" idx="17" hasCustomPrompt="1"/>
          </p:nvPr>
        </p:nvSpPr>
        <p:spPr>
          <a:xfrm>
            <a:off x="914399" y="5989639"/>
            <a:ext cx="7267575" cy="182562"/>
          </a:xfrm>
          <a:prstGeom prst="rect">
            <a:avLst/>
          </a:prstGeom>
        </p:spPr>
        <p:txBody>
          <a:bodyPr>
            <a:noAutofit/>
          </a:bodyPr>
          <a:lstStyle>
            <a:lvl1pPr marL="0" indent="0">
              <a:buNone/>
              <a:defRPr sz="800" baseline="0">
                <a:solidFill>
                  <a:schemeClr val="tx1">
                    <a:lumMod val="65000"/>
                    <a:lumOff val="35000"/>
                  </a:schemeClr>
                </a:solidFill>
                <a:latin typeface="Arial" panose="020B0604020202020204" pitchFamily="34" charset="0"/>
                <a:cs typeface="Arial" panose="020B0604020202020204" pitchFamily="34" charset="0"/>
              </a:defRPr>
            </a:lvl1pPr>
          </a:lstStyle>
          <a:p>
            <a:pPr lvl="0"/>
            <a:r>
              <a:rPr lang="en-GB" sz="800" dirty="0">
                <a:latin typeface="Arial" panose="020B0604020202020204" pitchFamily="34" charset="0"/>
                <a:cs typeface="Arial" panose="020B0604020202020204" pitchFamily="34" charset="0"/>
              </a:rPr>
              <a:t>Insert source information for graphs and diagrams here, otherwise leave blank</a:t>
            </a:r>
            <a:endParaRPr lang="en-GB" dirty="0"/>
          </a:p>
        </p:txBody>
      </p:sp>
    </p:spTree>
    <p:extLst>
      <p:ext uri="{BB962C8B-B14F-4D97-AF65-F5344CB8AC3E}">
        <p14:creationId xmlns:p14="http://schemas.microsoft.com/office/powerpoint/2010/main" val="18987606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00" fill="hold"/>
                                        <p:tgtEl>
                                          <p:spTgt spid="14"/>
                                        </p:tgtEl>
                                        <p:attrNameLst>
                                          <p:attrName>ppt_x</p:attrName>
                                        </p:attrNameLst>
                                      </p:cBhvr>
                                      <p:tavLst>
                                        <p:tav tm="0">
                                          <p:val>
                                            <p:strVal val="0-#ppt_w/2"/>
                                          </p:val>
                                        </p:tav>
                                        <p:tav tm="100000">
                                          <p:val>
                                            <p:strVal val="#ppt_x"/>
                                          </p:val>
                                        </p:tav>
                                      </p:tavLst>
                                    </p:anim>
                                    <p:anim calcmode="lin" valueType="num">
                                      <p:cBhvr additive="base">
                                        <p:cTn id="8" dur="2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200"/>
                            </p:stCondLst>
                            <p:childTnLst>
                              <p:par>
                                <p:cTn id="10" presetID="10" presetClass="entr" presetSubtype="0" fill="hold" grpId="0" nodeType="after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300"/>
                                        <p:tgtEl>
                                          <p:spTgt spid="10">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2">
                                            <p:txEl>
                                              <p:pRg st="0" end="0"/>
                                            </p:txEl>
                                          </p:spTgt>
                                        </p:tgtEl>
                                        <p:attrNameLst>
                                          <p:attrName>style.visibility</p:attrName>
                                        </p:attrNameLst>
                                      </p:cBhvr>
                                      <p:to>
                                        <p:strVal val="visible"/>
                                      </p:to>
                                    </p:set>
                                    <p:animEffect transition="in" filter="fade">
                                      <p:cBhvr>
                                        <p:cTn id="15" dur="300"/>
                                        <p:tgtEl>
                                          <p:spTgt spid="32">
                                            <p:txEl>
                                              <p:pRg st="0" end="0"/>
                                            </p:txEl>
                                          </p:spTgt>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P spid="90" grpId="1"/>
      <p:bldP spid="90" grpId="2"/>
      <p:bldP spid="90" grpId="3"/>
      <p:bldP spid="90" grpId="4"/>
      <p:bldP spid="90" grpId="5"/>
      <p:bldP spid="90" grpId="6"/>
      <p:bldP spid="90" grpId="7"/>
      <p:bldP spid="90" grpId="8"/>
      <p:bldP spid="90" grpId="9"/>
      <p:bldP spid="90" grpId="10"/>
      <p:bldP spid="90" grpId="11"/>
      <p:bldP spid="90" grpId="12"/>
      <p:bldP spid="4" grpId="0">
        <p:tmplLst>
          <p:tmpl>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300"/>
                        <p:tgtEl>
                          <p:spTgt spid="10"/>
                        </p:tgtEl>
                      </p:cBhvr>
                    </p:animEffect>
                  </p:childTnLst>
                </p:cTn>
              </p:par>
            </p:tnLst>
          </p:tmpl>
        </p:tmplLst>
      </p:bldP>
      <p:bldP spid="32" grpId="0" build="p">
        <p:tmplLst>
          <p:tmpl lvl="1">
            <p:tnLst>
              <p:par>
                <p:cTn presetID="10" presetClass="entr" presetSubtype="0" fill="hold" nodeType="with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300"/>
                        <p:tgtEl>
                          <p:spTgt spid="32"/>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Layout for template pages">
    <p:spTree>
      <p:nvGrpSpPr>
        <p:cNvPr id="1" name=""/>
        <p:cNvGrpSpPr/>
        <p:nvPr/>
      </p:nvGrpSpPr>
      <p:grpSpPr>
        <a:xfrm>
          <a:off x="0" y="0"/>
          <a:ext cx="0" cy="0"/>
          <a:chOff x="0" y="0"/>
          <a:chExt cx="0" cy="0"/>
        </a:xfrm>
      </p:grpSpPr>
      <p:sp>
        <p:nvSpPr>
          <p:cNvPr id="14" name="Rectangle 13"/>
          <p:cNvSpPr/>
          <p:nvPr userDrawn="1"/>
        </p:nvSpPr>
        <p:spPr>
          <a:xfrm>
            <a:off x="8500251" y="6364291"/>
            <a:ext cx="370614" cy="246221"/>
          </a:xfrm>
          <a:prstGeom prst="rect">
            <a:avLst/>
          </a:prstGeom>
        </p:spPr>
        <p:txBody>
          <a:bodyPr wrap="none">
            <a:spAutoFit/>
          </a:bodyPr>
          <a:lstStyle/>
          <a:p>
            <a:fld id="{44B5E3D8-B559-49FC-84E7-900B409E63B2}" type="slidenum">
              <a:rPr lang="id-ID" sz="1000" smtClean="0">
                <a:solidFill>
                  <a:srgbClr val="FFFFFF"/>
                </a:solidFill>
                <a:latin typeface="Bernino Sans" pitchFamily="50" charset="0"/>
              </a:rPr>
              <a:pPr/>
              <a:t>‹#›</a:t>
            </a:fld>
            <a:endParaRPr lang="en-GB" sz="1000" dirty="0">
              <a:solidFill>
                <a:srgbClr val="000000"/>
              </a:solidFill>
              <a:latin typeface="Bernino Sans" pitchFamily="50" charset="0"/>
            </a:endParaRPr>
          </a:p>
        </p:txBody>
      </p:sp>
      <p:sp>
        <p:nvSpPr>
          <p:cNvPr id="16" name="Rectangle 15"/>
          <p:cNvSpPr/>
          <p:nvPr userDrawn="1"/>
        </p:nvSpPr>
        <p:spPr>
          <a:xfrm>
            <a:off x="506575" y="6269041"/>
            <a:ext cx="7917475" cy="427040"/>
          </a:xfrm>
          <a:prstGeom prst="rect">
            <a:avLst/>
          </a:prstGeom>
        </p:spPr>
        <p:txBody>
          <a:bodyPr wrap="square">
            <a:spAutoFit/>
          </a:bodyPr>
          <a:lstStyle/>
          <a:p>
            <a:r>
              <a:rPr lang="en-GB" sz="700" dirty="0">
                <a:solidFill>
                  <a:srgbClr val="04629A"/>
                </a:solidFill>
                <a:latin typeface="Arial" panose="020B0604020202020204" pitchFamily="34" charset="0"/>
                <a:cs typeface="Arial" panose="020B0604020202020204" pitchFamily="34" charset="0"/>
              </a:rPr>
              <a:t>www.oecd.org/tad</a:t>
            </a:r>
            <a:endParaRPr lang="id-ID" sz="700" dirty="0">
              <a:solidFill>
                <a:srgbClr val="04629A"/>
              </a:solidFill>
              <a:latin typeface="Arial" panose="020B0604020202020204" pitchFamily="34" charset="0"/>
              <a:cs typeface="Arial" panose="020B0604020202020204" pitchFamily="34" charset="0"/>
            </a:endParaRPr>
          </a:p>
          <a:p>
            <a:r>
              <a:rPr lang="en-GB" sz="700" dirty="0">
                <a:solidFill>
                  <a:srgbClr val="000000">
                    <a:lumMod val="50000"/>
                    <a:lumOff val="50000"/>
                  </a:srgbClr>
                </a:solidFill>
                <a:latin typeface="Arial" panose="020B0604020202020204" pitchFamily="34" charset="0"/>
                <a:cs typeface="Arial" panose="020B0604020202020204" pitchFamily="34" charset="0"/>
              </a:rPr>
              <a:t>Trade and Agriculture Directorate</a:t>
            </a:r>
          </a:p>
          <a:p>
            <a:r>
              <a:rPr lang="en-GB" sz="700" dirty="0">
                <a:solidFill>
                  <a:srgbClr val="000000">
                    <a:lumMod val="50000"/>
                    <a:lumOff val="50000"/>
                  </a:srgbClr>
                </a:solidFill>
                <a:latin typeface="Arial" panose="020B0604020202020204" pitchFamily="34" charset="0"/>
                <a:cs typeface="Arial" panose="020B0604020202020204" pitchFamily="34" charset="0"/>
              </a:rPr>
              <a:t>Organisation for Economic Co-operation and Development (OECD)</a:t>
            </a:r>
            <a:endParaRPr lang="id-ID" sz="700" dirty="0">
              <a:solidFill>
                <a:srgbClr val="000000">
                  <a:lumMod val="50000"/>
                  <a:lumOff val="50000"/>
                </a:srgbClr>
              </a:solidFill>
              <a:latin typeface="Arial" panose="020B0604020202020204" pitchFamily="34" charset="0"/>
              <a:cs typeface="Arial" panose="020B0604020202020204" pitchFamily="34" charset="0"/>
            </a:endParaRP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3540" y="1191402"/>
            <a:ext cx="156680" cy="296567"/>
          </a:xfrm>
          <a:prstGeom prst="rect">
            <a:avLst/>
          </a:prstGeom>
        </p:spPr>
      </p:pic>
      <p:sp>
        <p:nvSpPr>
          <p:cNvPr id="23" name="Rectangle 22"/>
          <p:cNvSpPr/>
          <p:nvPr userDrawn="1"/>
        </p:nvSpPr>
        <p:spPr>
          <a:xfrm>
            <a:off x="8500251" y="6364291"/>
            <a:ext cx="370614" cy="246221"/>
          </a:xfrm>
          <a:prstGeom prst="rect">
            <a:avLst/>
          </a:prstGeom>
        </p:spPr>
        <p:txBody>
          <a:bodyPr wrap="none">
            <a:spAutoFit/>
          </a:bodyPr>
          <a:lstStyle/>
          <a:p>
            <a:fld id="{44B5E3D8-B559-49FC-84E7-900B409E63B2}" type="slidenum">
              <a:rPr lang="id-ID" sz="1000" smtClean="0">
                <a:solidFill>
                  <a:srgbClr val="FFFFFF"/>
                </a:solidFill>
                <a:latin typeface="Bernino Sans" pitchFamily="50" charset="0"/>
              </a:rPr>
              <a:pPr/>
              <a:t>‹#›</a:t>
            </a:fld>
            <a:endParaRPr lang="en-GB" sz="1000" dirty="0">
              <a:solidFill>
                <a:srgbClr val="000000"/>
              </a:solidFill>
              <a:latin typeface="Bernino Sans" pitchFamily="50" charset="0"/>
            </a:endParaRPr>
          </a:p>
        </p:txBody>
      </p:sp>
      <p:pic>
        <p:nvPicPr>
          <p:cNvPr id="24" name="Picture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2776" y="377191"/>
            <a:ext cx="1200518" cy="370530"/>
          </a:xfrm>
          <a:prstGeom prst="rect">
            <a:avLst/>
          </a:prstGeom>
        </p:spPr>
      </p:pic>
      <p:pic>
        <p:nvPicPr>
          <p:cNvPr id="25" name="Picture 4" descr="\\FS-CH-1.main.oecd.org\Users3\ordelheide_s\Desktop\Untitled-2.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853456" y="5105400"/>
            <a:ext cx="1300068" cy="1768474"/>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userDrawn="1"/>
        </p:nvSpPr>
        <p:spPr>
          <a:xfrm>
            <a:off x="8614551" y="6364291"/>
            <a:ext cx="370614" cy="246221"/>
          </a:xfrm>
          <a:prstGeom prst="rect">
            <a:avLst/>
          </a:prstGeom>
        </p:spPr>
        <p:txBody>
          <a:bodyPr wrap="none">
            <a:spAutoFit/>
          </a:bodyPr>
          <a:lstStyle/>
          <a:p>
            <a:fld id="{44B5E3D8-B559-49FC-84E7-900B409E63B2}" type="slidenum">
              <a:rPr lang="id-ID" sz="1000" smtClean="0">
                <a:solidFill>
                  <a:srgbClr val="FFFFFF"/>
                </a:solidFill>
                <a:latin typeface="Bernino Sans" pitchFamily="50" charset="0"/>
              </a:rPr>
              <a:pPr/>
              <a:t>‹#›</a:t>
            </a:fld>
            <a:endParaRPr lang="en-GB" sz="1000" dirty="0">
              <a:solidFill>
                <a:srgbClr val="000000"/>
              </a:solidFill>
              <a:latin typeface="Bernino Sans" pitchFamily="50" charset="0"/>
            </a:endParaRPr>
          </a:p>
        </p:txBody>
      </p:sp>
    </p:spTree>
    <p:extLst>
      <p:ext uri="{BB962C8B-B14F-4D97-AF65-F5344CB8AC3E}">
        <p14:creationId xmlns:p14="http://schemas.microsoft.com/office/powerpoint/2010/main" val="42269662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200" fill="hold"/>
                                        <p:tgtEl>
                                          <p:spTgt spid="21"/>
                                        </p:tgtEl>
                                        <p:attrNameLst>
                                          <p:attrName>ppt_x</p:attrName>
                                        </p:attrNameLst>
                                      </p:cBhvr>
                                      <p:tavLst>
                                        <p:tav tm="0">
                                          <p:val>
                                            <p:strVal val="0-#ppt_w/2"/>
                                          </p:val>
                                        </p:tav>
                                        <p:tav tm="100000">
                                          <p:val>
                                            <p:strVal val="#ppt_x"/>
                                          </p:val>
                                        </p:tav>
                                      </p:tavLst>
                                    </p:anim>
                                    <p:anim calcmode="lin" valueType="num">
                                      <p:cBhvr additive="base">
                                        <p:cTn id="8" dur="2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6" grpId="2"/>
      <p:bldP spid="16" grpId="3"/>
      <p:bldP spid="16" grpId="4"/>
      <p:bldP spid="16" grpId="5"/>
      <p:bldP spid="16" grpId="6"/>
      <p:bldP spid="16" grpId="7"/>
      <p:bldP spid="16" grpId="8"/>
      <p:bldP spid="16" grpId="9"/>
      <p:bldP spid="16" grpId="10"/>
      <p:bldP spid="16" grpId="11"/>
      <p:bldP spid="16" grpId="12"/>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for timeline slide 2">
    <p:spTree>
      <p:nvGrpSpPr>
        <p:cNvPr id="1" name=""/>
        <p:cNvGrpSpPr/>
        <p:nvPr/>
      </p:nvGrpSpPr>
      <p:grpSpPr>
        <a:xfrm>
          <a:off x="0" y="0"/>
          <a:ext cx="0" cy="0"/>
          <a:chOff x="0" y="0"/>
          <a:chExt cx="0" cy="0"/>
        </a:xfrm>
      </p:grpSpPr>
      <p:sp>
        <p:nvSpPr>
          <p:cNvPr id="9" name="Rectangle 8"/>
          <p:cNvSpPr/>
          <p:nvPr userDrawn="1"/>
        </p:nvSpPr>
        <p:spPr>
          <a:xfrm>
            <a:off x="8500251" y="6364291"/>
            <a:ext cx="370614" cy="246221"/>
          </a:xfrm>
          <a:prstGeom prst="rect">
            <a:avLst/>
          </a:prstGeom>
        </p:spPr>
        <p:txBody>
          <a:bodyPr wrap="none">
            <a:spAutoFit/>
          </a:bodyPr>
          <a:lstStyle/>
          <a:p>
            <a:fld id="{44B5E3D8-B559-49FC-84E7-900B409E63B2}" type="slidenum">
              <a:rPr lang="id-ID" sz="1000" smtClean="0">
                <a:solidFill>
                  <a:srgbClr val="FFFFFF"/>
                </a:solidFill>
                <a:latin typeface="Bernino Sans" pitchFamily="50" charset="0"/>
              </a:rPr>
              <a:pPr/>
              <a:t>‹#›</a:t>
            </a:fld>
            <a:endParaRPr lang="en-GB" sz="1000" dirty="0">
              <a:solidFill>
                <a:srgbClr val="000000"/>
              </a:solidFill>
              <a:latin typeface="Bernino Sans" pitchFamily="50" charset="0"/>
            </a:endParaRPr>
          </a:p>
        </p:txBody>
      </p:sp>
      <p:sp>
        <p:nvSpPr>
          <p:cNvPr id="11" name="Rectangle 10"/>
          <p:cNvSpPr/>
          <p:nvPr userDrawn="1"/>
        </p:nvSpPr>
        <p:spPr>
          <a:xfrm>
            <a:off x="506575" y="6269041"/>
            <a:ext cx="7917475" cy="427040"/>
          </a:xfrm>
          <a:prstGeom prst="rect">
            <a:avLst/>
          </a:prstGeom>
        </p:spPr>
        <p:txBody>
          <a:bodyPr wrap="square">
            <a:spAutoFit/>
          </a:bodyPr>
          <a:lstStyle/>
          <a:p>
            <a:r>
              <a:rPr lang="en-GB" sz="700" dirty="0">
                <a:solidFill>
                  <a:srgbClr val="04629A"/>
                </a:solidFill>
                <a:latin typeface="Arial" panose="020B0604020202020204" pitchFamily="34" charset="0"/>
                <a:cs typeface="Arial" panose="020B0604020202020204" pitchFamily="34" charset="0"/>
              </a:rPr>
              <a:t>www.oecd.org/tad</a:t>
            </a:r>
            <a:endParaRPr lang="id-ID" sz="700" dirty="0">
              <a:solidFill>
                <a:srgbClr val="04629A"/>
              </a:solidFill>
              <a:latin typeface="Arial" panose="020B0604020202020204" pitchFamily="34" charset="0"/>
              <a:cs typeface="Arial" panose="020B0604020202020204" pitchFamily="34" charset="0"/>
            </a:endParaRPr>
          </a:p>
          <a:p>
            <a:r>
              <a:rPr lang="en-GB" sz="700" dirty="0">
                <a:solidFill>
                  <a:srgbClr val="000000">
                    <a:lumMod val="50000"/>
                    <a:lumOff val="50000"/>
                  </a:srgbClr>
                </a:solidFill>
                <a:latin typeface="Arial" panose="020B0604020202020204" pitchFamily="34" charset="0"/>
                <a:cs typeface="Arial" panose="020B0604020202020204" pitchFamily="34" charset="0"/>
              </a:rPr>
              <a:t>Trade and Agriculture Directorate</a:t>
            </a:r>
          </a:p>
          <a:p>
            <a:r>
              <a:rPr lang="en-GB" sz="700" dirty="0">
                <a:solidFill>
                  <a:srgbClr val="000000">
                    <a:lumMod val="50000"/>
                    <a:lumOff val="50000"/>
                  </a:srgbClr>
                </a:solidFill>
                <a:latin typeface="Arial" panose="020B0604020202020204" pitchFamily="34" charset="0"/>
                <a:cs typeface="Arial" panose="020B0604020202020204" pitchFamily="34" charset="0"/>
              </a:rPr>
              <a:t>Organisation for Economic Co-operation and Development (OECD)</a:t>
            </a:r>
            <a:endParaRPr lang="id-ID" sz="700" dirty="0">
              <a:solidFill>
                <a:srgbClr val="000000">
                  <a:lumMod val="50000"/>
                  <a:lumOff val="50000"/>
                </a:srgbClr>
              </a:solidFill>
              <a:latin typeface="Arial" panose="020B0604020202020204" pitchFamily="34" charset="0"/>
              <a:cs typeface="Arial" panose="020B0604020202020204" pitchFamily="34" charset="0"/>
            </a:endParaRPr>
          </a:p>
        </p:txBody>
      </p:sp>
      <p:sp>
        <p:nvSpPr>
          <p:cNvPr id="17" name="Rectangle 16"/>
          <p:cNvSpPr/>
          <p:nvPr userDrawn="1"/>
        </p:nvSpPr>
        <p:spPr>
          <a:xfrm>
            <a:off x="8500251" y="6364291"/>
            <a:ext cx="370614" cy="246221"/>
          </a:xfrm>
          <a:prstGeom prst="rect">
            <a:avLst/>
          </a:prstGeom>
        </p:spPr>
        <p:txBody>
          <a:bodyPr wrap="none">
            <a:spAutoFit/>
          </a:bodyPr>
          <a:lstStyle/>
          <a:p>
            <a:fld id="{44B5E3D8-B559-49FC-84E7-900B409E63B2}" type="slidenum">
              <a:rPr lang="id-ID" sz="1000" smtClean="0">
                <a:solidFill>
                  <a:srgbClr val="FFFFFF"/>
                </a:solidFill>
                <a:latin typeface="Bernino Sans" pitchFamily="50" charset="0"/>
              </a:rPr>
              <a:pPr/>
              <a:t>‹#›</a:t>
            </a:fld>
            <a:endParaRPr lang="en-GB" sz="1000" dirty="0">
              <a:solidFill>
                <a:srgbClr val="000000"/>
              </a:solidFill>
              <a:latin typeface="Bernino Sans" pitchFamily="50" charset="0"/>
            </a:endParaRP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2776" y="377191"/>
            <a:ext cx="1200518" cy="370530"/>
          </a:xfrm>
          <a:prstGeom prst="rect">
            <a:avLst/>
          </a:prstGeom>
        </p:spPr>
      </p:pic>
      <p:pic>
        <p:nvPicPr>
          <p:cNvPr id="20" name="Picture 4" descr="\\FS-CH-1.main.oecd.org\Users3\ordelheide_s\Desktop\Untitled-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53456" y="5105400"/>
            <a:ext cx="1300068" cy="1768474"/>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userDrawn="1"/>
        </p:nvSpPr>
        <p:spPr>
          <a:xfrm>
            <a:off x="8614551" y="6364291"/>
            <a:ext cx="370614" cy="246221"/>
          </a:xfrm>
          <a:prstGeom prst="rect">
            <a:avLst/>
          </a:prstGeom>
        </p:spPr>
        <p:txBody>
          <a:bodyPr wrap="none">
            <a:spAutoFit/>
          </a:bodyPr>
          <a:lstStyle/>
          <a:p>
            <a:fld id="{44B5E3D8-B559-49FC-84E7-900B409E63B2}" type="slidenum">
              <a:rPr lang="id-ID" sz="1000" smtClean="0">
                <a:solidFill>
                  <a:srgbClr val="FFFFFF"/>
                </a:solidFill>
                <a:latin typeface="Bernino Sans" pitchFamily="50" charset="0"/>
              </a:rPr>
              <a:pPr/>
              <a:t>‹#›</a:t>
            </a:fld>
            <a:endParaRPr lang="en-GB" sz="1000" dirty="0">
              <a:solidFill>
                <a:srgbClr val="000000"/>
              </a:solidFill>
              <a:latin typeface="Bernino Sans" pitchFamily="50" charset="0"/>
            </a:endParaRPr>
          </a:p>
        </p:txBody>
      </p:sp>
    </p:spTree>
    <p:extLst>
      <p:ext uri="{BB962C8B-B14F-4D97-AF65-F5344CB8AC3E}">
        <p14:creationId xmlns:p14="http://schemas.microsoft.com/office/powerpoint/2010/main" val="33876447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Imag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627313" cy="423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175" y="431800"/>
            <a:ext cx="69215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1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688" y="2628900"/>
            <a:ext cx="2627312"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13"/>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64388" y="6054725"/>
            <a:ext cx="17414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68000" y="2481869"/>
            <a:ext cx="6300000" cy="1265731"/>
          </a:xfrm>
        </p:spPr>
        <p:txBody>
          <a:bodyPr anchor="b">
            <a:spAutoFit/>
          </a:bodyPr>
          <a:lstStyle>
            <a:lvl1pPr>
              <a:lnSpc>
                <a:spcPts val="4500"/>
              </a:lnSpc>
              <a:defRPr sz="4500" cap="all">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68000" y="3805200"/>
            <a:ext cx="6300000" cy="352233"/>
          </a:xfrm>
        </p:spPr>
        <p:txBody>
          <a:bodyPr>
            <a:spAutoFit/>
          </a:bodyPr>
          <a:lstStyle>
            <a:lvl1pPr marL="0" indent="0" algn="l">
              <a:lnSpc>
                <a:spcPts val="2000"/>
              </a:lnSpc>
              <a:spcBef>
                <a:spcPts val="0"/>
              </a:spcBef>
              <a:buNone/>
              <a:defRPr sz="1800">
                <a:solidFill>
                  <a:schemeClr val="tx1">
                    <a:tint val="75000"/>
                  </a:schemeClr>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3"/>
          <p:cNvSpPr>
            <a:spLocks noGrp="1"/>
          </p:cNvSpPr>
          <p:nvPr>
            <p:ph type="dt" sz="half" idx="10"/>
          </p:nvPr>
        </p:nvSpPr>
        <p:spPr/>
        <p:txBody>
          <a:bodyPr/>
          <a:lstStyle>
            <a:lvl1pPr>
              <a:defRPr>
                <a:solidFill>
                  <a:schemeClr val="tx1"/>
                </a:solidFill>
              </a:defRPr>
            </a:lvl1pPr>
          </a:lstStyle>
          <a:p>
            <a:fld id="{E37C35D7-4C3C-41EE-9FB1-FEB2395ACA01}" type="datetime1">
              <a:rPr lang="en-GB" altLang="en-US" smtClean="0">
                <a:solidFill>
                  <a:prstClr val="white"/>
                </a:solidFill>
              </a:rPr>
              <a:t>29/11/2019</a:t>
            </a:fld>
            <a:endParaRPr lang="en-GB" altLang="en-US">
              <a:solidFill>
                <a:prstClr val="white"/>
              </a:solidFill>
            </a:endParaRPr>
          </a:p>
        </p:txBody>
      </p:sp>
      <p:sp>
        <p:nvSpPr>
          <p:cNvPr id="9" name="Footer Placeholder 4"/>
          <p:cNvSpPr>
            <a:spLocks noGrp="1"/>
          </p:cNvSpPr>
          <p:nvPr>
            <p:ph type="ftr" sz="quarter" idx="11"/>
          </p:nvPr>
        </p:nvSpPr>
        <p:spPr/>
        <p:txBody>
          <a:bodyPr/>
          <a:lstStyle>
            <a:lvl1pPr>
              <a:defRPr>
                <a:solidFill>
                  <a:schemeClr val="tx1"/>
                </a:solidFill>
              </a:defRPr>
            </a:lvl1pPr>
          </a:lstStyle>
          <a:p>
            <a:r>
              <a:rPr lang="en-US" altLang="en-US">
                <a:solidFill>
                  <a:prstClr val="white"/>
                </a:solidFill>
              </a:rPr>
              <a:t>OECD Trade and Agriculture Directorate</a:t>
            </a:r>
            <a:endParaRPr lang="en-GB" altLang="en-US">
              <a:solidFill>
                <a:prstClr val="white"/>
              </a:solidFill>
            </a:endParaRPr>
          </a:p>
        </p:txBody>
      </p:sp>
    </p:spTree>
    <p:extLst>
      <p:ext uri="{BB962C8B-B14F-4D97-AF65-F5344CB8AC3E}">
        <p14:creationId xmlns:p14="http://schemas.microsoft.com/office/powerpoint/2010/main" val="4139419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727272"/>
                </a:solidFill>
              </a:defRPr>
            </a:lvl1pPr>
            <a:lvl2pPr>
              <a:buClr>
                <a:srgbClr val="727272"/>
              </a:buClr>
              <a:defRPr>
                <a:solidFill>
                  <a:srgbClr val="727272"/>
                </a:solidFill>
              </a:defRPr>
            </a:lvl2pPr>
            <a:lvl3pPr>
              <a:defRPr>
                <a:solidFill>
                  <a:srgbClr val="727272"/>
                </a:solidFill>
              </a:defRPr>
            </a:lvl3pPr>
            <a:lvl4pPr>
              <a:defRPr>
                <a:solidFill>
                  <a:srgbClr val="727272"/>
                </a:solidFill>
              </a:defRPr>
            </a:lvl4pPr>
            <a:lvl5pPr>
              <a:defRPr>
                <a:solidFill>
                  <a:srgbClr val="72727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F0DE7F5-2254-41C9-AE22-DA6278B81A9F}" type="datetime1">
              <a:rPr lang="en-GB" altLang="en-US" smtClean="0"/>
              <a:t>29/11/2019</a:t>
            </a:fld>
            <a:endParaRPr lang="en-GB" altLang="en-US"/>
          </a:p>
        </p:txBody>
      </p:sp>
      <p:sp>
        <p:nvSpPr>
          <p:cNvPr id="5" name="Footer Placeholder 4"/>
          <p:cNvSpPr>
            <a:spLocks noGrp="1"/>
          </p:cNvSpPr>
          <p:nvPr>
            <p:ph type="ftr" sz="quarter" idx="11"/>
          </p:nvPr>
        </p:nvSpPr>
        <p:spPr/>
        <p:txBody>
          <a:bodyPr/>
          <a:lstStyle>
            <a:lvl1pPr>
              <a:defRPr/>
            </a:lvl1pPr>
          </a:lstStyle>
          <a:p>
            <a:r>
              <a:rPr lang="en-US" altLang="en-US"/>
              <a:t>OECD Trade and Agriculture Directorate</a:t>
            </a:r>
            <a:endParaRPr lang="en-GB" altLang="en-US"/>
          </a:p>
        </p:txBody>
      </p:sp>
      <p:sp>
        <p:nvSpPr>
          <p:cNvPr id="6" name="Slide Number Placeholder 5"/>
          <p:cNvSpPr>
            <a:spLocks noGrp="1"/>
          </p:cNvSpPr>
          <p:nvPr>
            <p:ph type="sldNum" sz="quarter" idx="12"/>
          </p:nvPr>
        </p:nvSpPr>
        <p:spPr/>
        <p:txBody>
          <a:bodyPr/>
          <a:lstStyle>
            <a:lvl1pPr>
              <a:defRPr/>
            </a:lvl1pPr>
          </a:lstStyle>
          <a:p>
            <a:fld id="{060A9640-4390-47EF-8811-D654E0622300}" type="slidenum">
              <a:rPr lang="en-GB" altLang="en-US">
                <a:solidFill>
                  <a:prstClr val="white"/>
                </a:solidFill>
              </a:rPr>
              <a:pPr/>
              <a:t>‹#›</a:t>
            </a:fld>
            <a:endParaRPr lang="en-GB" altLang="en-US">
              <a:solidFill>
                <a:prstClr val="white"/>
              </a:solidFill>
            </a:endParaRPr>
          </a:p>
        </p:txBody>
      </p:sp>
    </p:spTree>
    <p:extLst>
      <p:ext uri="{BB962C8B-B14F-4D97-AF65-F5344CB8AC3E}">
        <p14:creationId xmlns:p14="http://schemas.microsoft.com/office/powerpoint/2010/main" val="327820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3"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3088" y="5327650"/>
            <a:ext cx="950912"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438" y="468313"/>
            <a:ext cx="692150"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60000" y="2919600"/>
            <a:ext cx="6624000" cy="1058400"/>
          </a:xfrm>
        </p:spPr>
        <p:txBody>
          <a:bodyPr/>
          <a:lstStyle>
            <a:lvl1pPr algn="ctr">
              <a:lnSpc>
                <a:spcPts val="3700"/>
              </a:lnSpc>
              <a:defRPr sz="3700" b="0" i="0" cap="all">
                <a:solidFill>
                  <a:schemeClr val="tx1"/>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solidFill>
                  <a:schemeClr val="tx1"/>
                </a:solidFill>
              </a:defRPr>
            </a:lvl1pPr>
          </a:lstStyle>
          <a:p>
            <a:fld id="{64AAA8CD-DA7C-4273-AA75-C40A2F5AD3A9}" type="datetime1">
              <a:rPr lang="en-GB" altLang="en-US" smtClean="0">
                <a:solidFill>
                  <a:prstClr val="white"/>
                </a:solidFill>
              </a:rPr>
              <a:t>29/11/2019</a:t>
            </a:fld>
            <a:endParaRPr lang="en-GB" altLang="en-US">
              <a:solidFill>
                <a:prstClr val="white"/>
              </a:solidFill>
            </a:endParaRPr>
          </a:p>
        </p:txBody>
      </p:sp>
      <p:sp>
        <p:nvSpPr>
          <p:cNvPr id="6" name="Footer Placeholder 4"/>
          <p:cNvSpPr>
            <a:spLocks noGrp="1"/>
          </p:cNvSpPr>
          <p:nvPr>
            <p:ph type="ftr" sz="quarter" idx="11"/>
          </p:nvPr>
        </p:nvSpPr>
        <p:spPr/>
        <p:txBody>
          <a:bodyPr/>
          <a:lstStyle>
            <a:lvl1pPr>
              <a:defRPr>
                <a:solidFill>
                  <a:schemeClr val="tx1"/>
                </a:solidFill>
              </a:defRPr>
            </a:lvl1pPr>
          </a:lstStyle>
          <a:p>
            <a:r>
              <a:rPr lang="en-US" altLang="en-US">
                <a:solidFill>
                  <a:prstClr val="white"/>
                </a:solidFill>
              </a:rPr>
              <a:t>OECD Trade and Agriculture Directorate</a:t>
            </a:r>
            <a:endParaRPr lang="en-GB" altLang="en-US">
              <a:solidFill>
                <a:prstClr val="white"/>
              </a:solidFill>
            </a:endParaRPr>
          </a:p>
        </p:txBody>
      </p:sp>
      <p:sp>
        <p:nvSpPr>
          <p:cNvPr id="7" name="Slide Number Placeholder 5"/>
          <p:cNvSpPr>
            <a:spLocks noGrp="1"/>
          </p:cNvSpPr>
          <p:nvPr>
            <p:ph type="sldNum" sz="quarter" idx="12"/>
          </p:nvPr>
        </p:nvSpPr>
        <p:spPr/>
        <p:txBody>
          <a:bodyPr/>
          <a:lstStyle>
            <a:lvl1pPr>
              <a:defRPr>
                <a:solidFill>
                  <a:srgbClr val="006299"/>
                </a:solidFill>
              </a:defRPr>
            </a:lvl1pPr>
          </a:lstStyle>
          <a:p>
            <a:fld id="{3C648438-EF81-4FF8-947C-3F18605BBEA7}" type="slidenum">
              <a:rPr lang="en-GB" altLang="en-US"/>
              <a:pPr/>
              <a:t>‹#›</a:t>
            </a:fld>
            <a:endParaRPr lang="en-GB" altLang="en-US"/>
          </a:p>
        </p:txBody>
      </p:sp>
    </p:spTree>
    <p:extLst>
      <p:ext uri="{BB962C8B-B14F-4D97-AF65-F5344CB8AC3E}">
        <p14:creationId xmlns:p14="http://schemas.microsoft.com/office/powerpoint/2010/main" val="4197879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B78F7C2-4299-49FE-AB3C-B3C157541AF0}" type="datetime1">
              <a:rPr lang="en-GB" smtClean="0"/>
              <a:t>29/11/2019</a:t>
            </a:fld>
            <a:endParaRPr lang="fr-FR"/>
          </a:p>
        </p:txBody>
      </p:sp>
      <p:sp>
        <p:nvSpPr>
          <p:cNvPr id="4" name="Footer Placeholder 3"/>
          <p:cNvSpPr>
            <a:spLocks noGrp="1"/>
          </p:cNvSpPr>
          <p:nvPr>
            <p:ph type="ftr" sz="quarter" idx="11"/>
          </p:nvPr>
        </p:nvSpPr>
        <p:spPr/>
        <p:txBody>
          <a:bodyPr/>
          <a:lstStyle/>
          <a:p>
            <a:r>
              <a:rPr lang="en-US"/>
              <a:t>OECD Trade and Agriculture Directorate</a:t>
            </a:r>
            <a:endParaRPr lang="fr-FR"/>
          </a:p>
        </p:txBody>
      </p:sp>
      <p:sp>
        <p:nvSpPr>
          <p:cNvPr id="5" name="Slide Number Placeholder 4"/>
          <p:cNvSpPr>
            <a:spLocks noGrp="1"/>
          </p:cNvSpPr>
          <p:nvPr>
            <p:ph type="sldNum" sz="quarter" idx="12"/>
          </p:nvPr>
        </p:nvSpPr>
        <p:spPr/>
        <p:txBody>
          <a:bodyPr/>
          <a:lstStyle/>
          <a:p>
            <a:fld id="{B829CFBE-0E41-484C-BF73-DA7231131BC3}" type="slidenum">
              <a:rPr lang="fr-FR" smtClean="0">
                <a:solidFill>
                  <a:prstClr val="white"/>
                </a:solidFill>
              </a:rPr>
              <a:pPr/>
              <a:t>‹#›</a:t>
            </a:fld>
            <a:endParaRPr lang="fr-FR">
              <a:solidFill>
                <a:prstClr val="white"/>
              </a:solidFill>
            </a:endParaRPr>
          </a:p>
        </p:txBody>
      </p:sp>
    </p:spTree>
    <p:extLst>
      <p:ext uri="{BB962C8B-B14F-4D97-AF65-F5344CB8AC3E}">
        <p14:creationId xmlns:p14="http://schemas.microsoft.com/office/powerpoint/2010/main" val="1033045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2.emf"/><Relationship Id="rId5" Type="http://schemas.openxmlformats.org/officeDocument/2006/relationships/image" Target="../media/image11.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5.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9181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Lst>
  <mc:AlternateContent xmlns:mc="http://schemas.openxmlformats.org/markup-compatibility/2006" xmlns:p14="http://schemas.microsoft.com/office/powerpoint/2010/main">
    <mc:Choice Requires="p14">
      <p:transition p14:dur="10"/>
    </mc:Choice>
    <mc:Fallback xmlns="">
      <p:transition/>
    </mc:Fallback>
  </mc:AlternateConten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Image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193088" y="5327650"/>
            <a:ext cx="950912"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6"/>
          <p:cNvSpPr>
            <a:spLocks noChangeArrowheads="1"/>
          </p:cNvSpPr>
          <p:nvPr/>
        </p:nvSpPr>
        <p:spPr bwMode="auto">
          <a:xfrm>
            <a:off x="503238" y="1306513"/>
            <a:ext cx="8154987" cy="0"/>
          </a:xfrm>
          <a:prstGeom prst="rect">
            <a:avLst/>
          </a:prstGeom>
          <a:solidFill>
            <a:schemeClr val="bg2">
              <a:lumMod val="60000"/>
              <a:lumOff val="40000"/>
            </a:schemeClr>
          </a:solidFill>
          <a:ln w="6350" algn="ctr">
            <a:solidFill>
              <a:schemeClr val="accent1"/>
            </a:solidFill>
            <a:miter lim="800000"/>
            <a:headEnd/>
            <a:tailEnd/>
          </a:ln>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fontAlgn="base">
              <a:spcBef>
                <a:spcPct val="0"/>
              </a:spcBef>
              <a:spcAft>
                <a:spcPct val="0"/>
              </a:spcAft>
            </a:pPr>
            <a:endParaRPr lang="fr-FR" altLang="en-US" sz="2000">
              <a:solidFill>
                <a:srgbClr val="1F497D">
                  <a:lumMod val="60000"/>
                  <a:lumOff val="40000"/>
                </a:srgbClr>
              </a:solidFill>
              <a:latin typeface="Helvetica 65 Medium"/>
            </a:endParaRPr>
          </a:p>
        </p:txBody>
      </p:sp>
      <p:pic>
        <p:nvPicPr>
          <p:cNvPr id="2052" name="Image 7"/>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0063" y="287338"/>
            <a:ext cx="4587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itle Placeholder 1"/>
          <p:cNvSpPr>
            <a:spLocks noGrp="1"/>
          </p:cNvSpPr>
          <p:nvPr>
            <p:ph type="title"/>
          </p:nvPr>
        </p:nvSpPr>
        <p:spPr bwMode="auto">
          <a:xfrm>
            <a:off x="1079500" y="238125"/>
            <a:ext cx="74168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Click to edit Slide title</a:t>
            </a:r>
            <a:br>
              <a:rPr lang="fr-FR" altLang="en-US"/>
            </a:br>
            <a:r>
              <a:rPr lang="fr-FR" altLang="en-US"/>
              <a:t>Slide title can be extended to two lines</a:t>
            </a:r>
            <a:endParaRPr lang="en-US" altLang="en-US"/>
          </a:p>
        </p:txBody>
      </p:sp>
      <p:sp>
        <p:nvSpPr>
          <p:cNvPr id="2054" name="Text Placeholder 2"/>
          <p:cNvSpPr>
            <a:spLocks noGrp="1"/>
          </p:cNvSpPr>
          <p:nvPr>
            <p:ph type="body" idx="1"/>
          </p:nvPr>
        </p:nvSpPr>
        <p:spPr bwMode="auto">
          <a:xfrm>
            <a:off x="468313" y="1600200"/>
            <a:ext cx="821848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03225" y="6411913"/>
            <a:ext cx="900113" cy="244475"/>
          </a:xfrm>
          <a:prstGeom prst="rect">
            <a:avLst/>
          </a:prstGeom>
        </p:spPr>
        <p:txBody>
          <a:bodyPr vert="horz" wrap="square" lIns="91440" tIns="45720" rIns="91440" bIns="45720" numCol="1" anchor="t" anchorCtr="0" compatLnSpc="1">
            <a:prstTxWarp prst="textNoShape">
              <a:avLst/>
            </a:prstTxWarp>
          </a:bodyPr>
          <a:lstStyle>
            <a:lvl1pPr>
              <a:defRPr sz="1000">
                <a:solidFill>
                  <a:srgbClr val="727272"/>
                </a:solidFill>
              </a:defRPr>
            </a:lvl1pPr>
          </a:lstStyle>
          <a:p>
            <a:pPr fontAlgn="base">
              <a:spcBef>
                <a:spcPct val="0"/>
              </a:spcBef>
              <a:spcAft>
                <a:spcPct val="0"/>
              </a:spcAft>
            </a:pPr>
            <a:fld id="{6D93DE27-9A96-471A-B98B-43D414CB8D79}" type="datetime1">
              <a:rPr lang="en-GB" altLang="en-US" smtClean="0">
                <a:cs typeface="Arial" pitchFamily="34" charset="0"/>
              </a:rPr>
              <a:t>29/11/2019</a:t>
            </a:fld>
            <a:endParaRPr lang="en-GB" altLang="en-US">
              <a:cs typeface="Arial" pitchFamily="34" charset="0"/>
            </a:endParaRPr>
          </a:p>
        </p:txBody>
      </p:sp>
      <p:sp>
        <p:nvSpPr>
          <p:cNvPr id="5" name="Footer Placeholder 4"/>
          <p:cNvSpPr>
            <a:spLocks noGrp="1"/>
          </p:cNvSpPr>
          <p:nvPr>
            <p:ph type="ftr" sz="quarter" idx="3"/>
          </p:nvPr>
        </p:nvSpPr>
        <p:spPr>
          <a:xfrm>
            <a:off x="1368425" y="6411913"/>
            <a:ext cx="4679950" cy="244475"/>
          </a:xfrm>
          <a:prstGeom prst="rect">
            <a:avLst/>
          </a:prstGeom>
        </p:spPr>
        <p:txBody>
          <a:bodyPr vert="horz" wrap="square" lIns="91440" tIns="45720" rIns="91440" bIns="45720" numCol="1" anchor="t" anchorCtr="0" compatLnSpc="1">
            <a:prstTxWarp prst="textNoShape">
              <a:avLst/>
            </a:prstTxWarp>
          </a:bodyPr>
          <a:lstStyle>
            <a:lvl1pPr>
              <a:defRPr sz="1000">
                <a:solidFill>
                  <a:srgbClr val="727272"/>
                </a:solidFill>
              </a:defRPr>
            </a:lvl1pPr>
          </a:lstStyle>
          <a:p>
            <a:pPr fontAlgn="base">
              <a:spcBef>
                <a:spcPct val="0"/>
              </a:spcBef>
              <a:spcAft>
                <a:spcPct val="0"/>
              </a:spcAft>
            </a:pPr>
            <a:r>
              <a:rPr lang="en-US" altLang="en-US">
                <a:cs typeface="Arial" pitchFamily="34" charset="0"/>
              </a:rPr>
              <a:t>OECD Trade and Agriculture Directorate</a:t>
            </a:r>
            <a:endParaRPr lang="en-GB" altLang="en-US">
              <a:cs typeface="Arial" pitchFamily="34" charset="0"/>
            </a:endParaRPr>
          </a:p>
        </p:txBody>
      </p:sp>
      <p:sp>
        <p:nvSpPr>
          <p:cNvPr id="6" name="Slide Number Placeholder 5"/>
          <p:cNvSpPr>
            <a:spLocks noGrp="1"/>
          </p:cNvSpPr>
          <p:nvPr>
            <p:ph type="sldNum" sz="quarter" idx="4"/>
          </p:nvPr>
        </p:nvSpPr>
        <p:spPr>
          <a:xfrm>
            <a:off x="8640763" y="6411913"/>
            <a:ext cx="341312" cy="244475"/>
          </a:xfrm>
          <a:prstGeom prst="rect">
            <a:avLst/>
          </a:prstGeom>
        </p:spPr>
        <p:txBody>
          <a:bodyPr vert="horz" wrap="none" lIns="91440" tIns="45720" rIns="91440" bIns="45720" numCol="1" anchor="t" anchorCtr="0" compatLnSpc="1">
            <a:prstTxWarp prst="textNoShape">
              <a:avLst/>
            </a:prstTxWarp>
          </a:bodyPr>
          <a:lstStyle>
            <a:lvl1pPr algn="r">
              <a:defRPr sz="1000"/>
            </a:lvl1pPr>
          </a:lstStyle>
          <a:p>
            <a:pPr fontAlgn="base">
              <a:spcBef>
                <a:spcPct val="0"/>
              </a:spcBef>
              <a:spcAft>
                <a:spcPct val="0"/>
              </a:spcAft>
            </a:pPr>
            <a:fld id="{8A1C6D03-C842-4170-B19E-32977CF1558C}" type="slidenum">
              <a:rPr lang="en-GB" altLang="en-US">
                <a:solidFill>
                  <a:prstClr val="white"/>
                </a:solidFill>
                <a:cs typeface="Arial" pitchFamily="34" charset="0"/>
              </a:rPr>
              <a:pPr fontAlgn="base">
                <a:spcBef>
                  <a:spcPct val="0"/>
                </a:spcBef>
                <a:spcAft>
                  <a:spcPct val="0"/>
                </a:spcAft>
              </a:pPr>
              <a:t>‹#›</a:t>
            </a:fld>
            <a:endParaRPr lang="en-GB" altLang="en-US">
              <a:solidFill>
                <a:prstClr val="white"/>
              </a:solidFill>
              <a:cs typeface="Arial" pitchFamily="34" charset="0"/>
            </a:endParaRPr>
          </a:p>
        </p:txBody>
      </p:sp>
    </p:spTree>
    <p:extLst>
      <p:ext uri="{BB962C8B-B14F-4D97-AF65-F5344CB8AC3E}">
        <p14:creationId xmlns:p14="http://schemas.microsoft.com/office/powerpoint/2010/main" val="2728010410"/>
      </p:ext>
    </p:extLst>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Lst>
  <p:hf hdr="0" ftr="0" dt="0"/>
  <p:txStyles>
    <p:titleStyle>
      <a:lvl1pPr algn="l" rtl="0" eaLnBrk="0" fontAlgn="base" hangingPunct="0">
        <a:spcBef>
          <a:spcPct val="0"/>
        </a:spcBef>
        <a:spcAft>
          <a:spcPct val="0"/>
        </a:spcAft>
        <a:defRPr sz="3200" kern="1200">
          <a:solidFill>
            <a:srgbClr val="727272"/>
          </a:solidFill>
          <a:latin typeface="Arial"/>
          <a:ea typeface="+mj-ea"/>
          <a:cs typeface="+mj-cs"/>
        </a:defRPr>
      </a:lvl1pPr>
      <a:lvl2pPr algn="l" rtl="0" eaLnBrk="0" fontAlgn="base" hangingPunct="0">
        <a:spcBef>
          <a:spcPct val="0"/>
        </a:spcBef>
        <a:spcAft>
          <a:spcPct val="0"/>
        </a:spcAft>
        <a:defRPr sz="3200">
          <a:solidFill>
            <a:srgbClr val="727272"/>
          </a:solidFill>
          <a:latin typeface="Arial" pitchFamily="34" charset="0"/>
        </a:defRPr>
      </a:lvl2pPr>
      <a:lvl3pPr algn="l" rtl="0" eaLnBrk="0" fontAlgn="base" hangingPunct="0">
        <a:spcBef>
          <a:spcPct val="0"/>
        </a:spcBef>
        <a:spcAft>
          <a:spcPct val="0"/>
        </a:spcAft>
        <a:defRPr sz="3200">
          <a:solidFill>
            <a:srgbClr val="727272"/>
          </a:solidFill>
          <a:latin typeface="Arial" pitchFamily="34" charset="0"/>
        </a:defRPr>
      </a:lvl3pPr>
      <a:lvl4pPr algn="l" rtl="0" eaLnBrk="0" fontAlgn="base" hangingPunct="0">
        <a:spcBef>
          <a:spcPct val="0"/>
        </a:spcBef>
        <a:spcAft>
          <a:spcPct val="0"/>
        </a:spcAft>
        <a:defRPr sz="3200">
          <a:solidFill>
            <a:srgbClr val="727272"/>
          </a:solidFill>
          <a:latin typeface="Arial" pitchFamily="34" charset="0"/>
        </a:defRPr>
      </a:lvl4pPr>
      <a:lvl5pPr algn="l" rtl="0" eaLnBrk="0" fontAlgn="base" hangingPunct="0">
        <a:spcBef>
          <a:spcPct val="0"/>
        </a:spcBef>
        <a:spcAft>
          <a:spcPct val="0"/>
        </a:spcAft>
        <a:defRPr sz="3200">
          <a:solidFill>
            <a:srgbClr val="727272"/>
          </a:solidFill>
          <a:latin typeface="Arial" pitchFamily="34" charset="0"/>
        </a:defRPr>
      </a:lvl5pPr>
      <a:lvl6pPr marL="457200" algn="l" rtl="0" fontAlgn="base">
        <a:spcBef>
          <a:spcPct val="0"/>
        </a:spcBef>
        <a:spcAft>
          <a:spcPct val="0"/>
        </a:spcAft>
        <a:defRPr sz="3200">
          <a:solidFill>
            <a:srgbClr val="727272"/>
          </a:solidFill>
          <a:latin typeface="Arial" pitchFamily="34" charset="0"/>
        </a:defRPr>
      </a:lvl6pPr>
      <a:lvl7pPr marL="914400" algn="l" rtl="0" fontAlgn="base">
        <a:spcBef>
          <a:spcPct val="0"/>
        </a:spcBef>
        <a:spcAft>
          <a:spcPct val="0"/>
        </a:spcAft>
        <a:defRPr sz="3200">
          <a:solidFill>
            <a:srgbClr val="727272"/>
          </a:solidFill>
          <a:latin typeface="Arial" pitchFamily="34" charset="0"/>
        </a:defRPr>
      </a:lvl7pPr>
      <a:lvl8pPr marL="1371600" algn="l" rtl="0" fontAlgn="base">
        <a:spcBef>
          <a:spcPct val="0"/>
        </a:spcBef>
        <a:spcAft>
          <a:spcPct val="0"/>
        </a:spcAft>
        <a:defRPr sz="3200">
          <a:solidFill>
            <a:srgbClr val="727272"/>
          </a:solidFill>
          <a:latin typeface="Arial" pitchFamily="34" charset="0"/>
        </a:defRPr>
      </a:lvl8pPr>
      <a:lvl9pPr marL="1828800" algn="l" rtl="0" fontAlgn="base">
        <a:spcBef>
          <a:spcPct val="0"/>
        </a:spcBef>
        <a:spcAft>
          <a:spcPct val="0"/>
        </a:spcAft>
        <a:defRPr sz="3200">
          <a:solidFill>
            <a:srgbClr val="727272"/>
          </a:solidFill>
          <a:latin typeface="Arial"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rgbClr val="727272"/>
          </a:solidFill>
          <a:latin typeface="Georgia"/>
          <a:ea typeface="+mn-ea"/>
          <a:cs typeface="+mn-cs"/>
        </a:defRPr>
      </a:lvl1pPr>
      <a:lvl2pPr marL="742950" indent="-285750" algn="l" rtl="0" eaLnBrk="0" fontAlgn="base" hangingPunct="0">
        <a:spcBef>
          <a:spcPct val="20000"/>
        </a:spcBef>
        <a:spcAft>
          <a:spcPct val="0"/>
        </a:spcAft>
        <a:buClr>
          <a:srgbClr val="727272"/>
        </a:buClr>
        <a:buFont typeface="Arial" pitchFamily="34" charset="0"/>
        <a:buChar char="–"/>
        <a:defRPr sz="2800" kern="1200">
          <a:solidFill>
            <a:srgbClr val="727272"/>
          </a:solidFill>
          <a:latin typeface="Georgia"/>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rgbClr val="727272"/>
          </a:solidFill>
          <a:latin typeface="Georgia"/>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727272"/>
          </a:solidFill>
          <a:latin typeface="Georgia"/>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rgbClr val="727272"/>
          </a:solidFill>
          <a:latin typeface="Georgia"/>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3259631"/>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7" name="Rectangle 6"/>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fr-FR" sz="2000" dirty="0">
              <a:solidFill>
                <a:prstClr val="white"/>
              </a:solidFill>
              <a:latin typeface="Helvetica 65 Medium" pitchFamily="34" charset="0"/>
            </a:endParaRPr>
          </a:p>
        </p:txBody>
      </p:sp>
      <p:pic>
        <p:nvPicPr>
          <p:cNvPr id="8"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2"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fr-FR" dirty="0"/>
              <a:t>Click to </a:t>
            </a:r>
            <a:r>
              <a:rPr lang="fr-FR" dirty="0" err="1"/>
              <a:t>edit</a:t>
            </a:r>
            <a:r>
              <a:rPr lang="fr-FR" dirty="0"/>
              <a:t> </a:t>
            </a:r>
            <a:r>
              <a:rPr lang="fr-FR" dirty="0" err="1"/>
              <a:t>Slide</a:t>
            </a:r>
            <a:r>
              <a:rPr lang="fr-FR" dirty="0"/>
              <a:t> </a:t>
            </a:r>
            <a:r>
              <a:rPr lang="fr-FR" dirty="0" err="1"/>
              <a:t>title</a:t>
            </a:r>
            <a:br>
              <a:rPr lang="fr-FR" dirty="0"/>
            </a:br>
            <a:r>
              <a:rPr lang="fr-FR" dirty="0" err="1"/>
              <a:t>Slide</a:t>
            </a:r>
            <a:r>
              <a:rPr lang="fr-FR" dirty="0"/>
              <a:t> </a:t>
            </a:r>
            <a:r>
              <a:rPr lang="fr-FR" dirty="0" err="1"/>
              <a:t>title</a:t>
            </a:r>
            <a:r>
              <a:rPr lang="fr-FR" dirty="0"/>
              <a:t> </a:t>
            </a:r>
            <a:r>
              <a:rPr lang="fr-FR" dirty="0" err="1"/>
              <a:t>can</a:t>
            </a:r>
            <a:r>
              <a:rPr lang="fr-FR" dirty="0"/>
              <a:t> </a:t>
            </a:r>
            <a:r>
              <a:rPr lang="fr-FR" dirty="0" err="1"/>
              <a:t>be</a:t>
            </a:r>
            <a:r>
              <a:rPr lang="fr-FR" dirty="0"/>
              <a:t> </a:t>
            </a:r>
            <a:r>
              <a:rPr lang="fr-FR" dirty="0" err="1"/>
              <a:t>extended</a:t>
            </a:r>
            <a:r>
              <a:rPr lang="fr-FR" dirty="0"/>
              <a:t> to </a:t>
            </a:r>
            <a:r>
              <a:rPr lang="fr-FR" dirty="0" err="1"/>
              <a:t>two</a:t>
            </a:r>
            <a:r>
              <a:rPr lang="fr-FR" dirty="0"/>
              <a:t> </a:t>
            </a:r>
            <a:r>
              <a:rPr lang="fr-FR" dirty="0" err="1"/>
              <a:t>lines</a:t>
            </a:r>
            <a:endParaRPr lang="en-US" dirty="0"/>
          </a:p>
        </p:txBody>
      </p:sp>
      <p:sp>
        <p:nvSpPr>
          <p:cNvPr id="3" name="Text Placeholder 2"/>
          <p:cNvSpPr>
            <a:spLocks noGrp="1"/>
          </p:cNvSpPr>
          <p:nvPr>
            <p:ph type="body" idx="1"/>
          </p:nvPr>
        </p:nvSpPr>
        <p:spPr>
          <a:xfrm>
            <a:off x="468000" y="1600200"/>
            <a:ext cx="8218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DF97ACFF-E344-4FDD-B854-B788D58B447F}" type="datetime1">
              <a:rPr lang="en-GB" smtClean="0"/>
              <a:pPr/>
              <a:t>29/11/2019</a:t>
            </a:fld>
            <a:endParaRPr lang="en-GB" dirty="0"/>
          </a:p>
        </p:txBody>
      </p:sp>
      <p:sp>
        <p:nvSpPr>
          <p:cNvPr id="5"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r>
              <a:rPr lang="en-US" dirty="0"/>
              <a:t>OECD Trade and Agriculture Directorate</a:t>
            </a:r>
            <a:endParaRPr lang="en-GB" dirty="0"/>
          </a:p>
        </p:txBody>
      </p:sp>
      <p:sp>
        <p:nvSpPr>
          <p:cNvPr id="6"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1"/>
                </a:solidFill>
                <a:latin typeface="Arial"/>
              </a:defRPr>
            </a:lvl1pPr>
          </a:lstStyle>
          <a:p>
            <a:fld id="{913777C5-047B-45D0-A18D-F0B24793236E}" type="slidenum">
              <a:rPr lang="en-GB" smtClean="0">
                <a:solidFill>
                  <a:prstClr val="white"/>
                </a:solidFill>
              </a:rPr>
              <a:pPr/>
              <a:t>‹#›</a:t>
            </a:fld>
            <a:endParaRPr lang="en-GB" dirty="0">
              <a:solidFill>
                <a:prstClr val="white"/>
              </a:solidFill>
            </a:endParaRPr>
          </a:p>
        </p:txBody>
      </p:sp>
    </p:spTree>
    <p:extLst>
      <p:ext uri="{BB962C8B-B14F-4D97-AF65-F5344CB8AC3E}">
        <p14:creationId xmlns:p14="http://schemas.microsoft.com/office/powerpoint/2010/main" val="3151355035"/>
      </p:ext>
    </p:extLst>
  </p:cSld>
  <p:clrMap bg1="dk1" tx1="lt1" bg2="dk2" tx2="lt2" accent1="accent1" accent2="accent2" accent3="accent3" accent4="accent4" accent5="accent5" accent6="accent6" hlink="hlink" folHlink="folHlink"/>
  <p:sldLayoutIdLst>
    <p:sldLayoutId id="2147483764" r:id="rId1"/>
    <p:sldLayoutId id="2147483765" r:id="rId2"/>
    <p:sldLayoutId id="2147483766" r:id="rId3"/>
  </p:sldLayoutIdLst>
  <p:hf hdr="0" dt="0"/>
  <p:txStyles>
    <p:titleStyle>
      <a:lvl1pPr algn="l" defTabSz="914400" rtl="0" eaLnBrk="1" latinLnBrk="0" hangingPunct="1">
        <a:spcBef>
          <a:spcPct val="0"/>
        </a:spcBef>
        <a:buNone/>
        <a:defRPr sz="3200" kern="1200">
          <a:solidFill>
            <a:srgbClr val="727272"/>
          </a:solidFill>
          <a:latin typeface="Arial"/>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727272"/>
          </a:solidFill>
          <a:latin typeface="Georgia"/>
          <a:ea typeface="+mn-ea"/>
          <a:cs typeface="+mn-cs"/>
        </a:defRPr>
      </a:lvl1pPr>
      <a:lvl2pPr marL="742950" indent="-285750" algn="l" defTabSz="914400" rtl="0" eaLnBrk="1" latinLnBrk="0" hangingPunct="1">
        <a:spcBef>
          <a:spcPct val="20000"/>
        </a:spcBef>
        <a:buClr>
          <a:srgbClr val="727272"/>
        </a:buClr>
        <a:buFont typeface="Arial" pitchFamily="34" charset="0"/>
        <a:buChar char="–"/>
        <a:defRPr sz="2800" kern="1200">
          <a:solidFill>
            <a:srgbClr val="727272"/>
          </a:solidFill>
          <a:latin typeface="Georgia"/>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727272"/>
          </a:solidFill>
          <a:latin typeface="Georgia"/>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727272"/>
          </a:solidFill>
          <a:latin typeface="Georgia"/>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727272"/>
          </a:solidFill>
          <a:latin typeface="Georgia"/>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562463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1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diagramData" Target="../diagrams/data6.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17" Type="http://schemas.microsoft.com/office/2007/relationships/diagramDrawing" Target="../diagrams/drawing6.xml"/><Relationship Id="rId2" Type="http://schemas.openxmlformats.org/officeDocument/2006/relationships/notesSlide" Target="../notesSlides/notesSlide13.xml"/><Relationship Id="rId16" Type="http://schemas.openxmlformats.org/officeDocument/2006/relationships/diagramColors" Target="../diagrams/colors6.xml"/><Relationship Id="rId1" Type="http://schemas.openxmlformats.org/officeDocument/2006/relationships/slideLayout" Target="../slideLayouts/slideLayout7.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5" Type="http://schemas.openxmlformats.org/officeDocument/2006/relationships/diagramQuickStyle" Target="../diagrams/quickStyle6.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4.jpg"/><Relationship Id="rId4" Type="http://schemas.openxmlformats.org/officeDocument/2006/relationships/image" Target="../media/image13.jp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72045" y="2723241"/>
            <a:ext cx="7570996" cy="796161"/>
          </a:xfrm>
        </p:spPr>
        <p:txBody>
          <a:bodyPr/>
          <a:lstStyle/>
          <a:p>
            <a:pPr algn="ctr"/>
            <a:r>
              <a:rPr lang="en-US" sz="2800" dirty="0"/>
              <a:t>Innovation in Food and Agriculture</a:t>
            </a:r>
          </a:p>
          <a:p>
            <a:r>
              <a:rPr lang="en-GB" sz="2800" b="0" dirty="0"/>
              <a:t>          </a:t>
            </a:r>
            <a:endParaRPr lang="en-GB" dirty="0"/>
          </a:p>
          <a:p>
            <a:endParaRPr lang="en-GB" dirty="0"/>
          </a:p>
        </p:txBody>
      </p:sp>
      <p:sp>
        <p:nvSpPr>
          <p:cNvPr id="7" name="Subtitle 2"/>
          <p:cNvSpPr txBox="1">
            <a:spLocks/>
          </p:cNvSpPr>
          <p:nvPr/>
        </p:nvSpPr>
        <p:spPr>
          <a:xfrm>
            <a:off x="1238300" y="4591927"/>
            <a:ext cx="7056784" cy="605294"/>
          </a:xfrm>
          <a:prstGeom prst="rect">
            <a:avLst/>
          </a:prstGeom>
        </p:spPr>
        <p:txBody>
          <a:bodyPr vert="horz" lIns="90000" rIns="90000">
            <a:spAutoFit/>
          </a:bodyPr>
          <a:lstStyle>
            <a:lvl1pPr marL="0" indent="0" algn="l" rtl="0" eaLnBrk="1" latinLnBrk="0" hangingPunct="1">
              <a:lnSpc>
                <a:spcPts val="2000"/>
              </a:lnSpc>
              <a:spcBef>
                <a:spcPts val="0"/>
              </a:spcBef>
              <a:buClr>
                <a:schemeClr val="tx1"/>
              </a:buClr>
              <a:buFont typeface="Arial" pitchFamily="34" charset="0"/>
              <a:buNone/>
              <a:defRPr kumimoji="0" sz="1800" kern="1200" baseline="0">
                <a:solidFill>
                  <a:schemeClr val="bg1"/>
                </a:solidFill>
                <a:latin typeface="+mj-lt"/>
                <a:ea typeface="+mn-ea"/>
                <a:cs typeface="+mn-cs"/>
              </a:defRPr>
            </a:lvl1pPr>
            <a:lvl2pPr marL="457200" indent="0" algn="ctr" rtl="0" eaLnBrk="1" latinLnBrk="0" hangingPunct="1">
              <a:spcBef>
                <a:spcPts val="672"/>
              </a:spcBef>
              <a:buClr>
                <a:schemeClr val="tx1"/>
              </a:buClr>
              <a:buFont typeface="Arial" pitchFamily="34" charset="0"/>
              <a:buNone/>
              <a:defRPr kumimoji="0" sz="2800" kern="1200">
                <a:solidFill>
                  <a:schemeClr val="tx1"/>
                </a:solidFill>
                <a:latin typeface="+mn-lt"/>
                <a:ea typeface="+mn-ea"/>
                <a:cs typeface="+mn-cs"/>
              </a:defRPr>
            </a:lvl2pPr>
            <a:lvl3pPr marL="914400" indent="0" algn="ctr" rtl="0" eaLnBrk="1" latinLnBrk="0" hangingPunct="1">
              <a:spcBef>
                <a:spcPts val="576"/>
              </a:spcBef>
              <a:buClr>
                <a:schemeClr val="tx1"/>
              </a:buClr>
              <a:buFont typeface="Arial" pitchFamily="34" charset="0"/>
              <a:buNone/>
              <a:defRPr kumimoji="0" sz="2400" kern="1200">
                <a:solidFill>
                  <a:schemeClr val="tx1"/>
                </a:solidFill>
                <a:latin typeface="+mn-lt"/>
                <a:ea typeface="+mn-ea"/>
                <a:cs typeface="+mn-cs"/>
              </a:defRPr>
            </a:lvl3pPr>
            <a:lvl4pPr marL="13716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4pPr>
            <a:lvl5pPr marL="18288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pPr marL="0" marR="0" lvl="0" indent="0" algn="l" defTabSz="914400" rtl="0" eaLnBrk="1" fontAlgn="auto" latinLnBrk="0" hangingPunct="1">
              <a:lnSpc>
                <a:spcPts val="2000"/>
              </a:lnSpc>
              <a:spcBef>
                <a:spcPts val="0"/>
              </a:spcBef>
              <a:spcAft>
                <a:spcPts val="0"/>
              </a:spcAft>
              <a:buClr>
                <a:srgbClr val="727272"/>
              </a:buClr>
              <a:buSzTx/>
              <a:buFont typeface="Arial" pitchFamily="34" charset="0"/>
              <a:buNone/>
              <a:tabLst/>
              <a:defRPr/>
            </a:pPr>
            <a:r>
              <a:rPr kumimoji="0" lang="en-GB" sz="1800" b="0" i="0" u="none" strike="noStrike" kern="1200" cap="none" spc="0" normalizeH="0" baseline="0" noProof="0" dirty="0">
                <a:ln>
                  <a:noFill/>
                </a:ln>
                <a:solidFill>
                  <a:sysClr val="window" lastClr="FFFFFF"/>
                </a:solidFill>
                <a:effectLst/>
                <a:uLnTx/>
                <a:uFillTx/>
                <a:latin typeface="Arial"/>
                <a:ea typeface="+mn-ea"/>
                <a:cs typeface="+mn-cs"/>
              </a:rPr>
              <a:t>Shingo Kimura </a:t>
            </a:r>
          </a:p>
          <a:p>
            <a:pPr marL="0" marR="0" lvl="0" indent="0" algn="l" defTabSz="914400" rtl="0" eaLnBrk="1" fontAlgn="auto" latinLnBrk="0" hangingPunct="1">
              <a:lnSpc>
                <a:spcPts val="2000"/>
              </a:lnSpc>
              <a:spcBef>
                <a:spcPts val="0"/>
              </a:spcBef>
              <a:spcAft>
                <a:spcPts val="0"/>
              </a:spcAft>
              <a:buClr>
                <a:srgbClr val="727272"/>
              </a:buClr>
              <a:buSzTx/>
              <a:buFont typeface="Arial" pitchFamily="34" charset="0"/>
              <a:buNone/>
              <a:tabLst/>
              <a:defRPr/>
            </a:pPr>
            <a:r>
              <a:rPr kumimoji="0" lang="en-GB" sz="1800" b="0" i="0" u="none" strike="noStrike" kern="1200" cap="none" spc="0" normalizeH="0" baseline="0" noProof="0" dirty="0">
                <a:ln>
                  <a:noFill/>
                </a:ln>
                <a:solidFill>
                  <a:sysClr val="window" lastClr="FFFFFF"/>
                </a:solidFill>
                <a:effectLst/>
                <a:uLnTx/>
                <a:uFillTx/>
                <a:latin typeface="Arial"/>
                <a:ea typeface="+mn-ea"/>
                <a:cs typeface="+mn-cs"/>
              </a:rPr>
              <a:t>OECD Trade and Agriculture Directorate</a:t>
            </a:r>
            <a:endParaRPr kumimoji="0" lang="en-US" sz="1800" b="0" i="0" u="none" strike="noStrike" kern="1200" cap="none" spc="0" normalizeH="0" baseline="0" noProof="0" dirty="0">
              <a:ln>
                <a:noFill/>
              </a:ln>
              <a:solidFill>
                <a:sysClr val="window" lastClr="FFFFFF"/>
              </a:solidFill>
              <a:effectLst/>
              <a:uLnTx/>
              <a:uFillTx/>
              <a:latin typeface="Arial"/>
              <a:ea typeface="+mn-ea"/>
              <a:cs typeface="+mn-cs"/>
            </a:endParaRPr>
          </a:p>
        </p:txBody>
      </p:sp>
      <p:sp>
        <p:nvSpPr>
          <p:cNvPr id="5" name="Subtitle 2"/>
          <p:cNvSpPr txBox="1">
            <a:spLocks/>
          </p:cNvSpPr>
          <p:nvPr/>
        </p:nvSpPr>
        <p:spPr>
          <a:xfrm>
            <a:off x="1238300" y="5646851"/>
            <a:ext cx="7056784" cy="348813"/>
          </a:xfrm>
          <a:prstGeom prst="rect">
            <a:avLst/>
          </a:prstGeom>
        </p:spPr>
        <p:txBody>
          <a:bodyPr vert="horz" lIns="90000" rIns="90000">
            <a:spAutoFit/>
          </a:bodyPr>
          <a:lstStyle>
            <a:lvl1pPr marL="0" indent="0" algn="l" rtl="0" eaLnBrk="1" latinLnBrk="0" hangingPunct="1">
              <a:lnSpc>
                <a:spcPts val="2000"/>
              </a:lnSpc>
              <a:spcBef>
                <a:spcPts val="0"/>
              </a:spcBef>
              <a:buClr>
                <a:schemeClr val="tx1"/>
              </a:buClr>
              <a:buFont typeface="Arial" pitchFamily="34" charset="0"/>
              <a:buNone/>
              <a:defRPr kumimoji="0" sz="1800" kern="1200" baseline="0">
                <a:solidFill>
                  <a:schemeClr val="bg1"/>
                </a:solidFill>
                <a:latin typeface="+mj-lt"/>
                <a:ea typeface="+mn-ea"/>
                <a:cs typeface="+mn-cs"/>
              </a:defRPr>
            </a:lvl1pPr>
            <a:lvl2pPr marL="457200" indent="0" algn="ctr" rtl="0" eaLnBrk="1" latinLnBrk="0" hangingPunct="1">
              <a:spcBef>
                <a:spcPts val="672"/>
              </a:spcBef>
              <a:buClr>
                <a:schemeClr val="tx1"/>
              </a:buClr>
              <a:buFont typeface="Arial" pitchFamily="34" charset="0"/>
              <a:buNone/>
              <a:defRPr kumimoji="0" sz="2800" kern="1200">
                <a:solidFill>
                  <a:schemeClr val="tx1"/>
                </a:solidFill>
                <a:latin typeface="+mn-lt"/>
                <a:ea typeface="+mn-ea"/>
                <a:cs typeface="+mn-cs"/>
              </a:defRPr>
            </a:lvl2pPr>
            <a:lvl3pPr marL="914400" indent="0" algn="ctr" rtl="0" eaLnBrk="1" latinLnBrk="0" hangingPunct="1">
              <a:spcBef>
                <a:spcPts val="576"/>
              </a:spcBef>
              <a:buClr>
                <a:schemeClr val="tx1"/>
              </a:buClr>
              <a:buFont typeface="Arial" pitchFamily="34" charset="0"/>
              <a:buNone/>
              <a:defRPr kumimoji="0" sz="2400" kern="1200">
                <a:solidFill>
                  <a:schemeClr val="tx1"/>
                </a:solidFill>
                <a:latin typeface="+mn-lt"/>
                <a:ea typeface="+mn-ea"/>
                <a:cs typeface="+mn-cs"/>
              </a:defRPr>
            </a:lvl3pPr>
            <a:lvl4pPr marL="13716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4pPr>
            <a:lvl5pPr marL="18288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pPr marL="0" marR="0" lvl="0" indent="0" algn="l" defTabSz="914400" rtl="0" eaLnBrk="1" fontAlgn="auto" latinLnBrk="0" hangingPunct="1">
              <a:lnSpc>
                <a:spcPts val="2000"/>
              </a:lnSpc>
              <a:spcBef>
                <a:spcPts val="0"/>
              </a:spcBef>
              <a:spcAft>
                <a:spcPts val="0"/>
              </a:spcAft>
              <a:buClr>
                <a:srgbClr val="727272"/>
              </a:buClr>
              <a:buSzTx/>
              <a:buFont typeface="Arial" pitchFamily="34" charset="0"/>
              <a:buNone/>
              <a:tabLst/>
              <a:defRPr/>
            </a:pPr>
            <a:r>
              <a:rPr kumimoji="0" lang="en-GB" sz="1800" b="0" i="0" u="none" strike="noStrike" kern="1200" cap="none" spc="0" normalizeH="0" baseline="0" noProof="0" dirty="0">
                <a:ln>
                  <a:noFill/>
                </a:ln>
                <a:solidFill>
                  <a:sysClr val="window" lastClr="FFFFFF"/>
                </a:solidFill>
                <a:effectLst/>
                <a:uLnTx/>
                <a:uFillTx/>
                <a:latin typeface="Arial"/>
                <a:ea typeface="+mn-ea"/>
                <a:cs typeface="+mn-cs"/>
              </a:rPr>
              <a:t>ATPC Seminar, </a:t>
            </a:r>
            <a:r>
              <a:rPr lang="en-GB" dirty="0">
                <a:solidFill>
                  <a:sysClr val="window" lastClr="FFFFFF"/>
                </a:solidFill>
                <a:latin typeface="Arial"/>
              </a:rPr>
              <a:t>Beijing </a:t>
            </a:r>
            <a:endParaRPr kumimoji="0" lang="en-US" sz="1800" b="0" i="0" u="none" strike="noStrike" kern="1200" cap="none" spc="0" normalizeH="0" baseline="0" noProof="0" dirty="0">
              <a:ln>
                <a:noFill/>
              </a:ln>
              <a:solidFill>
                <a:sysClr val="window" lastClr="FFFFFF"/>
              </a:solidFill>
              <a:effectLst/>
              <a:uLnTx/>
              <a:uFillTx/>
              <a:latin typeface="Arial"/>
              <a:ea typeface="+mn-ea"/>
              <a:cs typeface="+mn-cs"/>
            </a:endParaRPr>
          </a:p>
        </p:txBody>
      </p:sp>
      <p:sp>
        <p:nvSpPr>
          <p:cNvPr id="6" name="Text Placeholder 1"/>
          <p:cNvSpPr>
            <a:spLocks noGrp="1"/>
          </p:cNvSpPr>
          <p:nvPr>
            <p:ph type="body" sz="quarter" idx="10"/>
          </p:nvPr>
        </p:nvSpPr>
        <p:spPr>
          <a:xfrm>
            <a:off x="1072045" y="3570952"/>
            <a:ext cx="7570996" cy="571346"/>
          </a:xfrm>
        </p:spPr>
        <p:txBody>
          <a:bodyPr/>
          <a:lstStyle/>
          <a:p>
            <a:pPr algn="ctr"/>
            <a:r>
              <a:rPr lang="en-US" sz="2400" b="0" dirty="0"/>
              <a:t>Main Findings from OECD’s Country Reviews</a:t>
            </a:r>
          </a:p>
          <a:p>
            <a:endParaRPr lang="en-US" sz="2800" dirty="0"/>
          </a:p>
          <a:p>
            <a:r>
              <a:rPr lang="en-GB" sz="2800" b="0" dirty="0"/>
              <a:t>  </a:t>
            </a:r>
          </a:p>
          <a:p>
            <a:r>
              <a:rPr lang="en-GB" sz="2800" b="0" dirty="0"/>
              <a:t>        </a:t>
            </a:r>
            <a:endParaRPr lang="en-GB" dirty="0"/>
          </a:p>
          <a:p>
            <a:r>
              <a:rPr lang="en-GB" dirty="0"/>
              <a:t> </a:t>
            </a:r>
          </a:p>
        </p:txBody>
      </p:sp>
    </p:spTree>
    <p:extLst>
      <p:ext uri="{BB962C8B-B14F-4D97-AF65-F5344CB8AC3E}">
        <p14:creationId xmlns:p14="http://schemas.microsoft.com/office/powerpoint/2010/main" val="1195590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9500" y="238125"/>
            <a:ext cx="7812980" cy="958627"/>
          </a:xfrm>
        </p:spPr>
        <p:txBody>
          <a:bodyPr/>
          <a:lstStyle/>
          <a:p>
            <a:r>
              <a:rPr lang="en-GB" sz="2800" dirty="0">
                <a:solidFill>
                  <a:srgbClr val="0070C0"/>
                </a:solidFill>
              </a:rPr>
              <a:t>International research collaboration strengthens  own agricultural innovation system</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0A9640-4390-47EF-8811-D654E0622300}" type="slidenum">
              <a:rPr kumimoji="0" lang="en-GB" altLang="en-US"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altLang="en-US" sz="1000" b="0" i="0" u="none" strike="noStrike" kern="1200" cap="none" spc="0" normalizeH="0" baseline="0" noProof="0">
              <a:ln>
                <a:noFill/>
              </a:ln>
              <a:solidFill>
                <a:prstClr val="white"/>
              </a:solidFill>
              <a:effectLst/>
              <a:uLnTx/>
              <a:uFillTx/>
              <a:latin typeface="Arial"/>
              <a:ea typeface="+mn-ea"/>
              <a:cs typeface="+mn-cs"/>
            </a:endParaRPr>
          </a:p>
        </p:txBody>
      </p:sp>
      <p:sp>
        <p:nvSpPr>
          <p:cNvPr id="7" name="TextBox 6"/>
          <p:cNvSpPr txBox="1"/>
          <p:nvPr/>
        </p:nvSpPr>
        <p:spPr>
          <a:xfrm>
            <a:off x="535133" y="1414643"/>
            <a:ext cx="792088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mn-ea"/>
                <a:cs typeface="+mn-cs"/>
              </a:rPr>
              <a:t>International co-operation in agro-food R&amp;D, 2007-12</a:t>
            </a:r>
            <a:endParaRPr kumimoji="0" lang="en-GB" sz="1800" b="0" i="0" u="none" strike="noStrike" kern="1200" cap="none" spc="0" normalizeH="0" baseline="0" noProof="0" dirty="0">
              <a:ln>
                <a:noFill/>
              </a:ln>
              <a:solidFill>
                <a:prstClr val="black"/>
              </a:solidFill>
              <a:effectLst/>
              <a:uLnTx/>
              <a:uFillTx/>
              <a:latin typeface="Arial"/>
              <a:ea typeface="+mn-ea"/>
              <a:cs typeface="+mn-cs"/>
            </a:endParaRPr>
          </a:p>
        </p:txBody>
      </p:sp>
      <p:pic>
        <p:nvPicPr>
          <p:cNvPr id="5" name="Picture 4"/>
          <p:cNvPicPr>
            <a:picLocks noChangeAspect="1"/>
          </p:cNvPicPr>
          <p:nvPr/>
        </p:nvPicPr>
        <p:blipFill>
          <a:blip r:embed="rId3"/>
          <a:stretch>
            <a:fillRect/>
          </a:stretch>
        </p:blipFill>
        <p:spPr>
          <a:xfrm>
            <a:off x="535133" y="2260720"/>
            <a:ext cx="7997782" cy="4597280"/>
          </a:xfrm>
          <a:prstGeom prst="rect">
            <a:avLst/>
          </a:prstGeom>
        </p:spPr>
      </p:pic>
      <p:sp>
        <p:nvSpPr>
          <p:cNvPr id="10" name="TextBox 9"/>
          <p:cNvSpPr txBox="1"/>
          <p:nvPr/>
        </p:nvSpPr>
        <p:spPr>
          <a:xfrm>
            <a:off x="719883" y="1883848"/>
            <a:ext cx="792088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mn-cs"/>
              </a:rPr>
              <a:t>Agro-food outputs with foreign partners as a share of total agro-food outputs</a:t>
            </a:r>
            <a:endParaRPr kumimoji="0" lang="en-GB"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8" name="Oval 7"/>
          <p:cNvSpPr/>
          <p:nvPr/>
        </p:nvSpPr>
        <p:spPr>
          <a:xfrm>
            <a:off x="2336800" y="4152960"/>
            <a:ext cx="2032000" cy="16255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3088225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9500" y="238125"/>
            <a:ext cx="7561263" cy="958627"/>
          </a:xfrm>
        </p:spPr>
        <p:txBody>
          <a:bodyPr/>
          <a:lstStyle/>
          <a:p>
            <a:r>
              <a:rPr lang="en-US" altLang="ja-JP" sz="2800" dirty="0">
                <a:solidFill>
                  <a:srgbClr val="0070C0"/>
                </a:solidFill>
              </a:rPr>
              <a:t>Example of producer’s proactive engagement in agricultural innovation process</a:t>
            </a:r>
            <a:endParaRPr lang="en-GB" sz="2800" dirty="0">
              <a:solidFill>
                <a:srgbClr val="0070C0"/>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0A9640-4390-47EF-8811-D654E0622300}" type="slidenum">
              <a:rPr kumimoji="0" lang="en-GB" altLang="en-US"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altLang="en-US" sz="1000" b="0" i="0" u="none" strike="noStrike" kern="1200" cap="none" spc="0" normalizeH="0" baseline="0" noProof="0">
              <a:ln>
                <a:noFill/>
              </a:ln>
              <a:solidFill>
                <a:prstClr val="white"/>
              </a:solidFill>
              <a:effectLst/>
              <a:uLnTx/>
              <a:uFillTx/>
              <a:latin typeface="Arial"/>
              <a:ea typeface="+mn-ea"/>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004693525"/>
              </p:ext>
            </p:extLst>
          </p:nvPr>
        </p:nvGraphicFramePr>
        <p:xfrm>
          <a:off x="530946" y="1349499"/>
          <a:ext cx="7936161" cy="5151120"/>
        </p:xfrm>
        <a:graphic>
          <a:graphicData uri="http://schemas.openxmlformats.org/drawingml/2006/table">
            <a:tbl>
              <a:tblPr firstRow="1" bandRow="1">
                <a:tableStyleId>{5C22544A-7EE6-4342-B048-85BDC9FD1C3A}</a:tableStyleId>
              </a:tblPr>
              <a:tblGrid>
                <a:gridCol w="1812965">
                  <a:extLst>
                    <a:ext uri="{9D8B030D-6E8A-4147-A177-3AD203B41FA5}">
                      <a16:colId xmlns:a16="http://schemas.microsoft.com/office/drawing/2014/main" val="418271715"/>
                    </a:ext>
                  </a:extLst>
                </a:gridCol>
                <a:gridCol w="2964359">
                  <a:extLst>
                    <a:ext uri="{9D8B030D-6E8A-4147-A177-3AD203B41FA5}">
                      <a16:colId xmlns:a16="http://schemas.microsoft.com/office/drawing/2014/main" val="66591316"/>
                    </a:ext>
                  </a:extLst>
                </a:gridCol>
                <a:gridCol w="3158837">
                  <a:extLst>
                    <a:ext uri="{9D8B030D-6E8A-4147-A177-3AD203B41FA5}">
                      <a16:colId xmlns:a16="http://schemas.microsoft.com/office/drawing/2014/main" val="3765320758"/>
                    </a:ext>
                  </a:extLst>
                </a:gridCol>
              </a:tblGrid>
              <a:tr h="500792">
                <a:tc>
                  <a:txBody>
                    <a:bodyPr/>
                    <a:lstStyle/>
                    <a:p>
                      <a:endParaRPr lang="en-US" dirty="0"/>
                    </a:p>
                  </a:txBody>
                  <a:tcPr/>
                </a:tc>
                <a:tc>
                  <a:txBody>
                    <a:bodyPr/>
                    <a:lstStyle/>
                    <a:p>
                      <a:r>
                        <a:rPr lang="en-US" dirty="0"/>
                        <a:t>R&amp;D</a:t>
                      </a:r>
                    </a:p>
                  </a:txBody>
                  <a:tcPr/>
                </a:tc>
                <a:tc>
                  <a:txBody>
                    <a:bodyPr/>
                    <a:lstStyle/>
                    <a:p>
                      <a:r>
                        <a:rPr lang="en-US" altLang="ja-JP" dirty="0"/>
                        <a:t>Human capital development</a:t>
                      </a:r>
                      <a:endParaRPr lang="en-US" dirty="0"/>
                    </a:p>
                  </a:txBody>
                  <a:tcPr/>
                </a:tc>
                <a:extLst>
                  <a:ext uri="{0D108BD9-81ED-4DB2-BD59-A6C34878D82A}">
                    <a16:rowId xmlns:a16="http://schemas.microsoft.com/office/drawing/2014/main" val="4161301433"/>
                  </a:ext>
                </a:extLst>
              </a:tr>
              <a:tr h="1032115">
                <a:tc>
                  <a:txBody>
                    <a:bodyPr/>
                    <a:lstStyle/>
                    <a:p>
                      <a:r>
                        <a:rPr lang="en-US" dirty="0"/>
                        <a:t>Netherlands</a:t>
                      </a:r>
                    </a:p>
                  </a:txBody>
                  <a:tcPr/>
                </a:tc>
                <a:tc>
                  <a:txBody>
                    <a:bodyPr/>
                    <a:lstStyle/>
                    <a:p>
                      <a:r>
                        <a:rPr lang="en-US" altLang="ja-JP" sz="1600" dirty="0"/>
                        <a:t>Industry set the research</a:t>
                      </a:r>
                      <a:r>
                        <a:rPr lang="en-US" altLang="ja-JP" sz="1600" baseline="0" dirty="0"/>
                        <a:t> agenda and government match the fund</a:t>
                      </a:r>
                      <a:endParaRPr lang="en-US" sz="1600" dirty="0"/>
                    </a:p>
                  </a:txBody>
                  <a:tcPr/>
                </a:tc>
                <a:tc>
                  <a:txBody>
                    <a:bodyPr/>
                    <a:lstStyle/>
                    <a:p>
                      <a:r>
                        <a:rPr lang="en-US" altLang="ja-JP" sz="1600" dirty="0"/>
                        <a:t>Industry and government co-finance the professional education in agriculture. Producers actively participate in education </a:t>
                      </a:r>
                      <a:endParaRPr lang="en-US" sz="1600" dirty="0"/>
                    </a:p>
                  </a:txBody>
                  <a:tcPr/>
                </a:tc>
                <a:extLst>
                  <a:ext uri="{0D108BD9-81ED-4DB2-BD59-A6C34878D82A}">
                    <a16:rowId xmlns:a16="http://schemas.microsoft.com/office/drawing/2014/main" val="2435712622"/>
                  </a:ext>
                </a:extLst>
              </a:tr>
              <a:tr h="1273958">
                <a:tc>
                  <a:txBody>
                    <a:bodyPr/>
                    <a:lstStyle/>
                    <a:p>
                      <a:r>
                        <a:rPr lang="en-US" altLang="ja-JP" dirty="0"/>
                        <a:t>Australia</a:t>
                      </a:r>
                      <a:endParaRPr lang="en-US" dirty="0"/>
                    </a:p>
                  </a:txBody>
                  <a:tcPr/>
                </a:tc>
                <a:tc>
                  <a:txBody>
                    <a:bodyPr/>
                    <a:lstStyle/>
                    <a:p>
                      <a:r>
                        <a:rPr lang="en-US" altLang="ja-JP" sz="1600" dirty="0"/>
                        <a:t>RDC collects 0.5% of production value from producers,</a:t>
                      </a:r>
                      <a:r>
                        <a:rPr lang="en-US" altLang="ja-JP" sz="1600" baseline="0" dirty="0"/>
                        <a:t> which is </a:t>
                      </a:r>
                      <a:r>
                        <a:rPr lang="en-US" altLang="ja-JP" sz="1600" dirty="0"/>
                        <a:t>matched</a:t>
                      </a:r>
                      <a:r>
                        <a:rPr lang="en-US" altLang="ja-JP" sz="1600" baseline="0" dirty="0"/>
                        <a:t> by the government. RDC decides research agenda </a:t>
                      </a:r>
                      <a:endParaRPr lang="en-US" sz="1600" dirty="0"/>
                    </a:p>
                  </a:txBody>
                  <a:tcPr/>
                </a:tc>
                <a:tc>
                  <a:txBody>
                    <a:bodyPr/>
                    <a:lstStyle/>
                    <a:p>
                      <a:r>
                        <a:rPr lang="en-US" altLang="ja-JP" sz="1600" dirty="0"/>
                        <a:t>Skill priorities and action plan was identified by industry council </a:t>
                      </a:r>
                      <a:endParaRPr lang="en-US" sz="1600" dirty="0"/>
                    </a:p>
                  </a:txBody>
                  <a:tcPr/>
                </a:tc>
                <a:extLst>
                  <a:ext uri="{0D108BD9-81ED-4DB2-BD59-A6C34878D82A}">
                    <a16:rowId xmlns:a16="http://schemas.microsoft.com/office/drawing/2014/main" val="3570211672"/>
                  </a:ext>
                </a:extLst>
              </a:tr>
              <a:tr h="896076">
                <a:tc>
                  <a:txBody>
                    <a:bodyPr/>
                    <a:lstStyle/>
                    <a:p>
                      <a:r>
                        <a:rPr lang="en-US" altLang="ja-JP" dirty="0"/>
                        <a:t>Sweden</a:t>
                      </a:r>
                      <a:endParaRPr lang="en-US" dirty="0"/>
                    </a:p>
                  </a:txBody>
                  <a:tcPr/>
                </a:tc>
                <a:tc>
                  <a:txBody>
                    <a:bodyPr/>
                    <a:lstStyle/>
                    <a:p>
                      <a:r>
                        <a:rPr lang="en-US" altLang="ja-JP" sz="1600" dirty="0"/>
                        <a:t>Farmers federation</a:t>
                      </a:r>
                      <a:r>
                        <a:rPr lang="en-US" altLang="ja-JP" sz="1600" baseline="0" dirty="0"/>
                        <a:t> set up the fund for demand-driven R&amp;D, in which 1/3 is funded by the government. </a:t>
                      </a:r>
                      <a:endParaRPr lang="en-US" sz="1600" dirty="0"/>
                    </a:p>
                  </a:txBody>
                  <a:tcPr/>
                </a:tc>
                <a:tc>
                  <a:txBody>
                    <a:bodyPr/>
                    <a:lstStyle/>
                    <a:p>
                      <a:r>
                        <a:rPr lang="en-US" altLang="ja-JP" sz="1600" dirty="0"/>
                        <a:t>Industries engages in education</a:t>
                      </a:r>
                      <a:r>
                        <a:rPr lang="en-US" altLang="ja-JP" sz="1600" baseline="0" dirty="0"/>
                        <a:t> in agricultural universities</a:t>
                      </a:r>
                      <a:endParaRPr lang="en-US" sz="1600" dirty="0"/>
                    </a:p>
                  </a:txBody>
                  <a:tcPr/>
                </a:tc>
                <a:extLst>
                  <a:ext uri="{0D108BD9-81ED-4DB2-BD59-A6C34878D82A}">
                    <a16:rowId xmlns:a16="http://schemas.microsoft.com/office/drawing/2014/main" val="4091309210"/>
                  </a:ext>
                </a:extLst>
              </a:tr>
              <a:tr h="694842">
                <a:tc>
                  <a:txBody>
                    <a:bodyPr/>
                    <a:lstStyle/>
                    <a:p>
                      <a:r>
                        <a:rPr lang="en-US" altLang="ja-JP" dirty="0"/>
                        <a:t>Argentina</a:t>
                      </a:r>
                      <a:endParaRPr lang="en-US" dirty="0"/>
                    </a:p>
                  </a:txBody>
                  <a:tcPr/>
                </a:tc>
                <a:tc>
                  <a:txBody>
                    <a:bodyPr/>
                    <a:lstStyle/>
                    <a:p>
                      <a:r>
                        <a:rPr lang="en-US" altLang="ja-JP" sz="1600" dirty="0"/>
                        <a:t>226 regional consortia set R&amp;D agenda and perform R&amp;D,</a:t>
                      </a:r>
                      <a:r>
                        <a:rPr lang="en-US" altLang="ja-JP" sz="1600" baseline="0" dirty="0"/>
                        <a:t> hiring technicians</a:t>
                      </a:r>
                      <a:endParaRPr lang="en-US" sz="1600" dirty="0"/>
                    </a:p>
                  </a:txBody>
                  <a:tcPr/>
                </a:tc>
                <a:tc>
                  <a:txBody>
                    <a:bodyPr/>
                    <a:lstStyle/>
                    <a:p>
                      <a:r>
                        <a:rPr lang="en-US" altLang="ja-JP" sz="1600" dirty="0"/>
                        <a:t>10-12 producers meet every</a:t>
                      </a:r>
                      <a:r>
                        <a:rPr lang="en-US" altLang="ja-JP" sz="1600" baseline="0" dirty="0"/>
                        <a:t> month and share experiences, which is open to non-members</a:t>
                      </a:r>
                      <a:endParaRPr lang="en-US" sz="1600" dirty="0"/>
                    </a:p>
                  </a:txBody>
                  <a:tcPr/>
                </a:tc>
                <a:extLst>
                  <a:ext uri="{0D108BD9-81ED-4DB2-BD59-A6C34878D82A}">
                    <a16:rowId xmlns:a16="http://schemas.microsoft.com/office/drawing/2014/main" val="1971823573"/>
                  </a:ext>
                </a:extLst>
              </a:tr>
            </a:tbl>
          </a:graphicData>
        </a:graphic>
      </p:graphicFrame>
    </p:spTree>
    <p:extLst>
      <p:ext uri="{BB962C8B-B14F-4D97-AF65-F5344CB8AC3E}">
        <p14:creationId xmlns:p14="http://schemas.microsoft.com/office/powerpoint/2010/main" val="1965369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18800" cy="553566"/>
          </a:xfrm>
        </p:spPr>
        <p:txBody>
          <a:bodyPr>
            <a:normAutofit/>
          </a:bodyPr>
          <a:lstStyle/>
          <a:p>
            <a:pPr lvl="0">
              <a:buNone/>
            </a:pPr>
            <a:endParaRPr lang="en-GB" sz="2400" dirty="0"/>
          </a:p>
          <a:p>
            <a:pPr lvl="0">
              <a:buNone/>
            </a:pPr>
            <a:endParaRPr lang="en-GB" sz="2400" dirty="0"/>
          </a:p>
          <a:p>
            <a:endParaRPr lang="en-GB" dirty="0"/>
          </a:p>
        </p:txBody>
      </p:sp>
      <p:sp>
        <p:nvSpPr>
          <p:cNvPr id="4" name="Footer Placeholder 3"/>
          <p:cNvSpPr>
            <a:spLocks noGrp="1"/>
          </p:cNvSpPr>
          <p:nvPr>
            <p:ph type="ftr" sz="quarter" idx="11"/>
          </p:nvPr>
        </p:nvSpPr>
        <p:spPr>
          <a:xfrm>
            <a:off x="377800" y="6411600"/>
            <a:ext cx="4680000" cy="244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27272"/>
                </a:solidFill>
                <a:effectLst/>
                <a:uLnTx/>
                <a:uFillTx/>
                <a:latin typeface="Arial"/>
                <a:ea typeface="+mn-ea"/>
                <a:cs typeface="+mn-cs"/>
              </a:rPr>
              <a:t>OECD Trade and Agriculture Directorate</a:t>
            </a:r>
            <a:endParaRPr kumimoji="0" lang="en-GB" sz="1000" b="0" i="0" u="none" strike="noStrike" kern="1200" cap="none" spc="0" normalizeH="0" baseline="0" noProof="0" dirty="0">
              <a:ln>
                <a:noFill/>
              </a:ln>
              <a:solidFill>
                <a:srgbClr val="727272"/>
              </a:solidFill>
              <a:effectLst/>
              <a:uLnTx/>
              <a:uFillTx/>
              <a:latin typeface="Arial"/>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3777C5-047B-45D0-A18D-F0B24793236E}" type="slidenum">
              <a:rPr kumimoji="0" lang="en-GB"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000" b="0" i="0" u="none" strike="noStrike" kern="1200" cap="none" spc="0" normalizeH="0" baseline="0" noProof="0" dirty="0">
              <a:ln>
                <a:noFill/>
              </a:ln>
              <a:solidFill>
                <a:prstClr val="white"/>
              </a:solidFill>
              <a:effectLst/>
              <a:uLnTx/>
              <a:uFillTx/>
              <a:latin typeface="Arial"/>
              <a:ea typeface="+mn-ea"/>
              <a:cs typeface="+mn-cs"/>
            </a:endParaRPr>
          </a:p>
        </p:txBody>
      </p:sp>
      <p:sp>
        <p:nvSpPr>
          <p:cNvPr id="8" name="Title 1"/>
          <p:cNvSpPr txBox="1">
            <a:spLocks/>
          </p:cNvSpPr>
          <p:nvPr/>
        </p:nvSpPr>
        <p:spPr>
          <a:xfrm>
            <a:off x="971600" y="231919"/>
            <a:ext cx="8172400" cy="86409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800" b="0" i="0" u="none" strike="noStrike" kern="1200" cap="none" spc="0" normalizeH="0" baseline="0" noProof="0" dirty="0">
              <a:ln>
                <a:noFill/>
              </a:ln>
              <a:solidFill>
                <a:srgbClr val="727272"/>
              </a:solidFill>
              <a:effectLst/>
              <a:uLnTx/>
              <a:uFillTx/>
              <a:latin typeface="Arial"/>
              <a:ea typeface="+mn-ea"/>
              <a:cs typeface="+mn-cs"/>
            </a:endParaRPr>
          </a:p>
        </p:txBody>
      </p:sp>
      <p:sp>
        <p:nvSpPr>
          <p:cNvPr id="10" name="Content Placeholder 2"/>
          <p:cNvSpPr txBox="1">
            <a:spLocks/>
          </p:cNvSpPr>
          <p:nvPr/>
        </p:nvSpPr>
        <p:spPr>
          <a:xfrm>
            <a:off x="251520" y="1484784"/>
            <a:ext cx="8424936" cy="46085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20000"/>
              </a:lnSpc>
              <a:spcBef>
                <a:spcPct val="20000"/>
              </a:spcBef>
              <a:spcAft>
                <a:spcPts val="600"/>
              </a:spcAft>
              <a:buClrTx/>
              <a:buSzTx/>
              <a:buFont typeface="Arial" panose="020B0604020202020204" pitchFamily="34" charset="0"/>
              <a:buChar char="»"/>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342900" marR="0" lvl="0" indent="-342900" algn="l" defTabSz="914400" rtl="0" eaLnBrk="1" fontAlgn="auto" latinLnBrk="0" hangingPunct="1">
              <a:lnSpc>
                <a:spcPct val="120000"/>
              </a:lnSpc>
              <a:spcBef>
                <a:spcPct val="20000"/>
              </a:spcBef>
              <a:spcAft>
                <a:spcPts val="600"/>
              </a:spcAft>
              <a:buClrTx/>
              <a:buSzTx/>
              <a:buFont typeface="Arial" panose="020B0604020202020204" pitchFamily="34" charset="0"/>
              <a:buChar char="»"/>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0" marR="0" lvl="0" indent="0" algn="l" defTabSz="914400" rtl="0" eaLnBrk="1" fontAlgn="auto" latinLnBrk="0" hangingPunct="1">
              <a:lnSpc>
                <a:spcPct val="120000"/>
              </a:lnSpc>
              <a:spcBef>
                <a:spcPct val="20000"/>
              </a:spcBef>
              <a:spcAft>
                <a:spcPts val="600"/>
              </a:spcAft>
              <a:buClrTx/>
              <a:buSzTx/>
              <a:buFontTx/>
              <a:buNone/>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0" marR="0" lvl="0" indent="0" algn="l" defTabSz="914400" rtl="0" eaLnBrk="1" fontAlgn="auto" latinLnBrk="0" hangingPunct="1">
              <a:lnSpc>
                <a:spcPct val="120000"/>
              </a:lnSpc>
              <a:spcBef>
                <a:spcPct val="20000"/>
              </a:spcBef>
              <a:spcAft>
                <a:spcPts val="0"/>
              </a:spcAft>
              <a:buClrTx/>
              <a:buSzTx/>
              <a:buFontTx/>
              <a:buNone/>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p:txBody>
      </p:sp>
      <p:sp>
        <p:nvSpPr>
          <p:cNvPr id="12" name="TextBox 11"/>
          <p:cNvSpPr txBox="1"/>
          <p:nvPr/>
        </p:nvSpPr>
        <p:spPr>
          <a:xfrm>
            <a:off x="1065020" y="256680"/>
            <a:ext cx="7858129"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4629A"/>
                </a:solidFill>
                <a:effectLst/>
                <a:uLnTx/>
                <a:uFillTx/>
                <a:latin typeface="Arial"/>
                <a:ea typeface="+mn-ea"/>
                <a:cs typeface="+mn-cs"/>
              </a:rPr>
              <a:t>Developing more collaborative and participatory agricultural innovation</a:t>
            </a:r>
            <a:r>
              <a:rPr kumimoji="0" lang="en-US" sz="2800" b="1" i="0" u="none" strike="noStrike" kern="1200" cap="none" spc="0" normalizeH="0" noProof="0" dirty="0">
                <a:ln>
                  <a:noFill/>
                </a:ln>
                <a:solidFill>
                  <a:srgbClr val="04629A"/>
                </a:solidFill>
                <a:effectLst/>
                <a:uLnTx/>
                <a:uFillTx/>
                <a:latin typeface="Arial"/>
                <a:ea typeface="+mn-ea"/>
                <a:cs typeface="+mn-cs"/>
              </a:rPr>
              <a:t> system</a:t>
            </a:r>
            <a:endParaRPr kumimoji="0" lang="en-US" sz="2800" b="1" i="0" u="none" strike="noStrike" kern="1200" cap="none" spc="0" normalizeH="0" baseline="0" noProof="0" dirty="0">
              <a:ln>
                <a:noFill/>
              </a:ln>
              <a:solidFill>
                <a:srgbClr val="04629A"/>
              </a:solidFill>
              <a:effectLst/>
              <a:uLnTx/>
              <a:uFillTx/>
              <a:latin typeface="Arial"/>
              <a:ea typeface="+mn-ea"/>
              <a:cs typeface="+mn-cs"/>
            </a:endParaRPr>
          </a:p>
        </p:txBody>
      </p:sp>
      <p:graphicFrame>
        <p:nvGraphicFramePr>
          <p:cNvPr id="7" name="Diagram 6"/>
          <p:cNvGraphicFramePr/>
          <p:nvPr>
            <p:extLst>
              <p:ext uri="{D42A27DB-BD31-4B8C-83A1-F6EECF244321}">
                <p14:modId xmlns:p14="http://schemas.microsoft.com/office/powerpoint/2010/main" val="3837702494"/>
              </p:ext>
            </p:extLst>
          </p:nvPr>
        </p:nvGraphicFramePr>
        <p:xfrm>
          <a:off x="377800" y="1325484"/>
          <a:ext cx="8545349" cy="5702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37827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18800" cy="553566"/>
          </a:xfrm>
        </p:spPr>
        <p:txBody>
          <a:bodyPr>
            <a:normAutofit/>
          </a:bodyPr>
          <a:lstStyle/>
          <a:p>
            <a:pPr lvl="0">
              <a:buNone/>
            </a:pPr>
            <a:endParaRPr lang="en-GB" sz="2400" dirty="0"/>
          </a:p>
          <a:p>
            <a:pPr lvl="0">
              <a:buNone/>
            </a:pPr>
            <a:endParaRPr lang="en-GB" sz="2400" dirty="0"/>
          </a:p>
          <a:p>
            <a:endParaRPr lang="en-GB" dirty="0"/>
          </a:p>
        </p:txBody>
      </p:sp>
      <p:sp>
        <p:nvSpPr>
          <p:cNvPr id="4" name="Footer Placeholder 3"/>
          <p:cNvSpPr>
            <a:spLocks noGrp="1"/>
          </p:cNvSpPr>
          <p:nvPr>
            <p:ph type="ftr" sz="quarter" idx="11"/>
          </p:nvPr>
        </p:nvSpPr>
        <p:spPr>
          <a:xfrm>
            <a:off x="377800" y="6411600"/>
            <a:ext cx="4680000" cy="244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27272"/>
                </a:solidFill>
                <a:effectLst/>
                <a:uLnTx/>
                <a:uFillTx/>
                <a:latin typeface="Arial"/>
                <a:ea typeface="+mn-ea"/>
                <a:cs typeface="+mn-cs"/>
              </a:rPr>
              <a:t>OECD Trade and Agriculture Directorate</a:t>
            </a:r>
            <a:endParaRPr kumimoji="0" lang="en-GB" sz="1000" b="0" i="0" u="none" strike="noStrike" kern="1200" cap="none" spc="0" normalizeH="0" baseline="0" noProof="0" dirty="0">
              <a:ln>
                <a:noFill/>
              </a:ln>
              <a:solidFill>
                <a:srgbClr val="727272"/>
              </a:solidFill>
              <a:effectLst/>
              <a:uLnTx/>
              <a:uFillTx/>
              <a:latin typeface="Arial"/>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3777C5-047B-45D0-A18D-F0B24793236E}" type="slidenum">
              <a:rPr kumimoji="0" lang="en-GB"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000" b="0" i="0" u="none" strike="noStrike" kern="1200" cap="none" spc="0" normalizeH="0" baseline="0" noProof="0" dirty="0">
              <a:ln>
                <a:noFill/>
              </a:ln>
              <a:solidFill>
                <a:prstClr val="white"/>
              </a:solidFill>
              <a:effectLst/>
              <a:uLnTx/>
              <a:uFillTx/>
              <a:latin typeface="Arial"/>
              <a:ea typeface="+mn-ea"/>
              <a:cs typeface="+mn-cs"/>
            </a:endParaRPr>
          </a:p>
        </p:txBody>
      </p:sp>
      <p:sp>
        <p:nvSpPr>
          <p:cNvPr id="8" name="Title 1"/>
          <p:cNvSpPr txBox="1">
            <a:spLocks/>
          </p:cNvSpPr>
          <p:nvPr/>
        </p:nvSpPr>
        <p:spPr>
          <a:xfrm>
            <a:off x="971600" y="231919"/>
            <a:ext cx="8172400" cy="86409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800" b="0" i="0" u="none" strike="noStrike" kern="1200" cap="none" spc="0" normalizeH="0" baseline="0" noProof="0" dirty="0">
              <a:ln>
                <a:noFill/>
              </a:ln>
              <a:solidFill>
                <a:srgbClr val="727272"/>
              </a:solidFill>
              <a:effectLst/>
              <a:uLnTx/>
              <a:uFillTx/>
              <a:latin typeface="Arial"/>
              <a:ea typeface="+mn-ea"/>
              <a:cs typeface="+mn-cs"/>
            </a:endParaRPr>
          </a:p>
        </p:txBody>
      </p:sp>
      <p:sp>
        <p:nvSpPr>
          <p:cNvPr id="10" name="Content Placeholder 2"/>
          <p:cNvSpPr txBox="1">
            <a:spLocks/>
          </p:cNvSpPr>
          <p:nvPr/>
        </p:nvSpPr>
        <p:spPr>
          <a:xfrm>
            <a:off x="251520" y="1484784"/>
            <a:ext cx="8424936" cy="46085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20000"/>
              </a:lnSpc>
              <a:spcBef>
                <a:spcPct val="20000"/>
              </a:spcBef>
              <a:spcAft>
                <a:spcPts val="600"/>
              </a:spcAft>
              <a:buClrTx/>
              <a:buSzTx/>
              <a:buFont typeface="Arial" panose="020B0604020202020204" pitchFamily="34" charset="0"/>
              <a:buChar char="»"/>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342900" marR="0" lvl="0" indent="-342900" algn="l" defTabSz="914400" rtl="0" eaLnBrk="1" fontAlgn="auto" latinLnBrk="0" hangingPunct="1">
              <a:lnSpc>
                <a:spcPct val="120000"/>
              </a:lnSpc>
              <a:spcBef>
                <a:spcPct val="20000"/>
              </a:spcBef>
              <a:spcAft>
                <a:spcPts val="600"/>
              </a:spcAft>
              <a:buClrTx/>
              <a:buSzTx/>
              <a:buFont typeface="Arial" panose="020B0604020202020204" pitchFamily="34" charset="0"/>
              <a:buChar char="»"/>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0" marR="0" lvl="0" indent="0" algn="l" defTabSz="914400" rtl="0" eaLnBrk="1" fontAlgn="auto" latinLnBrk="0" hangingPunct="1">
              <a:lnSpc>
                <a:spcPct val="120000"/>
              </a:lnSpc>
              <a:spcBef>
                <a:spcPct val="20000"/>
              </a:spcBef>
              <a:spcAft>
                <a:spcPts val="600"/>
              </a:spcAft>
              <a:buClrTx/>
              <a:buSzTx/>
              <a:buFontTx/>
              <a:buNone/>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0" marR="0" lvl="0" indent="0" algn="l" defTabSz="914400" rtl="0" eaLnBrk="1" fontAlgn="auto" latinLnBrk="0" hangingPunct="1">
              <a:lnSpc>
                <a:spcPct val="120000"/>
              </a:lnSpc>
              <a:spcBef>
                <a:spcPct val="20000"/>
              </a:spcBef>
              <a:spcAft>
                <a:spcPts val="0"/>
              </a:spcAft>
              <a:buClrTx/>
              <a:buSzTx/>
              <a:buFontTx/>
              <a:buNone/>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p:txBody>
      </p:sp>
      <p:graphicFrame>
        <p:nvGraphicFramePr>
          <p:cNvPr id="6" name="Diagram 5"/>
          <p:cNvGraphicFramePr/>
          <p:nvPr/>
        </p:nvGraphicFramePr>
        <p:xfrm>
          <a:off x="609531" y="1485020"/>
          <a:ext cx="8292837" cy="13697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 12"/>
          <p:cNvGraphicFramePr/>
          <p:nvPr/>
        </p:nvGraphicFramePr>
        <p:xfrm>
          <a:off x="590902" y="4887313"/>
          <a:ext cx="8292837" cy="13925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4" name="Diagram 13"/>
          <p:cNvGraphicFramePr/>
          <p:nvPr>
            <p:extLst>
              <p:ext uri="{D42A27DB-BD31-4B8C-83A1-F6EECF244321}">
                <p14:modId xmlns:p14="http://schemas.microsoft.com/office/powerpoint/2010/main" val="3891626185"/>
              </p:ext>
            </p:extLst>
          </p:nvPr>
        </p:nvGraphicFramePr>
        <p:xfrm>
          <a:off x="590902" y="3058481"/>
          <a:ext cx="8274208" cy="16696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1" name="TextBox 10"/>
          <p:cNvSpPr txBox="1"/>
          <p:nvPr/>
        </p:nvSpPr>
        <p:spPr>
          <a:xfrm>
            <a:off x="1133483" y="524796"/>
            <a:ext cx="767793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4629A"/>
                </a:solidFill>
                <a:effectLst/>
                <a:uLnTx/>
                <a:uFillTx/>
                <a:latin typeface="Arial"/>
                <a:ea typeface="+mn-ea"/>
                <a:cs typeface="+mn-cs"/>
              </a:rPr>
              <a:t>Suggested directions of policy reform </a:t>
            </a:r>
            <a:endParaRPr kumimoji="0" lang="en-GB" sz="2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268429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13" grpId="0">
        <p:bldAsOne/>
      </p:bldGraphic>
      <p:bldGraphic spid="1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75000"/>
                    </a14:imgEffect>
                  </a14:imgLayer>
                </a14:imgProps>
              </a:ext>
              <a:ext uri="{28A0092B-C50C-407E-A947-70E740481C1C}">
                <a14:useLocalDpi xmlns:a14="http://schemas.microsoft.com/office/drawing/2010/main" val="0"/>
              </a:ext>
            </a:extLst>
          </a:blip>
          <a:stretch>
            <a:fillRect/>
          </a:stretch>
        </p:blipFill>
        <p:spPr>
          <a:xfrm>
            <a:off x="-5514" y="2245501"/>
            <a:ext cx="9149514" cy="2041991"/>
          </a:xfrm>
          <a:prstGeom prst="rect">
            <a:avLst/>
          </a:prstGeom>
        </p:spPr>
      </p:pic>
      <p:sp>
        <p:nvSpPr>
          <p:cNvPr id="25" name="TextBox 24"/>
          <p:cNvSpPr txBox="1"/>
          <p:nvPr/>
        </p:nvSpPr>
        <p:spPr>
          <a:xfrm>
            <a:off x="989379" y="4768132"/>
            <a:ext cx="1578330" cy="1107996"/>
          </a:xfrm>
          <a:prstGeom prst="rect">
            <a:avLst/>
          </a:prstGeom>
          <a:noFill/>
        </p:spPr>
        <p:txBody>
          <a:bodyPr wrap="square" rtlCol="0">
            <a:spAutoFit/>
          </a:bodyPr>
          <a:lstStyle/>
          <a:p>
            <a:r>
              <a:rPr lang="en-US" sz="1100" dirty="0">
                <a:solidFill>
                  <a:srgbClr val="000000">
                    <a:lumMod val="65000"/>
                    <a:lumOff val="35000"/>
                  </a:srgbClr>
                </a:solidFill>
                <a:latin typeface="Arial" panose="020B0604020202020204" pitchFamily="34" charset="0"/>
                <a:cs typeface="Arial" panose="020B0604020202020204" pitchFamily="34" charset="0"/>
              </a:rPr>
              <a:t>Access all of the information from the Trade &amp; Agriculture Directorate at:</a:t>
            </a:r>
          </a:p>
          <a:p>
            <a:endParaRPr lang="en-US" sz="1100" dirty="0">
              <a:solidFill>
                <a:srgbClr val="04629A"/>
              </a:solidFill>
              <a:latin typeface="Arial" panose="020B0604020202020204" pitchFamily="34" charset="0"/>
              <a:cs typeface="Arial" panose="020B0604020202020204" pitchFamily="34" charset="0"/>
            </a:endParaRPr>
          </a:p>
          <a:p>
            <a:r>
              <a:rPr lang="en-US" sz="1100" b="1" dirty="0">
                <a:solidFill>
                  <a:srgbClr val="04629A"/>
                </a:solidFill>
                <a:latin typeface="Arial" panose="020B0604020202020204" pitchFamily="34" charset="0"/>
                <a:cs typeface="Arial" panose="020B0604020202020204" pitchFamily="34" charset="0"/>
              </a:rPr>
              <a:t>www.oecd.org/tad</a:t>
            </a:r>
          </a:p>
        </p:txBody>
      </p:sp>
      <p:sp>
        <p:nvSpPr>
          <p:cNvPr id="29" name="Oval 28"/>
          <p:cNvSpPr/>
          <p:nvPr/>
        </p:nvSpPr>
        <p:spPr>
          <a:xfrm>
            <a:off x="1173785" y="2839138"/>
            <a:ext cx="1014413" cy="1014413"/>
          </a:xfrm>
          <a:prstGeom prst="ellipse">
            <a:avLst/>
          </a:prstGeom>
          <a:solidFill>
            <a:schemeClr val="tx1">
              <a:alpha val="30000"/>
            </a:schemeClr>
          </a:solidFill>
          <a:ln w="120650">
            <a:solidFill>
              <a:schemeClr val="bg1">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rgbClr val="FFFFFF"/>
              </a:solidFill>
            </a:endParaRPr>
          </a:p>
        </p:txBody>
      </p:sp>
      <p:sp>
        <p:nvSpPr>
          <p:cNvPr id="30" name="Oval 29"/>
          <p:cNvSpPr/>
          <p:nvPr/>
        </p:nvSpPr>
        <p:spPr>
          <a:xfrm>
            <a:off x="3345902" y="2844466"/>
            <a:ext cx="1014413" cy="1014413"/>
          </a:xfrm>
          <a:prstGeom prst="ellipse">
            <a:avLst/>
          </a:prstGeom>
          <a:solidFill>
            <a:schemeClr val="tx1">
              <a:alpha val="30000"/>
            </a:schemeClr>
          </a:solidFill>
          <a:ln w="120650">
            <a:solidFill>
              <a:schemeClr val="bg1">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rgbClr val="FFFFFF"/>
              </a:solidFill>
            </a:endParaRPr>
          </a:p>
        </p:txBody>
      </p:sp>
      <p:sp>
        <p:nvSpPr>
          <p:cNvPr id="31" name="Oval 30"/>
          <p:cNvSpPr/>
          <p:nvPr/>
        </p:nvSpPr>
        <p:spPr>
          <a:xfrm>
            <a:off x="5504973" y="2822163"/>
            <a:ext cx="1014413" cy="1014413"/>
          </a:xfrm>
          <a:prstGeom prst="ellipse">
            <a:avLst/>
          </a:prstGeom>
          <a:solidFill>
            <a:schemeClr val="tx1">
              <a:alpha val="30000"/>
            </a:schemeClr>
          </a:solidFill>
          <a:ln w="120650">
            <a:solidFill>
              <a:schemeClr val="bg1">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rgbClr val="FFFFFF"/>
              </a:solidFill>
            </a:endParaRPr>
          </a:p>
        </p:txBody>
      </p:sp>
      <p:sp>
        <p:nvSpPr>
          <p:cNvPr id="37" name="TextBox 36"/>
          <p:cNvSpPr txBox="1"/>
          <p:nvPr/>
        </p:nvSpPr>
        <p:spPr>
          <a:xfrm>
            <a:off x="3063240" y="4760512"/>
            <a:ext cx="1937385" cy="1107996"/>
          </a:xfrm>
          <a:prstGeom prst="rect">
            <a:avLst/>
          </a:prstGeom>
          <a:noFill/>
        </p:spPr>
        <p:txBody>
          <a:bodyPr wrap="square" rtlCol="0">
            <a:spAutoFit/>
          </a:bodyPr>
          <a:lstStyle/>
          <a:p>
            <a:r>
              <a:rPr lang="en-US" sz="1100" dirty="0">
                <a:solidFill>
                  <a:srgbClr val="000000">
                    <a:lumMod val="65000"/>
                    <a:lumOff val="35000"/>
                  </a:srgbClr>
                </a:solidFill>
                <a:latin typeface="Arial" panose="020B0604020202020204" pitchFamily="34" charset="0"/>
                <a:cs typeface="Arial" panose="020B0604020202020204" pitchFamily="34" charset="0"/>
              </a:rPr>
              <a:t>You can reach us via </a:t>
            </a:r>
          </a:p>
          <a:p>
            <a:r>
              <a:rPr lang="en-US" sz="1100" dirty="0">
                <a:solidFill>
                  <a:srgbClr val="000000">
                    <a:lumMod val="65000"/>
                    <a:lumOff val="35000"/>
                  </a:srgbClr>
                </a:solidFill>
                <a:latin typeface="Arial" panose="020B0604020202020204" pitchFamily="34" charset="0"/>
                <a:cs typeface="Arial" panose="020B0604020202020204" pitchFamily="34" charset="0"/>
              </a:rPr>
              <a:t>e-mail by sending your message to the following address:</a:t>
            </a:r>
          </a:p>
          <a:p>
            <a:endParaRPr lang="en-US" sz="1100" b="1" dirty="0">
              <a:solidFill>
                <a:srgbClr val="FFFFFF">
                  <a:lumMod val="65000"/>
                </a:srgbClr>
              </a:solidFill>
              <a:latin typeface="Arial" panose="020B0604020202020204" pitchFamily="34" charset="0"/>
              <a:cs typeface="Arial" panose="020B0604020202020204" pitchFamily="34" charset="0"/>
            </a:endParaRPr>
          </a:p>
          <a:p>
            <a:r>
              <a:rPr lang="en-US" sz="1100" b="1" dirty="0">
                <a:solidFill>
                  <a:srgbClr val="04629A"/>
                </a:solidFill>
                <a:latin typeface="Arial" panose="020B0604020202020204" pitchFamily="34" charset="0"/>
                <a:cs typeface="Arial" panose="020B0604020202020204" pitchFamily="34" charset="0"/>
              </a:rPr>
              <a:t>tad.contact@oecd.org</a:t>
            </a:r>
          </a:p>
        </p:txBody>
      </p:sp>
      <p:sp>
        <p:nvSpPr>
          <p:cNvPr id="38" name="TextBox 37"/>
          <p:cNvSpPr txBox="1"/>
          <p:nvPr/>
        </p:nvSpPr>
        <p:spPr>
          <a:xfrm>
            <a:off x="5289233" y="4760512"/>
            <a:ext cx="2064067" cy="1107996"/>
          </a:xfrm>
          <a:prstGeom prst="rect">
            <a:avLst/>
          </a:prstGeom>
          <a:noFill/>
        </p:spPr>
        <p:txBody>
          <a:bodyPr wrap="square" rtlCol="0">
            <a:spAutoFit/>
          </a:bodyPr>
          <a:lstStyle/>
          <a:p>
            <a:r>
              <a:rPr lang="en-US" sz="1100" dirty="0">
                <a:solidFill>
                  <a:srgbClr val="000000">
                    <a:lumMod val="65000"/>
                    <a:lumOff val="35000"/>
                  </a:srgbClr>
                </a:solidFill>
                <a:latin typeface="Arial" panose="020B0604020202020204" pitchFamily="34" charset="0"/>
                <a:cs typeface="Arial" panose="020B0604020202020204" pitchFamily="34" charset="0"/>
              </a:rPr>
              <a:t>We invite you to connect with us on Twitter by following:</a:t>
            </a:r>
          </a:p>
          <a:p>
            <a:endParaRPr lang="en-US" sz="1100" b="1" dirty="0">
              <a:solidFill>
                <a:srgbClr val="000000">
                  <a:lumMod val="65000"/>
                  <a:lumOff val="35000"/>
                </a:srgbClr>
              </a:solidFill>
              <a:latin typeface="Arial" panose="020B0604020202020204" pitchFamily="34" charset="0"/>
              <a:cs typeface="Arial" panose="020B0604020202020204" pitchFamily="34" charset="0"/>
            </a:endParaRPr>
          </a:p>
          <a:p>
            <a:endParaRPr lang="en-US" sz="1100" b="1" dirty="0">
              <a:solidFill>
                <a:srgbClr val="000000">
                  <a:lumMod val="65000"/>
                  <a:lumOff val="35000"/>
                </a:srgbClr>
              </a:solidFill>
              <a:latin typeface="Arial" panose="020B0604020202020204" pitchFamily="34" charset="0"/>
              <a:cs typeface="Arial" panose="020B0604020202020204" pitchFamily="34" charset="0"/>
            </a:endParaRPr>
          </a:p>
          <a:p>
            <a:endParaRPr lang="en-US" sz="1100" b="1" dirty="0">
              <a:solidFill>
                <a:srgbClr val="FFFFFF">
                  <a:lumMod val="65000"/>
                </a:srgbClr>
              </a:solidFill>
              <a:latin typeface="Arial" panose="020B0604020202020204" pitchFamily="34" charset="0"/>
              <a:cs typeface="Arial" panose="020B0604020202020204" pitchFamily="34" charset="0"/>
            </a:endParaRPr>
          </a:p>
          <a:p>
            <a:r>
              <a:rPr lang="en-US" sz="1100" b="1" dirty="0">
                <a:solidFill>
                  <a:srgbClr val="04629A"/>
                </a:solidFill>
                <a:latin typeface="Arial" panose="020B0604020202020204" pitchFamily="34" charset="0"/>
                <a:cs typeface="Arial" panose="020B0604020202020204" pitchFamily="34" charset="0"/>
              </a:rPr>
              <a:t>@</a:t>
            </a:r>
            <a:r>
              <a:rPr lang="en-US" sz="1100" b="1" dirty="0" err="1">
                <a:solidFill>
                  <a:srgbClr val="04629A"/>
                </a:solidFill>
                <a:latin typeface="Arial" panose="020B0604020202020204" pitchFamily="34" charset="0"/>
                <a:cs typeface="Arial" panose="020B0604020202020204" pitchFamily="34" charset="0"/>
              </a:rPr>
              <a:t>OECDagriculture</a:t>
            </a:r>
            <a:endParaRPr lang="en-US" sz="1100" b="1" dirty="0">
              <a:solidFill>
                <a:srgbClr val="04629A"/>
              </a:solidFill>
              <a:latin typeface="Arial" panose="020B0604020202020204" pitchFamily="34" charset="0"/>
              <a:cs typeface="Arial" panose="020B0604020202020204" pitchFamily="34" charset="0"/>
            </a:endParaRPr>
          </a:p>
        </p:txBody>
      </p:sp>
      <p:grpSp>
        <p:nvGrpSpPr>
          <p:cNvPr id="22" name="Group 21"/>
          <p:cNvGrpSpPr/>
          <p:nvPr/>
        </p:nvGrpSpPr>
        <p:grpSpPr>
          <a:xfrm>
            <a:off x="1503234" y="3166956"/>
            <a:ext cx="378622" cy="377402"/>
            <a:chOff x="0" y="6351"/>
            <a:chExt cx="492125" cy="490538"/>
          </a:xfrm>
          <a:solidFill>
            <a:schemeClr val="bg1"/>
          </a:solidFill>
        </p:grpSpPr>
        <p:sp>
          <p:nvSpPr>
            <p:cNvPr id="23" name="Freeform 9"/>
            <p:cNvSpPr>
              <a:spLocks noEditPoints="1"/>
            </p:cNvSpPr>
            <p:nvPr/>
          </p:nvSpPr>
          <p:spPr bwMode="auto">
            <a:xfrm>
              <a:off x="0" y="6351"/>
              <a:ext cx="492125" cy="490538"/>
            </a:xfrm>
            <a:custGeom>
              <a:avLst/>
              <a:gdLst>
                <a:gd name="T0" fmla="*/ 116 w 128"/>
                <a:gd name="T1" fmla="*/ 0 h 128"/>
                <a:gd name="T2" fmla="*/ 28 w 128"/>
                <a:gd name="T3" fmla="*/ 0 h 128"/>
                <a:gd name="T4" fmla="*/ 16 w 128"/>
                <a:gd name="T5" fmla="*/ 12 h 128"/>
                <a:gd name="T6" fmla="*/ 16 w 128"/>
                <a:gd name="T7" fmla="*/ 20 h 128"/>
                <a:gd name="T8" fmla="*/ 12 w 128"/>
                <a:gd name="T9" fmla="*/ 20 h 128"/>
                <a:gd name="T10" fmla="*/ 0 w 128"/>
                <a:gd name="T11" fmla="*/ 32 h 128"/>
                <a:gd name="T12" fmla="*/ 0 w 128"/>
                <a:gd name="T13" fmla="*/ 112 h 128"/>
                <a:gd name="T14" fmla="*/ 16 w 128"/>
                <a:gd name="T15" fmla="*/ 128 h 128"/>
                <a:gd name="T16" fmla="*/ 112 w 128"/>
                <a:gd name="T17" fmla="*/ 128 h 128"/>
                <a:gd name="T18" fmla="*/ 128 w 128"/>
                <a:gd name="T19" fmla="*/ 112 h 128"/>
                <a:gd name="T20" fmla="*/ 128 w 128"/>
                <a:gd name="T21" fmla="*/ 12 h 128"/>
                <a:gd name="T22" fmla="*/ 116 w 128"/>
                <a:gd name="T23" fmla="*/ 0 h 128"/>
                <a:gd name="T24" fmla="*/ 120 w 128"/>
                <a:gd name="T25" fmla="*/ 112 h 128"/>
                <a:gd name="T26" fmla="*/ 112 w 128"/>
                <a:gd name="T27" fmla="*/ 120 h 128"/>
                <a:gd name="T28" fmla="*/ 16 w 128"/>
                <a:gd name="T29" fmla="*/ 120 h 128"/>
                <a:gd name="T30" fmla="*/ 8 w 128"/>
                <a:gd name="T31" fmla="*/ 112 h 128"/>
                <a:gd name="T32" fmla="*/ 8 w 128"/>
                <a:gd name="T33" fmla="*/ 32 h 128"/>
                <a:gd name="T34" fmla="*/ 12 w 128"/>
                <a:gd name="T35" fmla="*/ 28 h 128"/>
                <a:gd name="T36" fmla="*/ 16 w 128"/>
                <a:gd name="T37" fmla="*/ 28 h 128"/>
                <a:gd name="T38" fmla="*/ 16 w 128"/>
                <a:gd name="T39" fmla="*/ 108 h 128"/>
                <a:gd name="T40" fmla="*/ 20 w 128"/>
                <a:gd name="T41" fmla="*/ 112 h 128"/>
                <a:gd name="T42" fmla="*/ 24 w 128"/>
                <a:gd name="T43" fmla="*/ 108 h 128"/>
                <a:gd name="T44" fmla="*/ 24 w 128"/>
                <a:gd name="T45" fmla="*/ 12 h 128"/>
                <a:gd name="T46" fmla="*/ 28 w 128"/>
                <a:gd name="T47" fmla="*/ 8 h 128"/>
                <a:gd name="T48" fmla="*/ 116 w 128"/>
                <a:gd name="T49" fmla="*/ 8 h 128"/>
                <a:gd name="T50" fmla="*/ 120 w 128"/>
                <a:gd name="T51" fmla="*/ 12 h 128"/>
                <a:gd name="T52" fmla="*/ 120 w 128"/>
                <a:gd name="T53"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8" h="128">
                  <a:moveTo>
                    <a:pt x="116" y="0"/>
                  </a:moveTo>
                  <a:cubicBezTo>
                    <a:pt x="28" y="0"/>
                    <a:pt x="28" y="0"/>
                    <a:pt x="28" y="0"/>
                  </a:cubicBezTo>
                  <a:cubicBezTo>
                    <a:pt x="21" y="0"/>
                    <a:pt x="16" y="5"/>
                    <a:pt x="16" y="12"/>
                  </a:cubicBezTo>
                  <a:cubicBezTo>
                    <a:pt x="16" y="20"/>
                    <a:pt x="16" y="20"/>
                    <a:pt x="16" y="20"/>
                  </a:cubicBezTo>
                  <a:cubicBezTo>
                    <a:pt x="12" y="20"/>
                    <a:pt x="12" y="20"/>
                    <a:pt x="12" y="20"/>
                  </a:cubicBezTo>
                  <a:cubicBezTo>
                    <a:pt x="5" y="20"/>
                    <a:pt x="0" y="25"/>
                    <a:pt x="0" y="32"/>
                  </a:cubicBezTo>
                  <a:cubicBezTo>
                    <a:pt x="0" y="112"/>
                    <a:pt x="0" y="112"/>
                    <a:pt x="0" y="112"/>
                  </a:cubicBezTo>
                  <a:cubicBezTo>
                    <a:pt x="0" y="121"/>
                    <a:pt x="7" y="128"/>
                    <a:pt x="16" y="128"/>
                  </a:cubicBezTo>
                  <a:cubicBezTo>
                    <a:pt x="112" y="128"/>
                    <a:pt x="112" y="128"/>
                    <a:pt x="112" y="128"/>
                  </a:cubicBezTo>
                  <a:cubicBezTo>
                    <a:pt x="121" y="128"/>
                    <a:pt x="128" y="121"/>
                    <a:pt x="128" y="112"/>
                  </a:cubicBezTo>
                  <a:cubicBezTo>
                    <a:pt x="128" y="12"/>
                    <a:pt x="128" y="12"/>
                    <a:pt x="128" y="12"/>
                  </a:cubicBezTo>
                  <a:cubicBezTo>
                    <a:pt x="128" y="5"/>
                    <a:pt x="123" y="0"/>
                    <a:pt x="116" y="0"/>
                  </a:cubicBezTo>
                  <a:close/>
                  <a:moveTo>
                    <a:pt x="120" y="112"/>
                  </a:moveTo>
                  <a:cubicBezTo>
                    <a:pt x="120" y="116"/>
                    <a:pt x="116" y="120"/>
                    <a:pt x="112" y="120"/>
                  </a:cubicBezTo>
                  <a:cubicBezTo>
                    <a:pt x="16" y="120"/>
                    <a:pt x="16" y="120"/>
                    <a:pt x="16" y="120"/>
                  </a:cubicBezTo>
                  <a:cubicBezTo>
                    <a:pt x="12" y="120"/>
                    <a:pt x="8" y="116"/>
                    <a:pt x="8" y="112"/>
                  </a:cubicBezTo>
                  <a:cubicBezTo>
                    <a:pt x="8" y="32"/>
                    <a:pt x="8" y="32"/>
                    <a:pt x="8" y="32"/>
                  </a:cubicBezTo>
                  <a:cubicBezTo>
                    <a:pt x="8" y="30"/>
                    <a:pt x="10" y="28"/>
                    <a:pt x="12" y="28"/>
                  </a:cubicBezTo>
                  <a:cubicBezTo>
                    <a:pt x="16" y="28"/>
                    <a:pt x="16" y="28"/>
                    <a:pt x="16" y="28"/>
                  </a:cubicBezTo>
                  <a:cubicBezTo>
                    <a:pt x="16" y="108"/>
                    <a:pt x="16" y="108"/>
                    <a:pt x="16" y="108"/>
                  </a:cubicBezTo>
                  <a:cubicBezTo>
                    <a:pt x="16" y="110"/>
                    <a:pt x="18" y="112"/>
                    <a:pt x="20" y="112"/>
                  </a:cubicBezTo>
                  <a:cubicBezTo>
                    <a:pt x="22" y="112"/>
                    <a:pt x="24" y="110"/>
                    <a:pt x="24" y="108"/>
                  </a:cubicBezTo>
                  <a:cubicBezTo>
                    <a:pt x="24" y="12"/>
                    <a:pt x="24" y="12"/>
                    <a:pt x="24" y="12"/>
                  </a:cubicBezTo>
                  <a:cubicBezTo>
                    <a:pt x="24" y="10"/>
                    <a:pt x="26" y="8"/>
                    <a:pt x="28" y="8"/>
                  </a:cubicBezTo>
                  <a:cubicBezTo>
                    <a:pt x="116" y="8"/>
                    <a:pt x="116" y="8"/>
                    <a:pt x="116" y="8"/>
                  </a:cubicBezTo>
                  <a:cubicBezTo>
                    <a:pt x="118" y="8"/>
                    <a:pt x="120" y="10"/>
                    <a:pt x="120" y="12"/>
                  </a:cubicBezTo>
                  <a:lnTo>
                    <a:pt x="12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rgbClr val="FFFFFF"/>
                </a:solidFill>
              </a:endParaRPr>
            </a:p>
          </p:txBody>
        </p:sp>
        <p:sp>
          <p:nvSpPr>
            <p:cNvPr id="24" name="Freeform 10"/>
            <p:cNvSpPr>
              <a:spLocks/>
            </p:cNvSpPr>
            <p:nvPr/>
          </p:nvSpPr>
          <p:spPr bwMode="auto">
            <a:xfrm>
              <a:off x="292100" y="190501"/>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rgbClr val="FFFFFF"/>
                </a:solidFill>
              </a:endParaRPr>
            </a:p>
          </p:txBody>
        </p:sp>
        <p:sp>
          <p:nvSpPr>
            <p:cNvPr id="28" name="Freeform 11"/>
            <p:cNvSpPr>
              <a:spLocks/>
            </p:cNvSpPr>
            <p:nvPr/>
          </p:nvSpPr>
          <p:spPr bwMode="auto">
            <a:xfrm>
              <a:off x="292100" y="144463"/>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rgbClr val="FFFFFF"/>
                </a:solidFill>
              </a:endParaRPr>
            </a:p>
          </p:txBody>
        </p:sp>
        <p:sp>
          <p:nvSpPr>
            <p:cNvPr id="36" name="Freeform 12"/>
            <p:cNvSpPr>
              <a:spLocks/>
            </p:cNvSpPr>
            <p:nvPr/>
          </p:nvSpPr>
          <p:spPr bwMode="auto">
            <a:xfrm>
              <a:off x="292100" y="98426"/>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rgbClr val="FFFFFF"/>
                </a:solidFill>
              </a:endParaRPr>
            </a:p>
          </p:txBody>
        </p:sp>
        <p:sp>
          <p:nvSpPr>
            <p:cNvPr id="39" name="Freeform 13"/>
            <p:cNvSpPr>
              <a:spLocks/>
            </p:cNvSpPr>
            <p:nvPr/>
          </p:nvSpPr>
          <p:spPr bwMode="auto">
            <a:xfrm>
              <a:off x="122238" y="420688"/>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rgbClr val="FFFFFF"/>
                </a:solidFill>
              </a:endParaRPr>
            </a:p>
          </p:txBody>
        </p:sp>
        <p:sp>
          <p:nvSpPr>
            <p:cNvPr id="45" name="Freeform 14"/>
            <p:cNvSpPr>
              <a:spLocks/>
            </p:cNvSpPr>
            <p:nvPr/>
          </p:nvSpPr>
          <p:spPr bwMode="auto">
            <a:xfrm>
              <a:off x="122238" y="374651"/>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rgbClr val="FFFFFF"/>
                </a:solidFill>
              </a:endParaRPr>
            </a:p>
          </p:txBody>
        </p:sp>
        <p:sp>
          <p:nvSpPr>
            <p:cNvPr id="46" name="Freeform 15"/>
            <p:cNvSpPr>
              <a:spLocks/>
            </p:cNvSpPr>
            <p:nvPr/>
          </p:nvSpPr>
          <p:spPr bwMode="auto">
            <a:xfrm>
              <a:off x="122238" y="328613"/>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rgbClr val="FFFFFF"/>
                </a:solidFill>
              </a:endParaRPr>
            </a:p>
          </p:txBody>
        </p:sp>
        <p:sp>
          <p:nvSpPr>
            <p:cNvPr id="47" name="Freeform 16"/>
            <p:cNvSpPr>
              <a:spLocks/>
            </p:cNvSpPr>
            <p:nvPr/>
          </p:nvSpPr>
          <p:spPr bwMode="auto">
            <a:xfrm>
              <a:off x="292100" y="420688"/>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rgbClr val="FFFFFF"/>
                </a:solidFill>
              </a:endParaRPr>
            </a:p>
          </p:txBody>
        </p:sp>
        <p:sp>
          <p:nvSpPr>
            <p:cNvPr id="48" name="Freeform 17"/>
            <p:cNvSpPr>
              <a:spLocks/>
            </p:cNvSpPr>
            <p:nvPr/>
          </p:nvSpPr>
          <p:spPr bwMode="auto">
            <a:xfrm>
              <a:off x="292100" y="374651"/>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rgbClr val="FFFFFF"/>
                </a:solidFill>
              </a:endParaRPr>
            </a:p>
          </p:txBody>
        </p:sp>
        <p:sp>
          <p:nvSpPr>
            <p:cNvPr id="49" name="Freeform 18"/>
            <p:cNvSpPr>
              <a:spLocks/>
            </p:cNvSpPr>
            <p:nvPr/>
          </p:nvSpPr>
          <p:spPr bwMode="auto">
            <a:xfrm>
              <a:off x="292100" y="328613"/>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rgbClr val="FFFFFF"/>
                </a:solidFill>
              </a:endParaRPr>
            </a:p>
          </p:txBody>
        </p:sp>
        <p:sp>
          <p:nvSpPr>
            <p:cNvPr id="50" name="Freeform 19"/>
            <p:cNvSpPr>
              <a:spLocks/>
            </p:cNvSpPr>
            <p:nvPr/>
          </p:nvSpPr>
          <p:spPr bwMode="auto">
            <a:xfrm>
              <a:off x="122238" y="236538"/>
              <a:ext cx="307975" cy="14288"/>
            </a:xfrm>
            <a:custGeom>
              <a:avLst/>
              <a:gdLst>
                <a:gd name="T0" fmla="*/ 78 w 80"/>
                <a:gd name="T1" fmla="*/ 0 h 4"/>
                <a:gd name="T2" fmla="*/ 2 w 80"/>
                <a:gd name="T3" fmla="*/ 0 h 4"/>
                <a:gd name="T4" fmla="*/ 0 w 80"/>
                <a:gd name="T5" fmla="*/ 2 h 4"/>
                <a:gd name="T6" fmla="*/ 2 w 80"/>
                <a:gd name="T7" fmla="*/ 4 h 4"/>
                <a:gd name="T8" fmla="*/ 78 w 80"/>
                <a:gd name="T9" fmla="*/ 4 h 4"/>
                <a:gd name="T10" fmla="*/ 80 w 80"/>
                <a:gd name="T11" fmla="*/ 2 h 4"/>
                <a:gd name="T12" fmla="*/ 78 w 8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0" h="4">
                  <a:moveTo>
                    <a:pt x="78" y="0"/>
                  </a:moveTo>
                  <a:cubicBezTo>
                    <a:pt x="2" y="0"/>
                    <a:pt x="2" y="0"/>
                    <a:pt x="2" y="0"/>
                  </a:cubicBezTo>
                  <a:cubicBezTo>
                    <a:pt x="1" y="0"/>
                    <a:pt x="0" y="1"/>
                    <a:pt x="0" y="2"/>
                  </a:cubicBezTo>
                  <a:cubicBezTo>
                    <a:pt x="0" y="3"/>
                    <a:pt x="1" y="4"/>
                    <a:pt x="2" y="4"/>
                  </a:cubicBezTo>
                  <a:cubicBezTo>
                    <a:pt x="78" y="4"/>
                    <a:pt x="78" y="4"/>
                    <a:pt x="78" y="4"/>
                  </a:cubicBezTo>
                  <a:cubicBezTo>
                    <a:pt x="79" y="4"/>
                    <a:pt x="80" y="3"/>
                    <a:pt x="80" y="2"/>
                  </a:cubicBezTo>
                  <a:cubicBezTo>
                    <a:pt x="80" y="1"/>
                    <a:pt x="79" y="0"/>
                    <a:pt x="7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rgbClr val="FFFFFF"/>
                </a:solidFill>
              </a:endParaRPr>
            </a:p>
          </p:txBody>
        </p:sp>
        <p:sp>
          <p:nvSpPr>
            <p:cNvPr id="51" name="Freeform 20"/>
            <p:cNvSpPr>
              <a:spLocks/>
            </p:cNvSpPr>
            <p:nvPr/>
          </p:nvSpPr>
          <p:spPr bwMode="auto">
            <a:xfrm>
              <a:off x="122238" y="282576"/>
              <a:ext cx="307975" cy="14288"/>
            </a:xfrm>
            <a:custGeom>
              <a:avLst/>
              <a:gdLst>
                <a:gd name="T0" fmla="*/ 78 w 80"/>
                <a:gd name="T1" fmla="*/ 0 h 4"/>
                <a:gd name="T2" fmla="*/ 2 w 80"/>
                <a:gd name="T3" fmla="*/ 0 h 4"/>
                <a:gd name="T4" fmla="*/ 0 w 80"/>
                <a:gd name="T5" fmla="*/ 2 h 4"/>
                <a:gd name="T6" fmla="*/ 2 w 80"/>
                <a:gd name="T7" fmla="*/ 4 h 4"/>
                <a:gd name="T8" fmla="*/ 78 w 80"/>
                <a:gd name="T9" fmla="*/ 4 h 4"/>
                <a:gd name="T10" fmla="*/ 80 w 80"/>
                <a:gd name="T11" fmla="*/ 2 h 4"/>
                <a:gd name="T12" fmla="*/ 78 w 8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0" h="4">
                  <a:moveTo>
                    <a:pt x="78" y="0"/>
                  </a:moveTo>
                  <a:cubicBezTo>
                    <a:pt x="2" y="0"/>
                    <a:pt x="2" y="0"/>
                    <a:pt x="2" y="0"/>
                  </a:cubicBezTo>
                  <a:cubicBezTo>
                    <a:pt x="1" y="0"/>
                    <a:pt x="0" y="1"/>
                    <a:pt x="0" y="2"/>
                  </a:cubicBezTo>
                  <a:cubicBezTo>
                    <a:pt x="0" y="3"/>
                    <a:pt x="1" y="4"/>
                    <a:pt x="2" y="4"/>
                  </a:cubicBezTo>
                  <a:cubicBezTo>
                    <a:pt x="78" y="4"/>
                    <a:pt x="78" y="4"/>
                    <a:pt x="78" y="4"/>
                  </a:cubicBezTo>
                  <a:cubicBezTo>
                    <a:pt x="79" y="4"/>
                    <a:pt x="80" y="3"/>
                    <a:pt x="80" y="2"/>
                  </a:cubicBezTo>
                  <a:cubicBezTo>
                    <a:pt x="80" y="1"/>
                    <a:pt x="79" y="0"/>
                    <a:pt x="7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rgbClr val="FFFFFF"/>
                </a:solidFill>
              </a:endParaRPr>
            </a:p>
          </p:txBody>
        </p:sp>
        <p:sp>
          <p:nvSpPr>
            <p:cNvPr id="52" name="Freeform 21"/>
            <p:cNvSpPr>
              <a:spLocks noEditPoints="1"/>
            </p:cNvSpPr>
            <p:nvPr/>
          </p:nvSpPr>
          <p:spPr bwMode="auto">
            <a:xfrm>
              <a:off x="122238" y="66676"/>
              <a:ext cx="138113" cy="138113"/>
            </a:xfrm>
            <a:custGeom>
              <a:avLst/>
              <a:gdLst>
                <a:gd name="T0" fmla="*/ 4 w 36"/>
                <a:gd name="T1" fmla="*/ 36 h 36"/>
                <a:gd name="T2" fmla="*/ 32 w 36"/>
                <a:gd name="T3" fmla="*/ 36 h 36"/>
                <a:gd name="T4" fmla="*/ 36 w 36"/>
                <a:gd name="T5" fmla="*/ 32 h 36"/>
                <a:gd name="T6" fmla="*/ 36 w 36"/>
                <a:gd name="T7" fmla="*/ 4 h 36"/>
                <a:gd name="T8" fmla="*/ 32 w 36"/>
                <a:gd name="T9" fmla="*/ 0 h 36"/>
                <a:gd name="T10" fmla="*/ 4 w 36"/>
                <a:gd name="T11" fmla="*/ 0 h 36"/>
                <a:gd name="T12" fmla="*/ 0 w 36"/>
                <a:gd name="T13" fmla="*/ 4 h 36"/>
                <a:gd name="T14" fmla="*/ 0 w 36"/>
                <a:gd name="T15" fmla="*/ 32 h 36"/>
                <a:gd name="T16" fmla="*/ 4 w 36"/>
                <a:gd name="T17" fmla="*/ 36 h 36"/>
                <a:gd name="T18" fmla="*/ 8 w 36"/>
                <a:gd name="T19" fmla="*/ 8 h 36"/>
                <a:gd name="T20" fmla="*/ 28 w 36"/>
                <a:gd name="T21" fmla="*/ 8 h 36"/>
                <a:gd name="T22" fmla="*/ 28 w 36"/>
                <a:gd name="T23" fmla="*/ 28 h 36"/>
                <a:gd name="T24" fmla="*/ 8 w 36"/>
                <a:gd name="T25" fmla="*/ 28 h 36"/>
                <a:gd name="T26" fmla="*/ 8 w 36"/>
                <a:gd name="T27" fmla="*/ 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36">
                  <a:moveTo>
                    <a:pt x="4" y="36"/>
                  </a:moveTo>
                  <a:cubicBezTo>
                    <a:pt x="32" y="36"/>
                    <a:pt x="32" y="36"/>
                    <a:pt x="32" y="36"/>
                  </a:cubicBezTo>
                  <a:cubicBezTo>
                    <a:pt x="34" y="36"/>
                    <a:pt x="36" y="34"/>
                    <a:pt x="36" y="32"/>
                  </a:cubicBezTo>
                  <a:cubicBezTo>
                    <a:pt x="36" y="4"/>
                    <a:pt x="36" y="4"/>
                    <a:pt x="36" y="4"/>
                  </a:cubicBezTo>
                  <a:cubicBezTo>
                    <a:pt x="36" y="2"/>
                    <a:pt x="34" y="0"/>
                    <a:pt x="32" y="0"/>
                  </a:cubicBezTo>
                  <a:cubicBezTo>
                    <a:pt x="4" y="0"/>
                    <a:pt x="4" y="0"/>
                    <a:pt x="4" y="0"/>
                  </a:cubicBezTo>
                  <a:cubicBezTo>
                    <a:pt x="2" y="0"/>
                    <a:pt x="0" y="2"/>
                    <a:pt x="0" y="4"/>
                  </a:cubicBezTo>
                  <a:cubicBezTo>
                    <a:pt x="0" y="32"/>
                    <a:pt x="0" y="32"/>
                    <a:pt x="0" y="32"/>
                  </a:cubicBezTo>
                  <a:cubicBezTo>
                    <a:pt x="0" y="34"/>
                    <a:pt x="2" y="36"/>
                    <a:pt x="4" y="36"/>
                  </a:cubicBezTo>
                  <a:close/>
                  <a:moveTo>
                    <a:pt x="8" y="8"/>
                  </a:moveTo>
                  <a:cubicBezTo>
                    <a:pt x="28" y="8"/>
                    <a:pt x="28" y="8"/>
                    <a:pt x="28" y="8"/>
                  </a:cubicBezTo>
                  <a:cubicBezTo>
                    <a:pt x="28" y="28"/>
                    <a:pt x="28" y="28"/>
                    <a:pt x="28" y="28"/>
                  </a:cubicBezTo>
                  <a:cubicBezTo>
                    <a:pt x="8" y="28"/>
                    <a:pt x="8" y="28"/>
                    <a:pt x="8" y="28"/>
                  </a:cubicBezTo>
                  <a:lnTo>
                    <a:pt x="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rgbClr val="FFFFFF"/>
                </a:solidFill>
              </a:endParaRPr>
            </a:p>
          </p:txBody>
        </p:sp>
      </p:grpSp>
      <p:sp>
        <p:nvSpPr>
          <p:cNvPr id="53" name="Freeform 162"/>
          <p:cNvSpPr>
            <a:spLocks noEditPoints="1"/>
          </p:cNvSpPr>
          <p:nvPr/>
        </p:nvSpPr>
        <p:spPr bwMode="auto">
          <a:xfrm>
            <a:off x="3639313" y="3160902"/>
            <a:ext cx="427590" cy="378366"/>
          </a:xfrm>
          <a:custGeom>
            <a:avLst/>
            <a:gdLst>
              <a:gd name="T0" fmla="*/ 112 w 128"/>
              <a:gd name="T1" fmla="*/ 0 h 84"/>
              <a:gd name="T2" fmla="*/ 16 w 128"/>
              <a:gd name="T3" fmla="*/ 0 h 84"/>
              <a:gd name="T4" fmla="*/ 0 w 128"/>
              <a:gd name="T5" fmla="*/ 16 h 84"/>
              <a:gd name="T6" fmla="*/ 0 w 128"/>
              <a:gd name="T7" fmla="*/ 68 h 84"/>
              <a:gd name="T8" fmla="*/ 16 w 128"/>
              <a:gd name="T9" fmla="*/ 84 h 84"/>
              <a:gd name="T10" fmla="*/ 112 w 128"/>
              <a:gd name="T11" fmla="*/ 84 h 84"/>
              <a:gd name="T12" fmla="*/ 128 w 128"/>
              <a:gd name="T13" fmla="*/ 68 h 84"/>
              <a:gd name="T14" fmla="*/ 128 w 128"/>
              <a:gd name="T15" fmla="*/ 16 h 84"/>
              <a:gd name="T16" fmla="*/ 112 w 128"/>
              <a:gd name="T17" fmla="*/ 0 h 84"/>
              <a:gd name="T18" fmla="*/ 8 w 128"/>
              <a:gd name="T19" fmla="*/ 21 h 84"/>
              <a:gd name="T20" fmla="*/ 36 w 128"/>
              <a:gd name="T21" fmla="*/ 42 h 84"/>
              <a:gd name="T22" fmla="*/ 8 w 128"/>
              <a:gd name="T23" fmla="*/ 63 h 84"/>
              <a:gd name="T24" fmla="*/ 8 w 128"/>
              <a:gd name="T25" fmla="*/ 21 h 84"/>
              <a:gd name="T26" fmla="*/ 120 w 128"/>
              <a:gd name="T27" fmla="*/ 68 h 84"/>
              <a:gd name="T28" fmla="*/ 112 w 128"/>
              <a:gd name="T29" fmla="*/ 76 h 84"/>
              <a:gd name="T30" fmla="*/ 16 w 128"/>
              <a:gd name="T31" fmla="*/ 76 h 84"/>
              <a:gd name="T32" fmla="*/ 8 w 128"/>
              <a:gd name="T33" fmla="*/ 68 h 84"/>
              <a:gd name="T34" fmla="*/ 39 w 128"/>
              <a:gd name="T35" fmla="*/ 45 h 84"/>
              <a:gd name="T36" fmla="*/ 57 w 128"/>
              <a:gd name="T37" fmla="*/ 58 h 84"/>
              <a:gd name="T38" fmla="*/ 64 w 128"/>
              <a:gd name="T39" fmla="*/ 60 h 84"/>
              <a:gd name="T40" fmla="*/ 71 w 128"/>
              <a:gd name="T41" fmla="*/ 58 h 84"/>
              <a:gd name="T42" fmla="*/ 89 w 128"/>
              <a:gd name="T43" fmla="*/ 45 h 84"/>
              <a:gd name="T44" fmla="*/ 120 w 128"/>
              <a:gd name="T45" fmla="*/ 68 h 84"/>
              <a:gd name="T46" fmla="*/ 120 w 128"/>
              <a:gd name="T47" fmla="*/ 63 h 84"/>
              <a:gd name="T48" fmla="*/ 92 w 128"/>
              <a:gd name="T49" fmla="*/ 42 h 84"/>
              <a:gd name="T50" fmla="*/ 120 w 128"/>
              <a:gd name="T51" fmla="*/ 21 h 84"/>
              <a:gd name="T52" fmla="*/ 120 w 128"/>
              <a:gd name="T53" fmla="*/ 63 h 84"/>
              <a:gd name="T54" fmla="*/ 69 w 128"/>
              <a:gd name="T55" fmla="*/ 54 h 84"/>
              <a:gd name="T56" fmla="*/ 64 w 128"/>
              <a:gd name="T57" fmla="*/ 56 h 84"/>
              <a:gd name="T58" fmla="*/ 59 w 128"/>
              <a:gd name="T59" fmla="*/ 54 h 84"/>
              <a:gd name="T60" fmla="*/ 43 w 128"/>
              <a:gd name="T61" fmla="*/ 42 h 84"/>
              <a:gd name="T62" fmla="*/ 39 w 128"/>
              <a:gd name="T63" fmla="*/ 40 h 84"/>
              <a:gd name="T64" fmla="*/ 8 w 128"/>
              <a:gd name="T65" fmla="*/ 16 h 84"/>
              <a:gd name="T66" fmla="*/ 8 w 128"/>
              <a:gd name="T67" fmla="*/ 16 h 84"/>
              <a:gd name="T68" fmla="*/ 16 w 128"/>
              <a:gd name="T69" fmla="*/ 8 h 84"/>
              <a:gd name="T70" fmla="*/ 112 w 128"/>
              <a:gd name="T71" fmla="*/ 8 h 84"/>
              <a:gd name="T72" fmla="*/ 120 w 128"/>
              <a:gd name="T73" fmla="*/ 16 h 84"/>
              <a:gd name="T74" fmla="*/ 69 w 128"/>
              <a:gd name="T75" fmla="*/ 5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84">
                <a:moveTo>
                  <a:pt x="112" y="0"/>
                </a:moveTo>
                <a:cubicBezTo>
                  <a:pt x="16" y="0"/>
                  <a:pt x="16" y="0"/>
                  <a:pt x="16" y="0"/>
                </a:cubicBezTo>
                <a:cubicBezTo>
                  <a:pt x="7" y="0"/>
                  <a:pt x="0" y="7"/>
                  <a:pt x="0" y="16"/>
                </a:cubicBezTo>
                <a:cubicBezTo>
                  <a:pt x="0" y="68"/>
                  <a:pt x="0" y="68"/>
                  <a:pt x="0" y="68"/>
                </a:cubicBezTo>
                <a:cubicBezTo>
                  <a:pt x="0" y="77"/>
                  <a:pt x="7" y="84"/>
                  <a:pt x="16" y="84"/>
                </a:cubicBezTo>
                <a:cubicBezTo>
                  <a:pt x="112" y="84"/>
                  <a:pt x="112" y="84"/>
                  <a:pt x="112" y="84"/>
                </a:cubicBezTo>
                <a:cubicBezTo>
                  <a:pt x="121" y="84"/>
                  <a:pt x="128" y="77"/>
                  <a:pt x="128" y="68"/>
                </a:cubicBezTo>
                <a:cubicBezTo>
                  <a:pt x="128" y="16"/>
                  <a:pt x="128" y="16"/>
                  <a:pt x="128" y="16"/>
                </a:cubicBezTo>
                <a:cubicBezTo>
                  <a:pt x="128" y="7"/>
                  <a:pt x="121" y="0"/>
                  <a:pt x="112" y="0"/>
                </a:cubicBezTo>
                <a:close/>
                <a:moveTo>
                  <a:pt x="8" y="21"/>
                </a:moveTo>
                <a:cubicBezTo>
                  <a:pt x="36" y="42"/>
                  <a:pt x="36" y="42"/>
                  <a:pt x="36" y="42"/>
                </a:cubicBezTo>
                <a:cubicBezTo>
                  <a:pt x="8" y="63"/>
                  <a:pt x="8" y="63"/>
                  <a:pt x="8" y="63"/>
                </a:cubicBezTo>
                <a:lnTo>
                  <a:pt x="8" y="21"/>
                </a:lnTo>
                <a:close/>
                <a:moveTo>
                  <a:pt x="120" y="68"/>
                </a:moveTo>
                <a:cubicBezTo>
                  <a:pt x="120" y="72"/>
                  <a:pt x="116" y="76"/>
                  <a:pt x="112" y="76"/>
                </a:cubicBezTo>
                <a:cubicBezTo>
                  <a:pt x="16" y="76"/>
                  <a:pt x="16" y="76"/>
                  <a:pt x="16" y="76"/>
                </a:cubicBezTo>
                <a:cubicBezTo>
                  <a:pt x="12" y="76"/>
                  <a:pt x="8" y="72"/>
                  <a:pt x="8" y="68"/>
                </a:cubicBezTo>
                <a:cubicBezTo>
                  <a:pt x="39" y="45"/>
                  <a:pt x="39" y="45"/>
                  <a:pt x="39" y="45"/>
                </a:cubicBezTo>
                <a:cubicBezTo>
                  <a:pt x="57" y="58"/>
                  <a:pt x="57" y="58"/>
                  <a:pt x="57" y="58"/>
                </a:cubicBezTo>
                <a:cubicBezTo>
                  <a:pt x="59" y="59"/>
                  <a:pt x="61" y="60"/>
                  <a:pt x="64" y="60"/>
                </a:cubicBezTo>
                <a:cubicBezTo>
                  <a:pt x="67" y="60"/>
                  <a:pt x="69" y="59"/>
                  <a:pt x="71" y="58"/>
                </a:cubicBezTo>
                <a:cubicBezTo>
                  <a:pt x="89" y="45"/>
                  <a:pt x="89" y="45"/>
                  <a:pt x="89" y="45"/>
                </a:cubicBezTo>
                <a:cubicBezTo>
                  <a:pt x="120" y="68"/>
                  <a:pt x="120" y="68"/>
                  <a:pt x="120" y="68"/>
                </a:cubicBezTo>
                <a:close/>
                <a:moveTo>
                  <a:pt x="120" y="63"/>
                </a:moveTo>
                <a:cubicBezTo>
                  <a:pt x="92" y="42"/>
                  <a:pt x="92" y="42"/>
                  <a:pt x="92" y="42"/>
                </a:cubicBezTo>
                <a:cubicBezTo>
                  <a:pt x="120" y="21"/>
                  <a:pt x="120" y="21"/>
                  <a:pt x="120" y="21"/>
                </a:cubicBezTo>
                <a:lnTo>
                  <a:pt x="120" y="63"/>
                </a:lnTo>
                <a:close/>
                <a:moveTo>
                  <a:pt x="69" y="54"/>
                </a:moveTo>
                <a:cubicBezTo>
                  <a:pt x="67" y="55"/>
                  <a:pt x="66" y="56"/>
                  <a:pt x="64" y="56"/>
                </a:cubicBezTo>
                <a:cubicBezTo>
                  <a:pt x="62" y="56"/>
                  <a:pt x="61" y="55"/>
                  <a:pt x="59" y="54"/>
                </a:cubicBezTo>
                <a:cubicBezTo>
                  <a:pt x="43" y="42"/>
                  <a:pt x="43" y="42"/>
                  <a:pt x="43" y="42"/>
                </a:cubicBezTo>
                <a:cubicBezTo>
                  <a:pt x="39" y="40"/>
                  <a:pt x="39" y="40"/>
                  <a:pt x="39" y="40"/>
                </a:cubicBezTo>
                <a:cubicBezTo>
                  <a:pt x="8" y="16"/>
                  <a:pt x="8" y="16"/>
                  <a:pt x="8" y="16"/>
                </a:cubicBezTo>
                <a:cubicBezTo>
                  <a:pt x="8" y="16"/>
                  <a:pt x="8" y="16"/>
                  <a:pt x="8" y="16"/>
                </a:cubicBezTo>
                <a:cubicBezTo>
                  <a:pt x="8" y="12"/>
                  <a:pt x="12" y="8"/>
                  <a:pt x="16" y="8"/>
                </a:cubicBezTo>
                <a:cubicBezTo>
                  <a:pt x="112" y="8"/>
                  <a:pt x="112" y="8"/>
                  <a:pt x="112" y="8"/>
                </a:cubicBezTo>
                <a:cubicBezTo>
                  <a:pt x="116" y="8"/>
                  <a:pt x="120" y="12"/>
                  <a:pt x="120" y="16"/>
                </a:cubicBezTo>
                <a:lnTo>
                  <a:pt x="69" y="54"/>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solidFill>
                <a:srgbClr val="000000"/>
              </a:solidFill>
            </a:endParaRPr>
          </a:p>
        </p:txBody>
      </p:sp>
      <p:sp>
        <p:nvSpPr>
          <p:cNvPr id="54" name="Freeform 140"/>
          <p:cNvSpPr>
            <a:spLocks/>
          </p:cNvSpPr>
          <p:nvPr/>
        </p:nvSpPr>
        <p:spPr bwMode="auto">
          <a:xfrm>
            <a:off x="5783567" y="3149981"/>
            <a:ext cx="451515" cy="366984"/>
          </a:xfrm>
          <a:custGeom>
            <a:avLst/>
            <a:gdLst>
              <a:gd name="T0" fmla="*/ 134 w 134"/>
              <a:gd name="T1" fmla="*/ 13 h 109"/>
              <a:gd name="T2" fmla="*/ 118 w 134"/>
              <a:gd name="T3" fmla="*/ 17 h 109"/>
              <a:gd name="T4" fmla="*/ 130 w 134"/>
              <a:gd name="T5" fmla="*/ 2 h 109"/>
              <a:gd name="T6" fmla="*/ 113 w 134"/>
              <a:gd name="T7" fmla="*/ 9 h 109"/>
              <a:gd name="T8" fmla="*/ 93 w 134"/>
              <a:gd name="T9" fmla="*/ 0 h 109"/>
              <a:gd name="T10" fmla="*/ 65 w 134"/>
              <a:gd name="T11" fmla="*/ 28 h 109"/>
              <a:gd name="T12" fmla="*/ 66 w 134"/>
              <a:gd name="T13" fmla="*/ 34 h 109"/>
              <a:gd name="T14" fmla="*/ 10 w 134"/>
              <a:gd name="T15" fmla="*/ 5 h 109"/>
              <a:gd name="T16" fmla="*/ 6 w 134"/>
              <a:gd name="T17" fmla="*/ 19 h 109"/>
              <a:gd name="T18" fmla="*/ 18 w 134"/>
              <a:gd name="T19" fmla="*/ 42 h 109"/>
              <a:gd name="T20" fmla="*/ 6 w 134"/>
              <a:gd name="T21" fmla="*/ 38 h 109"/>
              <a:gd name="T22" fmla="*/ 6 w 134"/>
              <a:gd name="T23" fmla="*/ 39 h 109"/>
              <a:gd name="T24" fmla="*/ 28 w 134"/>
              <a:gd name="T25" fmla="*/ 66 h 109"/>
              <a:gd name="T26" fmla="*/ 20 w 134"/>
              <a:gd name="T27" fmla="*/ 67 h 109"/>
              <a:gd name="T28" fmla="*/ 15 w 134"/>
              <a:gd name="T29" fmla="*/ 66 h 109"/>
              <a:gd name="T30" fmla="*/ 41 w 134"/>
              <a:gd name="T31" fmla="*/ 85 h 109"/>
              <a:gd name="T32" fmla="*/ 7 w 134"/>
              <a:gd name="T33" fmla="*/ 97 h 109"/>
              <a:gd name="T34" fmla="*/ 0 w 134"/>
              <a:gd name="T35" fmla="*/ 96 h 109"/>
              <a:gd name="T36" fmla="*/ 42 w 134"/>
              <a:gd name="T37" fmla="*/ 109 h 109"/>
              <a:gd name="T38" fmla="*/ 120 w 134"/>
              <a:gd name="T39" fmla="*/ 31 h 109"/>
              <a:gd name="T40" fmla="*/ 120 w 134"/>
              <a:gd name="T41" fmla="*/ 27 h 109"/>
              <a:gd name="T42" fmla="*/ 134 w 134"/>
              <a:gd name="T43" fmla="*/ 1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4" h="109">
                <a:moveTo>
                  <a:pt x="134" y="13"/>
                </a:moveTo>
                <a:cubicBezTo>
                  <a:pt x="129" y="15"/>
                  <a:pt x="124" y="17"/>
                  <a:pt x="118" y="17"/>
                </a:cubicBezTo>
                <a:cubicBezTo>
                  <a:pt x="124" y="14"/>
                  <a:pt x="128" y="9"/>
                  <a:pt x="130" y="2"/>
                </a:cubicBezTo>
                <a:cubicBezTo>
                  <a:pt x="125" y="5"/>
                  <a:pt x="119" y="8"/>
                  <a:pt x="113" y="9"/>
                </a:cubicBezTo>
                <a:cubicBezTo>
                  <a:pt x="108" y="3"/>
                  <a:pt x="101" y="0"/>
                  <a:pt x="93" y="0"/>
                </a:cubicBezTo>
                <a:cubicBezTo>
                  <a:pt x="78" y="0"/>
                  <a:pt x="65" y="12"/>
                  <a:pt x="65" y="28"/>
                </a:cubicBezTo>
                <a:cubicBezTo>
                  <a:pt x="65" y="30"/>
                  <a:pt x="66" y="32"/>
                  <a:pt x="66" y="34"/>
                </a:cubicBezTo>
                <a:cubicBezTo>
                  <a:pt x="43" y="33"/>
                  <a:pt x="23" y="22"/>
                  <a:pt x="10" y="5"/>
                </a:cubicBezTo>
                <a:cubicBezTo>
                  <a:pt x="7" y="9"/>
                  <a:pt x="6" y="14"/>
                  <a:pt x="6" y="19"/>
                </a:cubicBezTo>
                <a:cubicBezTo>
                  <a:pt x="6" y="28"/>
                  <a:pt x="11" y="37"/>
                  <a:pt x="18" y="42"/>
                </a:cubicBezTo>
                <a:cubicBezTo>
                  <a:pt x="14" y="42"/>
                  <a:pt x="9" y="40"/>
                  <a:pt x="6" y="38"/>
                </a:cubicBezTo>
                <a:cubicBezTo>
                  <a:pt x="6" y="38"/>
                  <a:pt x="6" y="39"/>
                  <a:pt x="6" y="39"/>
                </a:cubicBezTo>
                <a:cubicBezTo>
                  <a:pt x="6" y="52"/>
                  <a:pt x="15" y="63"/>
                  <a:pt x="28" y="66"/>
                </a:cubicBezTo>
                <a:cubicBezTo>
                  <a:pt x="25" y="66"/>
                  <a:pt x="23" y="67"/>
                  <a:pt x="20" y="67"/>
                </a:cubicBezTo>
                <a:cubicBezTo>
                  <a:pt x="19" y="67"/>
                  <a:pt x="17" y="66"/>
                  <a:pt x="15" y="66"/>
                </a:cubicBezTo>
                <a:cubicBezTo>
                  <a:pt x="19" y="77"/>
                  <a:pt x="29" y="85"/>
                  <a:pt x="41" y="85"/>
                </a:cubicBezTo>
                <a:cubicBezTo>
                  <a:pt x="31" y="92"/>
                  <a:pt x="20" y="97"/>
                  <a:pt x="7" y="97"/>
                </a:cubicBezTo>
                <a:cubicBezTo>
                  <a:pt x="5" y="97"/>
                  <a:pt x="2" y="97"/>
                  <a:pt x="0" y="96"/>
                </a:cubicBezTo>
                <a:cubicBezTo>
                  <a:pt x="12" y="104"/>
                  <a:pt x="27" y="109"/>
                  <a:pt x="42" y="109"/>
                </a:cubicBezTo>
                <a:cubicBezTo>
                  <a:pt x="93" y="109"/>
                  <a:pt x="120" y="67"/>
                  <a:pt x="120" y="31"/>
                </a:cubicBezTo>
                <a:cubicBezTo>
                  <a:pt x="120" y="30"/>
                  <a:pt x="120" y="28"/>
                  <a:pt x="120" y="27"/>
                </a:cubicBezTo>
                <a:cubicBezTo>
                  <a:pt x="126" y="23"/>
                  <a:pt x="130" y="18"/>
                  <a:pt x="134" y="13"/>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solidFill>
                <a:srgbClr val="000000"/>
              </a:solidFill>
            </a:endParaRPr>
          </a:p>
        </p:txBody>
      </p:sp>
      <p:sp>
        <p:nvSpPr>
          <p:cNvPr id="33" name="Rectangle 32"/>
          <p:cNvSpPr/>
          <p:nvPr/>
        </p:nvSpPr>
        <p:spPr>
          <a:xfrm>
            <a:off x="913793" y="1476990"/>
            <a:ext cx="7782205" cy="276999"/>
          </a:xfrm>
          <a:prstGeom prst="rect">
            <a:avLst/>
          </a:prstGeom>
        </p:spPr>
        <p:txBody>
          <a:bodyPr wrap="square">
            <a:spAutoFit/>
          </a:bodyPr>
          <a:lstStyle/>
          <a:p>
            <a:r>
              <a:rPr lang="en-GB" sz="1200" dirty="0">
                <a:solidFill>
                  <a:srgbClr val="FFFFFF">
                    <a:lumMod val="50000"/>
                  </a:srgbClr>
                </a:solidFill>
                <a:latin typeface="Arial" panose="020B0604020202020204" pitchFamily="34" charset="0"/>
                <a:cs typeface="Arial" panose="020B0604020202020204" pitchFamily="34" charset="0"/>
              </a:rPr>
              <a:t>We look forward to hearing from you!</a:t>
            </a:r>
            <a:endParaRPr lang="id-ID" sz="1200" dirty="0">
              <a:solidFill>
                <a:srgbClr val="FFFFFF">
                  <a:lumMod val="50000"/>
                </a:srgbClr>
              </a:solidFill>
              <a:latin typeface="Arial" panose="020B0604020202020204" pitchFamily="34" charset="0"/>
              <a:cs typeface="Arial" panose="020B0604020202020204" pitchFamily="34" charset="0"/>
            </a:endParaRPr>
          </a:p>
        </p:txBody>
      </p:sp>
      <p:sp>
        <p:nvSpPr>
          <p:cNvPr id="34" name="TextBox 33"/>
          <p:cNvSpPr txBox="1"/>
          <p:nvPr/>
        </p:nvSpPr>
        <p:spPr>
          <a:xfrm>
            <a:off x="916151" y="1089480"/>
            <a:ext cx="1774845" cy="461665"/>
          </a:xfrm>
          <a:prstGeom prst="rect">
            <a:avLst/>
          </a:prstGeom>
          <a:noFill/>
        </p:spPr>
        <p:txBody>
          <a:bodyPr wrap="none" rtlCol="0">
            <a:spAutoFit/>
          </a:bodyPr>
          <a:lstStyle/>
          <a:p>
            <a:r>
              <a:rPr lang="en-GB" sz="2400" b="1" dirty="0">
                <a:solidFill>
                  <a:srgbClr val="000000">
                    <a:lumMod val="65000"/>
                    <a:lumOff val="35000"/>
                  </a:srgbClr>
                </a:solidFill>
                <a:latin typeface="Arial" panose="020B0604020202020204" pitchFamily="34" charset="0"/>
                <a:cs typeface="Arial" panose="020B0604020202020204" pitchFamily="34" charset="0"/>
              </a:rPr>
              <a:t>Contact</a:t>
            </a:r>
            <a:r>
              <a:rPr lang="en-GB" sz="2400" b="1" dirty="0">
                <a:solidFill>
                  <a:srgbClr val="FFFFFF">
                    <a:lumMod val="50000"/>
                  </a:srgbClr>
                </a:solidFill>
                <a:latin typeface="Arial" panose="020B0604020202020204" pitchFamily="34" charset="0"/>
                <a:cs typeface="Arial" panose="020B0604020202020204" pitchFamily="34" charset="0"/>
              </a:rPr>
              <a:t> </a:t>
            </a:r>
            <a:r>
              <a:rPr lang="en-GB" sz="2400" b="1" dirty="0">
                <a:solidFill>
                  <a:srgbClr val="04629A"/>
                </a:solidFill>
                <a:latin typeface="Arial" panose="020B0604020202020204" pitchFamily="34" charset="0"/>
                <a:cs typeface="Arial" panose="020B0604020202020204" pitchFamily="34" charset="0"/>
              </a:rPr>
              <a:t>us</a:t>
            </a:r>
            <a:endParaRPr lang="id-ID" sz="2400" b="1" dirty="0">
              <a:solidFill>
                <a:srgbClr val="04629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53725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fade">
                                      <p:cBhvr>
                                        <p:cTn id="11" dur="500"/>
                                        <p:tgtEl>
                                          <p:spTgt spid="33"/>
                                        </p:tgtEl>
                                      </p:cBhvr>
                                    </p:animEffect>
                                  </p:childTnLst>
                                </p:cTn>
                              </p:par>
                            </p:childTnLst>
                          </p:cTn>
                        </p:par>
                        <p:par>
                          <p:cTn id="12" fill="hold">
                            <p:stCondLst>
                              <p:cond delay="1000"/>
                            </p:stCondLst>
                            <p:childTnLst>
                              <p:par>
                                <p:cTn id="13" presetID="10" presetClass="entr" presetSubtype="0" fill="hold"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1000"/>
                                        <p:tgtEl>
                                          <p:spTgt spid="31"/>
                                        </p:tgtEl>
                                      </p:cBhvr>
                                    </p:animEffect>
                                  </p:childTnLst>
                                </p:cTn>
                              </p:par>
                              <p:par>
                                <p:cTn id="26" presetID="53" presetClass="entr" presetSubtype="16"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1000" fill="hold"/>
                                        <p:tgtEl>
                                          <p:spTgt spid="22"/>
                                        </p:tgtEl>
                                        <p:attrNameLst>
                                          <p:attrName>ppt_w</p:attrName>
                                        </p:attrNameLst>
                                      </p:cBhvr>
                                      <p:tavLst>
                                        <p:tav tm="0">
                                          <p:val>
                                            <p:fltVal val="0"/>
                                          </p:val>
                                        </p:tav>
                                        <p:tav tm="100000">
                                          <p:val>
                                            <p:strVal val="#ppt_w"/>
                                          </p:val>
                                        </p:tav>
                                      </p:tavLst>
                                    </p:anim>
                                    <p:anim calcmode="lin" valueType="num">
                                      <p:cBhvr>
                                        <p:cTn id="29" dur="1000" fill="hold"/>
                                        <p:tgtEl>
                                          <p:spTgt spid="22"/>
                                        </p:tgtEl>
                                        <p:attrNameLst>
                                          <p:attrName>ppt_h</p:attrName>
                                        </p:attrNameLst>
                                      </p:cBhvr>
                                      <p:tavLst>
                                        <p:tav tm="0">
                                          <p:val>
                                            <p:fltVal val="0"/>
                                          </p:val>
                                        </p:tav>
                                        <p:tav tm="100000">
                                          <p:val>
                                            <p:strVal val="#ppt_h"/>
                                          </p:val>
                                        </p:tav>
                                      </p:tavLst>
                                    </p:anim>
                                    <p:animEffect transition="in" filter="fade">
                                      <p:cBhvr>
                                        <p:cTn id="30" dur="1000"/>
                                        <p:tgtEl>
                                          <p:spTgt spid="22"/>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p:cTn id="33" dur="1000" fill="hold"/>
                                        <p:tgtEl>
                                          <p:spTgt spid="53"/>
                                        </p:tgtEl>
                                        <p:attrNameLst>
                                          <p:attrName>ppt_w</p:attrName>
                                        </p:attrNameLst>
                                      </p:cBhvr>
                                      <p:tavLst>
                                        <p:tav tm="0">
                                          <p:val>
                                            <p:fltVal val="0"/>
                                          </p:val>
                                        </p:tav>
                                        <p:tav tm="100000">
                                          <p:val>
                                            <p:strVal val="#ppt_w"/>
                                          </p:val>
                                        </p:tav>
                                      </p:tavLst>
                                    </p:anim>
                                    <p:anim calcmode="lin" valueType="num">
                                      <p:cBhvr>
                                        <p:cTn id="34" dur="1000" fill="hold"/>
                                        <p:tgtEl>
                                          <p:spTgt spid="53"/>
                                        </p:tgtEl>
                                        <p:attrNameLst>
                                          <p:attrName>ppt_h</p:attrName>
                                        </p:attrNameLst>
                                      </p:cBhvr>
                                      <p:tavLst>
                                        <p:tav tm="0">
                                          <p:val>
                                            <p:fltVal val="0"/>
                                          </p:val>
                                        </p:tav>
                                        <p:tav tm="100000">
                                          <p:val>
                                            <p:strVal val="#ppt_h"/>
                                          </p:val>
                                        </p:tav>
                                      </p:tavLst>
                                    </p:anim>
                                    <p:animEffect transition="in" filter="fade">
                                      <p:cBhvr>
                                        <p:cTn id="35" dur="1000"/>
                                        <p:tgtEl>
                                          <p:spTgt spid="53"/>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54"/>
                                        </p:tgtEl>
                                        <p:attrNameLst>
                                          <p:attrName>style.visibility</p:attrName>
                                        </p:attrNameLst>
                                      </p:cBhvr>
                                      <p:to>
                                        <p:strVal val="visible"/>
                                      </p:to>
                                    </p:set>
                                    <p:anim calcmode="lin" valueType="num">
                                      <p:cBhvr>
                                        <p:cTn id="38" dur="1000" fill="hold"/>
                                        <p:tgtEl>
                                          <p:spTgt spid="54"/>
                                        </p:tgtEl>
                                        <p:attrNameLst>
                                          <p:attrName>ppt_w</p:attrName>
                                        </p:attrNameLst>
                                      </p:cBhvr>
                                      <p:tavLst>
                                        <p:tav tm="0">
                                          <p:val>
                                            <p:fltVal val="0"/>
                                          </p:val>
                                        </p:tav>
                                        <p:tav tm="100000">
                                          <p:val>
                                            <p:strVal val="#ppt_w"/>
                                          </p:val>
                                        </p:tav>
                                      </p:tavLst>
                                    </p:anim>
                                    <p:anim calcmode="lin" valueType="num">
                                      <p:cBhvr>
                                        <p:cTn id="39" dur="1000" fill="hold"/>
                                        <p:tgtEl>
                                          <p:spTgt spid="54"/>
                                        </p:tgtEl>
                                        <p:attrNameLst>
                                          <p:attrName>ppt_h</p:attrName>
                                        </p:attrNameLst>
                                      </p:cBhvr>
                                      <p:tavLst>
                                        <p:tav tm="0">
                                          <p:val>
                                            <p:fltVal val="0"/>
                                          </p:val>
                                        </p:tav>
                                        <p:tav tm="100000">
                                          <p:val>
                                            <p:strVal val="#ppt_h"/>
                                          </p:val>
                                        </p:tav>
                                      </p:tavLst>
                                    </p:anim>
                                    <p:animEffect transition="in" filter="fade">
                                      <p:cBhvr>
                                        <p:cTn id="40" dur="1000"/>
                                        <p:tgtEl>
                                          <p:spTgt spid="54"/>
                                        </p:tgtEl>
                                      </p:cBhvr>
                                    </p:animEffect>
                                  </p:childTnLst>
                                </p:cTn>
                              </p:par>
                            </p:childTnLst>
                          </p:cTn>
                        </p:par>
                        <p:par>
                          <p:cTn id="41" fill="hold">
                            <p:stCondLst>
                              <p:cond delay="3000"/>
                            </p:stCondLst>
                            <p:childTnLst>
                              <p:par>
                                <p:cTn id="42" presetID="10" presetClass="entr" presetSubtype="0"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1000"/>
                                        <p:tgtEl>
                                          <p:spTgt spid="2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000"/>
                                        <p:tgtEl>
                                          <p:spTgt spid="3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9" grpId="0" animBg="1"/>
      <p:bldP spid="30" grpId="0" animBg="1"/>
      <p:bldP spid="31" grpId="0" animBg="1"/>
      <p:bldP spid="37" grpId="0"/>
      <p:bldP spid="38" grpId="0"/>
      <p:bldP spid="53" grpId="0" animBg="1"/>
      <p:bldP spid="54" grpId="0" animBg="1"/>
      <p:bldP spid="33"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82085" y="266837"/>
            <a:ext cx="7899990" cy="850106"/>
          </a:xfrm>
        </p:spPr>
        <p:txBody>
          <a:bodyPr>
            <a:normAutofit fontScale="90000"/>
          </a:bodyPr>
          <a:lstStyle/>
          <a:p>
            <a:r>
              <a:rPr lang="en-GB" sz="2800" dirty="0">
                <a:solidFill>
                  <a:srgbClr val="0070C0"/>
                </a:solidFill>
              </a:rPr>
              <a:t>OECD applied </a:t>
            </a:r>
            <a:r>
              <a:rPr lang="en-US" sz="2800" dirty="0">
                <a:solidFill>
                  <a:srgbClr val="0070C0"/>
                </a:solidFill>
              </a:rPr>
              <a:t>the G20-initiated analytical framework for improving agricultural productivity and sustainability to review policies</a:t>
            </a:r>
            <a:endParaRPr lang="en-GB" sz="2800" dirty="0">
              <a:solidFill>
                <a:srgbClr val="0070C0"/>
              </a:solidFill>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0A9640-4390-47EF-8811-D654E0622300}" type="slidenum">
              <a:rPr kumimoji="0" lang="en-GB" altLang="en-US"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altLang="en-US" sz="1000" b="0" i="0" u="none" strike="noStrike" kern="1200" cap="none" spc="0" normalizeH="0" baseline="0" noProof="0" dirty="0">
              <a:ln>
                <a:noFill/>
              </a:ln>
              <a:solidFill>
                <a:prstClr val="white"/>
              </a:solidFill>
              <a:effectLst/>
              <a:uLnTx/>
              <a:uFillTx/>
              <a:latin typeface="Arial"/>
              <a:ea typeface="+mn-ea"/>
              <a:cs typeface="+mn-cs"/>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92741">
            <a:off x="5778008" y="2214718"/>
            <a:ext cx="2748305" cy="3661712"/>
          </a:xfrm>
          <a:prstGeom prst="rect">
            <a:avLst/>
          </a:prstGeom>
          <a:ln>
            <a:solidFill>
              <a:schemeClr val="tx1">
                <a:lumMod val="75000"/>
              </a:schemeClr>
            </a:solidFill>
          </a:ln>
          <a:effectLst>
            <a:outerShdw blurRad="50800" dist="38100" dir="2700000" algn="tl" rotWithShape="0">
              <a:prstClr val="black">
                <a:alpha val="40000"/>
              </a:prstClr>
            </a:outerShdw>
          </a:effec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251880">
            <a:off x="658085" y="2185793"/>
            <a:ext cx="2869305" cy="3822927"/>
          </a:xfrm>
          <a:prstGeom prst="rect">
            <a:avLst/>
          </a:prstGeom>
          <a:ln>
            <a:solidFill>
              <a:schemeClr val="tx1">
                <a:lumMod val="75000"/>
              </a:schemeClr>
            </a:solidFill>
          </a:ln>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22274" y="1893840"/>
            <a:ext cx="2784038" cy="3709323"/>
          </a:xfrm>
          <a:prstGeom prst="rect">
            <a:avLst/>
          </a:prstGeom>
          <a:ln>
            <a:solidFill>
              <a:schemeClr val="tx1">
                <a:lumMod val="75000"/>
              </a:schemeClr>
            </a:solidFill>
          </a:ln>
        </p:spPr>
      </p:pic>
    </p:spTree>
    <p:extLst>
      <p:ext uri="{BB962C8B-B14F-4D97-AF65-F5344CB8AC3E}">
        <p14:creationId xmlns:p14="http://schemas.microsoft.com/office/powerpoint/2010/main" val="2929394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18800" cy="553566"/>
          </a:xfrm>
        </p:spPr>
        <p:txBody>
          <a:bodyPr>
            <a:normAutofit/>
          </a:bodyPr>
          <a:lstStyle/>
          <a:p>
            <a:pPr lvl="0">
              <a:buNone/>
            </a:pPr>
            <a:endParaRPr lang="en-GB" sz="2400" dirty="0"/>
          </a:p>
          <a:p>
            <a:pPr lvl="0">
              <a:buNone/>
            </a:pPr>
            <a:endParaRPr lang="en-GB" sz="2400" dirty="0"/>
          </a:p>
          <a:p>
            <a:endParaRPr lang="en-GB" dirty="0"/>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27272"/>
                </a:solidFill>
                <a:effectLst/>
                <a:uLnTx/>
                <a:uFillTx/>
                <a:latin typeface="Arial"/>
                <a:ea typeface="+mn-ea"/>
                <a:cs typeface="+mn-cs"/>
              </a:rPr>
              <a:t>OECD Trade and Agriculture Directorate</a:t>
            </a:r>
            <a:endParaRPr kumimoji="0" lang="en-GB" sz="1000" b="0" i="0" u="none" strike="noStrike" kern="1200" cap="none" spc="0" normalizeH="0" baseline="0" noProof="0" dirty="0">
              <a:ln>
                <a:noFill/>
              </a:ln>
              <a:solidFill>
                <a:srgbClr val="727272"/>
              </a:solidFill>
              <a:effectLst/>
              <a:uLnTx/>
              <a:uFillTx/>
              <a:latin typeface="Arial"/>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3777C5-047B-45D0-A18D-F0B24793236E}" type="slidenum">
              <a:rPr kumimoji="0" lang="en-GB"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000" b="0" i="0" u="none" strike="noStrike" kern="1200" cap="none" spc="0" normalizeH="0" baseline="0" noProof="0" dirty="0">
              <a:ln>
                <a:noFill/>
              </a:ln>
              <a:solidFill>
                <a:prstClr val="white"/>
              </a:solidFill>
              <a:effectLst/>
              <a:uLnTx/>
              <a:uFillTx/>
              <a:latin typeface="Arial"/>
              <a:ea typeface="+mn-ea"/>
              <a:cs typeface="+mn-cs"/>
            </a:endParaRPr>
          </a:p>
        </p:txBody>
      </p:sp>
      <p:sp>
        <p:nvSpPr>
          <p:cNvPr id="8" name="Title 1"/>
          <p:cNvSpPr txBox="1">
            <a:spLocks/>
          </p:cNvSpPr>
          <p:nvPr/>
        </p:nvSpPr>
        <p:spPr>
          <a:xfrm>
            <a:off x="971600" y="332656"/>
            <a:ext cx="8172400" cy="86409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800" b="0" i="0" u="none" strike="noStrike" kern="1200" cap="none" spc="0" normalizeH="0" baseline="0" noProof="0" dirty="0">
              <a:ln>
                <a:noFill/>
              </a:ln>
              <a:solidFill>
                <a:srgbClr val="727272"/>
              </a:solidFill>
              <a:effectLst/>
              <a:uLnTx/>
              <a:uFillTx/>
              <a:latin typeface="Arial"/>
              <a:ea typeface="+mn-ea"/>
              <a:cs typeface="+mn-cs"/>
            </a:endParaRPr>
          </a:p>
        </p:txBody>
      </p:sp>
      <p:graphicFrame>
        <p:nvGraphicFramePr>
          <p:cNvPr id="2" name="Diagram 1"/>
          <p:cNvGraphicFramePr/>
          <p:nvPr/>
        </p:nvGraphicFramePr>
        <p:xfrm>
          <a:off x="277815" y="1344617"/>
          <a:ext cx="8704185" cy="5066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971600" y="191365"/>
            <a:ext cx="7858129" cy="954107"/>
          </a:xfrm>
          <a:prstGeom prst="rect">
            <a:avLst/>
          </a:prstGeom>
          <a:noFill/>
        </p:spPr>
        <p:txBody>
          <a:bodyPr wrap="square" rtlCol="0">
            <a:spAutoFit/>
          </a:bodyPr>
          <a:lstStyle/>
          <a:p>
            <a:pPr lvl="0">
              <a:defRPr/>
            </a:pPr>
            <a:r>
              <a:rPr lang="en-US" sz="2800" b="1" dirty="0">
                <a:solidFill>
                  <a:srgbClr val="04629A"/>
                </a:solidFill>
              </a:rPr>
              <a:t>Challenges and opportunities for agriculture and rural development in East Asia</a:t>
            </a:r>
            <a:endParaRPr kumimoji="0" lang="en-GB" sz="2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200711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rgbClr val="0070C0"/>
                </a:solidFill>
              </a:rPr>
              <a:t>OECD reviews show that governance of agricultural innovation system is key  </a:t>
            </a:r>
            <a:endParaRPr lang="en-US" sz="2800" dirty="0">
              <a:solidFill>
                <a:srgbClr val="0070C0"/>
              </a:solidFill>
            </a:endParaRPr>
          </a:p>
        </p:txBody>
      </p:sp>
      <p:sp>
        <p:nvSpPr>
          <p:cNvPr id="3" name="Content Placeholder 2"/>
          <p:cNvSpPr>
            <a:spLocks noGrp="1"/>
          </p:cNvSpPr>
          <p:nvPr>
            <p:ph idx="1"/>
          </p:nvPr>
        </p:nvSpPr>
        <p:spPr>
          <a:xfrm>
            <a:off x="468000" y="1484784"/>
            <a:ext cx="8208456" cy="4896544"/>
          </a:xfrm>
        </p:spPr>
        <p:txBody>
          <a:bodyPr>
            <a:normAutofit/>
          </a:bodyPr>
          <a:lstStyle/>
          <a:p>
            <a:pPr>
              <a:spcBef>
                <a:spcPts val="600"/>
              </a:spcBef>
              <a:spcAft>
                <a:spcPts val="600"/>
              </a:spcAft>
            </a:pPr>
            <a:r>
              <a:rPr lang="en-GB" sz="2400" dirty="0">
                <a:solidFill>
                  <a:schemeClr val="bg1"/>
                </a:solidFill>
                <a:latin typeface="+mn-lt"/>
              </a:rPr>
              <a:t>Innovation in agriculture is </a:t>
            </a:r>
            <a:r>
              <a:rPr lang="en-US" sz="2400" dirty="0">
                <a:solidFill>
                  <a:schemeClr val="bg1"/>
                </a:solidFill>
                <a:latin typeface="+mn-lt"/>
              </a:rPr>
              <a:t>increasingly depends on technologies developed outside the sector</a:t>
            </a:r>
            <a:endParaRPr lang="en-GB" sz="2400" dirty="0">
              <a:solidFill>
                <a:schemeClr val="bg1"/>
              </a:solidFill>
              <a:latin typeface="+mn-lt"/>
            </a:endParaRPr>
          </a:p>
          <a:p>
            <a:pPr>
              <a:spcBef>
                <a:spcPts val="600"/>
              </a:spcBef>
              <a:spcAft>
                <a:spcPts val="600"/>
              </a:spcAft>
            </a:pPr>
            <a:r>
              <a:rPr lang="en-GB" sz="2400" dirty="0">
                <a:solidFill>
                  <a:schemeClr val="bg1"/>
                </a:solidFill>
                <a:latin typeface="+mn-lt"/>
              </a:rPr>
              <a:t>Innovation became a highly interactive process of collaboration between a variety of actors</a:t>
            </a:r>
          </a:p>
          <a:p>
            <a:pPr>
              <a:spcBef>
                <a:spcPts val="600"/>
              </a:spcBef>
              <a:spcAft>
                <a:spcPts val="600"/>
              </a:spcAft>
            </a:pPr>
            <a:r>
              <a:rPr lang="en-GB" sz="2400" dirty="0">
                <a:solidFill>
                  <a:srgbClr val="0070C0"/>
                </a:solidFill>
                <a:latin typeface="+mn-lt"/>
              </a:rPr>
              <a:t>The challenge is to make the agricultural innovation system more responsive to needs and more effective in generating innovative solutions</a:t>
            </a:r>
          </a:p>
          <a:p>
            <a:pPr>
              <a:spcBef>
                <a:spcPts val="600"/>
              </a:spcBef>
              <a:spcAft>
                <a:spcPts val="600"/>
              </a:spcAft>
            </a:pPr>
            <a:r>
              <a:rPr lang="en-US" sz="2400" dirty="0">
                <a:solidFill>
                  <a:schemeClr val="bg1"/>
                </a:solidFill>
                <a:latin typeface="+mn-lt"/>
              </a:rPr>
              <a:t>This is much beyond R&amp;D policy, </a:t>
            </a:r>
            <a:r>
              <a:rPr lang="en-US" sz="2400" dirty="0">
                <a:solidFill>
                  <a:srgbClr val="0070C0"/>
                </a:solidFill>
                <a:latin typeface="+mn-lt"/>
              </a:rPr>
              <a:t>the whole policy and market environment matters for innovation</a:t>
            </a:r>
          </a:p>
          <a:p>
            <a:pPr>
              <a:spcBef>
                <a:spcPts val="600"/>
              </a:spcBef>
              <a:spcAft>
                <a:spcPts val="600"/>
              </a:spcAft>
            </a:pPr>
            <a:r>
              <a:rPr lang="en-US" sz="2400" dirty="0">
                <a:solidFill>
                  <a:schemeClr val="bg1"/>
                </a:solidFill>
                <a:latin typeface="+mn-lt"/>
              </a:rPr>
              <a:t>Fostering the skills of farmers to innovate and engage with other stakeholders</a:t>
            </a:r>
          </a:p>
          <a:p>
            <a:pPr>
              <a:spcBef>
                <a:spcPts val="600"/>
              </a:spcBef>
              <a:spcAft>
                <a:spcPts val="600"/>
              </a:spcAft>
            </a:pPr>
            <a:endParaRPr lang="en-US" sz="2400" dirty="0">
              <a:solidFill>
                <a:srgbClr val="0070C0"/>
              </a:solidFill>
              <a:latin typeface="+mn-lt"/>
            </a:endParaRPr>
          </a:p>
          <a:p>
            <a:pPr marL="0" indent="0">
              <a:spcBef>
                <a:spcPts val="600"/>
              </a:spcBef>
              <a:spcAft>
                <a:spcPts val="600"/>
              </a:spcAft>
              <a:buNone/>
            </a:pPr>
            <a:endParaRPr lang="en-GB" sz="2400" dirty="0">
              <a:solidFill>
                <a:srgbClr val="0070C0"/>
              </a:solidFill>
              <a:latin typeface="+mn-lt"/>
            </a:endParaRPr>
          </a:p>
          <a:p>
            <a:pPr>
              <a:spcBef>
                <a:spcPts val="600"/>
              </a:spcBef>
              <a:spcAft>
                <a:spcPts val="600"/>
              </a:spcAft>
            </a:pPr>
            <a:endParaRPr lang="en-GB" sz="2600" dirty="0">
              <a:solidFill>
                <a:schemeClr val="bg1"/>
              </a:solidFill>
              <a:latin typeface="+mn-lt"/>
            </a:endParaRPr>
          </a:p>
          <a:p>
            <a:endParaRPr lang="en-GB" dirty="0"/>
          </a:p>
          <a:p>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3777C5-047B-45D0-A18D-F0B24793236E}" type="slidenum">
              <a:rPr kumimoji="0" lang="en-GB"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0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1751803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588" y="1390562"/>
            <a:ext cx="8218800" cy="553566"/>
          </a:xfrm>
        </p:spPr>
        <p:txBody>
          <a:bodyPr>
            <a:normAutofit/>
          </a:bodyPr>
          <a:lstStyle/>
          <a:p>
            <a:pPr lvl="0">
              <a:buNone/>
            </a:pPr>
            <a:endParaRPr lang="en-GB" sz="2400" dirty="0"/>
          </a:p>
          <a:p>
            <a:pPr lvl="0">
              <a:buNone/>
            </a:pPr>
            <a:endParaRPr lang="en-GB" sz="2400" dirty="0"/>
          </a:p>
          <a:p>
            <a:endParaRPr lang="en-GB" dirty="0"/>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27272"/>
                </a:solidFill>
                <a:effectLst/>
                <a:uLnTx/>
                <a:uFillTx/>
                <a:latin typeface="Arial"/>
                <a:ea typeface="+mn-ea"/>
                <a:cs typeface="+mn-cs"/>
              </a:rPr>
              <a:t>OECD Trade and Agriculture Directorate</a:t>
            </a:r>
            <a:endParaRPr kumimoji="0" lang="en-GB" sz="1000" b="0" i="0" u="none" strike="noStrike" kern="1200" cap="none" spc="0" normalizeH="0" baseline="0" noProof="0" dirty="0">
              <a:ln>
                <a:noFill/>
              </a:ln>
              <a:solidFill>
                <a:srgbClr val="727272"/>
              </a:solidFill>
              <a:effectLst/>
              <a:uLnTx/>
              <a:uFillTx/>
              <a:latin typeface="Arial"/>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3777C5-047B-45D0-A18D-F0B24793236E}" type="slidenum">
              <a:rPr kumimoji="0" lang="en-GB"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000" b="0" i="0" u="none" strike="noStrike" kern="1200" cap="none" spc="0" normalizeH="0" baseline="0" noProof="0" dirty="0">
              <a:ln>
                <a:noFill/>
              </a:ln>
              <a:solidFill>
                <a:prstClr val="white"/>
              </a:solidFill>
              <a:effectLst/>
              <a:uLnTx/>
              <a:uFillTx/>
              <a:latin typeface="Arial"/>
              <a:ea typeface="+mn-ea"/>
              <a:cs typeface="+mn-cs"/>
            </a:endParaRPr>
          </a:p>
        </p:txBody>
      </p:sp>
      <p:sp>
        <p:nvSpPr>
          <p:cNvPr id="8" name="Title 1"/>
          <p:cNvSpPr txBox="1">
            <a:spLocks/>
          </p:cNvSpPr>
          <p:nvPr/>
        </p:nvSpPr>
        <p:spPr>
          <a:xfrm>
            <a:off x="971600" y="332656"/>
            <a:ext cx="8172400" cy="86409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800" b="0" i="0" u="none" strike="noStrike" kern="1200" cap="none" spc="0" normalizeH="0" baseline="0" noProof="0" dirty="0">
              <a:ln>
                <a:noFill/>
              </a:ln>
              <a:solidFill>
                <a:srgbClr val="727272"/>
              </a:solidFill>
              <a:effectLst/>
              <a:uLnTx/>
              <a:uFillTx/>
              <a:latin typeface="Arial"/>
              <a:ea typeface="+mn-ea"/>
              <a:cs typeface="+mn-cs"/>
            </a:endParaRPr>
          </a:p>
        </p:txBody>
      </p:sp>
      <p:sp>
        <p:nvSpPr>
          <p:cNvPr id="10" name="Content Placeholder 2"/>
          <p:cNvSpPr txBox="1">
            <a:spLocks/>
          </p:cNvSpPr>
          <p:nvPr/>
        </p:nvSpPr>
        <p:spPr>
          <a:xfrm>
            <a:off x="255639" y="1484784"/>
            <a:ext cx="8424936" cy="46085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20000"/>
              </a:lnSpc>
              <a:spcBef>
                <a:spcPct val="20000"/>
              </a:spcBef>
              <a:spcAft>
                <a:spcPts val="600"/>
              </a:spcAft>
              <a:buClrTx/>
              <a:buSzTx/>
              <a:buFont typeface="Arial" panose="020B0604020202020204" pitchFamily="34" charset="0"/>
              <a:buChar char="»"/>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342900" marR="0" lvl="0" indent="-342900" algn="l" defTabSz="914400" rtl="0" eaLnBrk="1" fontAlgn="auto" latinLnBrk="0" hangingPunct="1">
              <a:lnSpc>
                <a:spcPct val="120000"/>
              </a:lnSpc>
              <a:spcBef>
                <a:spcPct val="20000"/>
              </a:spcBef>
              <a:spcAft>
                <a:spcPts val="600"/>
              </a:spcAft>
              <a:buClrTx/>
              <a:buSzTx/>
              <a:buFont typeface="Arial" panose="020B0604020202020204" pitchFamily="34" charset="0"/>
              <a:buChar char="»"/>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0" marR="0" lvl="0" indent="0" algn="l" defTabSz="914400" rtl="0" eaLnBrk="1" fontAlgn="auto" latinLnBrk="0" hangingPunct="1">
              <a:lnSpc>
                <a:spcPct val="120000"/>
              </a:lnSpc>
              <a:spcBef>
                <a:spcPct val="20000"/>
              </a:spcBef>
              <a:spcAft>
                <a:spcPts val="600"/>
              </a:spcAft>
              <a:buClrTx/>
              <a:buSzTx/>
              <a:buFontTx/>
              <a:buNone/>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0" marR="0" lvl="0" indent="0" algn="l" defTabSz="914400" rtl="0" eaLnBrk="1" fontAlgn="auto" latinLnBrk="0" hangingPunct="1">
              <a:lnSpc>
                <a:spcPct val="120000"/>
              </a:lnSpc>
              <a:spcBef>
                <a:spcPct val="20000"/>
              </a:spcBef>
              <a:spcAft>
                <a:spcPts val="0"/>
              </a:spcAft>
              <a:buClrTx/>
              <a:buSzTx/>
              <a:buFontTx/>
              <a:buNone/>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p:txBody>
      </p:sp>
      <p:sp>
        <p:nvSpPr>
          <p:cNvPr id="12" name="TextBox 11"/>
          <p:cNvSpPr txBox="1"/>
          <p:nvPr/>
        </p:nvSpPr>
        <p:spPr>
          <a:xfrm>
            <a:off x="1172662" y="245426"/>
            <a:ext cx="7400726"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4629A"/>
                </a:solidFill>
                <a:effectLst/>
                <a:uLnTx/>
                <a:uFillTx/>
                <a:latin typeface="Arial"/>
                <a:ea typeface="+mn-ea"/>
                <a:cs typeface="+mn-cs"/>
              </a:rPr>
              <a:t>What is the source of value-added in  agricultural products?</a:t>
            </a:r>
          </a:p>
        </p:txBody>
      </p:sp>
      <p:sp>
        <p:nvSpPr>
          <p:cNvPr id="13" name="TextBox 12"/>
          <p:cNvSpPr txBox="1"/>
          <p:nvPr/>
        </p:nvSpPr>
        <p:spPr>
          <a:xfrm>
            <a:off x="1000200" y="6001838"/>
            <a:ext cx="737212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a:ea typeface="+mn-ea"/>
                <a:cs typeface="+mn-cs"/>
              </a:rPr>
              <a:t>Sources:</a:t>
            </a:r>
            <a:r>
              <a:rPr kumimoji="0" lang="en-US" sz="900" b="0" i="0" u="none" strike="noStrike" kern="1200" cap="none" spc="0" normalizeH="0" baseline="0" noProof="0" dirty="0">
                <a:ln>
                  <a:noFill/>
                </a:ln>
                <a:solidFill>
                  <a:prstClr val="black"/>
                </a:solidFill>
                <a:effectLst/>
                <a:uLnTx/>
                <a:uFillTx/>
                <a:latin typeface="Arial"/>
                <a:ea typeface="+mn-ea"/>
                <a:cs typeface="+mn-cs"/>
              </a:rPr>
              <a:t> : Adapted from: Greenville, J., K. Kawasaki and M. </a:t>
            </a:r>
            <a:r>
              <a:rPr kumimoji="0" lang="en-US" sz="900" b="0" i="0" u="none" strike="noStrike" kern="1200" cap="none" spc="0" normalizeH="0" baseline="0" noProof="0" dirty="0" err="1">
                <a:ln>
                  <a:noFill/>
                </a:ln>
                <a:solidFill>
                  <a:prstClr val="black"/>
                </a:solidFill>
                <a:effectLst/>
                <a:uLnTx/>
                <a:uFillTx/>
                <a:latin typeface="Arial"/>
                <a:ea typeface="+mn-ea"/>
                <a:cs typeface="+mn-cs"/>
              </a:rPr>
              <a:t>Jouanjean</a:t>
            </a:r>
            <a:r>
              <a:rPr kumimoji="0" lang="en-US" sz="900" b="0" i="0" u="none" strike="noStrike" kern="1200" cap="none" spc="0" normalizeH="0" baseline="0" noProof="0" dirty="0">
                <a:ln>
                  <a:noFill/>
                </a:ln>
                <a:solidFill>
                  <a:prstClr val="black"/>
                </a:solidFill>
                <a:effectLst/>
                <a:uLnTx/>
                <a:uFillTx/>
                <a:latin typeface="Arial"/>
                <a:ea typeface="+mn-ea"/>
                <a:cs typeface="+mn-cs"/>
              </a:rPr>
              <a:t> (2019), "Value Adding Pathways in Agriculture and Food Trade: The Role of GVCs and Services", OECD Food, Agriculture and Fisheries Papers, No. 123, OECD Publishing, Paris </a:t>
            </a:r>
            <a:endParaRPr kumimoji="0" lang="en-GB" sz="900" b="0" i="0" u="none" strike="noStrike" kern="1200" cap="none" spc="0" normalizeH="0" baseline="0" noProof="0" dirty="0">
              <a:ln>
                <a:noFill/>
              </a:ln>
              <a:solidFill>
                <a:prstClr val="black"/>
              </a:solidFill>
              <a:effectLst/>
              <a:uLnTx/>
              <a:uFillTx/>
              <a:latin typeface="Arial"/>
              <a:ea typeface="+mn-ea"/>
              <a:cs typeface="+mn-cs"/>
            </a:endParaRPr>
          </a:p>
        </p:txBody>
      </p:sp>
      <p:sp>
        <p:nvSpPr>
          <p:cNvPr id="14" name="TextBox 13"/>
          <p:cNvSpPr txBox="1"/>
          <p:nvPr/>
        </p:nvSpPr>
        <p:spPr>
          <a:xfrm>
            <a:off x="490701" y="1742855"/>
            <a:ext cx="7946573" cy="307777"/>
          </a:xfrm>
          <a:prstGeom prst="rect">
            <a:avLst/>
          </a:prstGeom>
          <a:noFill/>
        </p:spPr>
        <p:txBody>
          <a:bodyPr wrap="square" rtlCol="0">
            <a:spAutoFit/>
          </a:bodyPr>
          <a:lstStyle/>
          <a:p>
            <a:pPr lvl="0" algn="ctr">
              <a:defRPr/>
            </a:pPr>
            <a:r>
              <a:rPr lang="en-US" sz="1400" b="1" dirty="0">
                <a:solidFill>
                  <a:prstClr val="black">
                    <a:lumMod val="65000"/>
                    <a:lumOff val="35000"/>
                  </a:prstClr>
                </a:solidFill>
              </a:rPr>
              <a:t>Sources of value added in the final demand in the agriculture, </a:t>
            </a:r>
            <a:r>
              <a:rPr kumimoji="0" lang="en-US" sz="1400" b="1" i="0" u="none" strike="noStrike" kern="1200" cap="none" spc="0" normalizeH="0" baseline="0" noProof="0" dirty="0">
                <a:ln>
                  <a:noFill/>
                </a:ln>
                <a:solidFill>
                  <a:prstClr val="black">
                    <a:lumMod val="65000"/>
                    <a:lumOff val="35000"/>
                  </a:prstClr>
                </a:solidFill>
                <a:effectLst/>
                <a:uLnTx/>
                <a:uFillTx/>
                <a:latin typeface="Arial"/>
                <a:ea typeface="+mn-ea"/>
                <a:cs typeface="+mn-cs"/>
              </a:rPr>
              <a:t>2014</a:t>
            </a:r>
            <a:endParaRPr kumimoji="0" lang="en-GB" sz="1400" b="1"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graphicFrame>
        <p:nvGraphicFramePr>
          <p:cNvPr id="15" name="Chart 14"/>
          <p:cNvGraphicFramePr>
            <a:graphicFrameLocks/>
          </p:cNvGraphicFramePr>
          <p:nvPr/>
        </p:nvGraphicFramePr>
        <p:xfrm>
          <a:off x="467249" y="2513991"/>
          <a:ext cx="4078997" cy="2550098"/>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a16="http://schemas.microsoft.com/office/drawing/2014/main" id="{2C4942C5-A781-4F9D-A5F6-7C97D2C84E28}"/>
              </a:ext>
            </a:extLst>
          </p:cNvPr>
          <p:cNvPicPr>
            <a:picLocks noChangeAspect="1"/>
          </p:cNvPicPr>
          <p:nvPr/>
        </p:nvPicPr>
        <p:blipFill>
          <a:blip r:embed="rId4"/>
          <a:stretch>
            <a:fillRect/>
          </a:stretch>
        </p:blipFill>
        <p:spPr>
          <a:xfrm>
            <a:off x="1290622" y="2091062"/>
            <a:ext cx="7081704" cy="3885046"/>
          </a:xfrm>
          <a:prstGeom prst="rect">
            <a:avLst/>
          </a:prstGeom>
        </p:spPr>
      </p:pic>
    </p:spTree>
    <p:extLst>
      <p:ext uri="{BB962C8B-B14F-4D97-AF65-F5344CB8AC3E}">
        <p14:creationId xmlns:p14="http://schemas.microsoft.com/office/powerpoint/2010/main" val="2198656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588" y="1390562"/>
            <a:ext cx="8218800" cy="553566"/>
          </a:xfrm>
        </p:spPr>
        <p:txBody>
          <a:bodyPr>
            <a:normAutofit/>
          </a:bodyPr>
          <a:lstStyle/>
          <a:p>
            <a:pPr lvl="0">
              <a:buNone/>
            </a:pPr>
            <a:endParaRPr lang="en-GB" sz="2400" dirty="0"/>
          </a:p>
          <a:p>
            <a:pPr lvl="0">
              <a:buNone/>
            </a:pPr>
            <a:endParaRPr lang="en-GB" sz="2400" dirty="0"/>
          </a:p>
          <a:p>
            <a:endParaRPr lang="en-GB" dirty="0"/>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27272"/>
                </a:solidFill>
                <a:effectLst/>
                <a:uLnTx/>
                <a:uFillTx/>
                <a:latin typeface="Arial"/>
                <a:ea typeface="+mn-ea"/>
                <a:cs typeface="+mn-cs"/>
              </a:rPr>
              <a:t>OECD Trade and Agriculture Directorate</a:t>
            </a:r>
            <a:endParaRPr kumimoji="0" lang="en-GB" sz="1000" b="0" i="0" u="none" strike="noStrike" kern="1200" cap="none" spc="0" normalizeH="0" baseline="0" noProof="0" dirty="0">
              <a:ln>
                <a:noFill/>
              </a:ln>
              <a:solidFill>
                <a:srgbClr val="727272"/>
              </a:solidFill>
              <a:effectLst/>
              <a:uLnTx/>
              <a:uFillTx/>
              <a:latin typeface="Arial"/>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3777C5-047B-45D0-A18D-F0B24793236E}" type="slidenum">
              <a:rPr kumimoji="0" lang="en-GB"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000" b="0" i="0" u="none" strike="noStrike" kern="1200" cap="none" spc="0" normalizeH="0" baseline="0" noProof="0" dirty="0">
              <a:ln>
                <a:noFill/>
              </a:ln>
              <a:solidFill>
                <a:prstClr val="white"/>
              </a:solidFill>
              <a:effectLst/>
              <a:uLnTx/>
              <a:uFillTx/>
              <a:latin typeface="Arial"/>
              <a:ea typeface="+mn-ea"/>
              <a:cs typeface="+mn-cs"/>
            </a:endParaRPr>
          </a:p>
        </p:txBody>
      </p:sp>
      <p:sp>
        <p:nvSpPr>
          <p:cNvPr id="8" name="Title 1"/>
          <p:cNvSpPr txBox="1">
            <a:spLocks/>
          </p:cNvSpPr>
          <p:nvPr/>
        </p:nvSpPr>
        <p:spPr>
          <a:xfrm>
            <a:off x="971600" y="332656"/>
            <a:ext cx="8172400" cy="86409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800" b="0" i="0" u="none" strike="noStrike" kern="1200" cap="none" spc="0" normalizeH="0" baseline="0" noProof="0" dirty="0">
              <a:ln>
                <a:noFill/>
              </a:ln>
              <a:solidFill>
                <a:srgbClr val="727272"/>
              </a:solidFill>
              <a:effectLst/>
              <a:uLnTx/>
              <a:uFillTx/>
              <a:latin typeface="Arial"/>
              <a:ea typeface="+mn-ea"/>
              <a:cs typeface="+mn-cs"/>
            </a:endParaRPr>
          </a:p>
        </p:txBody>
      </p:sp>
      <p:sp>
        <p:nvSpPr>
          <p:cNvPr id="10" name="Content Placeholder 2"/>
          <p:cNvSpPr txBox="1">
            <a:spLocks/>
          </p:cNvSpPr>
          <p:nvPr/>
        </p:nvSpPr>
        <p:spPr>
          <a:xfrm>
            <a:off x="251520" y="1484784"/>
            <a:ext cx="8424936" cy="46085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20000"/>
              </a:lnSpc>
              <a:spcBef>
                <a:spcPct val="20000"/>
              </a:spcBef>
              <a:spcAft>
                <a:spcPts val="600"/>
              </a:spcAft>
              <a:buClrTx/>
              <a:buSzTx/>
              <a:buFont typeface="Arial" panose="020B0604020202020204" pitchFamily="34" charset="0"/>
              <a:buChar char="»"/>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342900" marR="0" lvl="0" indent="-342900" algn="l" defTabSz="914400" rtl="0" eaLnBrk="1" fontAlgn="auto" latinLnBrk="0" hangingPunct="1">
              <a:lnSpc>
                <a:spcPct val="120000"/>
              </a:lnSpc>
              <a:spcBef>
                <a:spcPct val="20000"/>
              </a:spcBef>
              <a:spcAft>
                <a:spcPts val="600"/>
              </a:spcAft>
              <a:buClrTx/>
              <a:buSzTx/>
              <a:buFont typeface="Arial" panose="020B0604020202020204" pitchFamily="34" charset="0"/>
              <a:buChar char="»"/>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0" marR="0" lvl="0" indent="0" algn="l" defTabSz="914400" rtl="0" eaLnBrk="1" fontAlgn="auto" latinLnBrk="0" hangingPunct="1">
              <a:lnSpc>
                <a:spcPct val="120000"/>
              </a:lnSpc>
              <a:spcBef>
                <a:spcPct val="20000"/>
              </a:spcBef>
              <a:spcAft>
                <a:spcPts val="600"/>
              </a:spcAft>
              <a:buClrTx/>
              <a:buSzTx/>
              <a:buFontTx/>
              <a:buNone/>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0" marR="0" lvl="0" indent="0" algn="l" defTabSz="914400" rtl="0" eaLnBrk="1" fontAlgn="auto" latinLnBrk="0" hangingPunct="1">
              <a:lnSpc>
                <a:spcPct val="120000"/>
              </a:lnSpc>
              <a:spcBef>
                <a:spcPct val="20000"/>
              </a:spcBef>
              <a:spcAft>
                <a:spcPts val="0"/>
              </a:spcAft>
              <a:buClrTx/>
              <a:buSzTx/>
              <a:buFontTx/>
              <a:buNone/>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p:txBody>
      </p:sp>
      <p:sp>
        <p:nvSpPr>
          <p:cNvPr id="12" name="TextBox 11"/>
          <p:cNvSpPr txBox="1"/>
          <p:nvPr/>
        </p:nvSpPr>
        <p:spPr>
          <a:xfrm>
            <a:off x="1172662" y="245426"/>
            <a:ext cx="7400726"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4629A"/>
                </a:solidFill>
                <a:effectLst/>
                <a:uLnTx/>
                <a:uFillTx/>
                <a:latin typeface="Arial"/>
                <a:ea typeface="+mn-ea"/>
                <a:cs typeface="+mn-cs"/>
              </a:rPr>
              <a:t>Where is the value-added by agricultural sector ends up?</a:t>
            </a:r>
          </a:p>
        </p:txBody>
      </p:sp>
      <p:sp>
        <p:nvSpPr>
          <p:cNvPr id="13" name="TextBox 12"/>
          <p:cNvSpPr txBox="1"/>
          <p:nvPr/>
        </p:nvSpPr>
        <p:spPr>
          <a:xfrm>
            <a:off x="914038" y="5884065"/>
            <a:ext cx="737212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a:ea typeface="+mn-ea"/>
                <a:cs typeface="+mn-cs"/>
              </a:rPr>
              <a:t>Sources:</a:t>
            </a:r>
            <a:r>
              <a:rPr kumimoji="0" lang="en-US" sz="900" b="0" i="0" u="none" strike="noStrike" kern="1200" cap="none" spc="0" normalizeH="0" baseline="0" noProof="0" dirty="0">
                <a:ln>
                  <a:noFill/>
                </a:ln>
                <a:solidFill>
                  <a:prstClr val="black"/>
                </a:solidFill>
                <a:effectLst/>
                <a:uLnTx/>
                <a:uFillTx/>
                <a:latin typeface="Arial"/>
                <a:ea typeface="+mn-ea"/>
                <a:cs typeface="+mn-cs"/>
              </a:rPr>
              <a:t> : Adapted from: Greenville, J., K. Kawasaki and M. </a:t>
            </a:r>
            <a:r>
              <a:rPr kumimoji="0" lang="en-US" sz="900" b="0" i="0" u="none" strike="noStrike" kern="1200" cap="none" spc="0" normalizeH="0" baseline="0" noProof="0" dirty="0" err="1">
                <a:ln>
                  <a:noFill/>
                </a:ln>
                <a:solidFill>
                  <a:prstClr val="black"/>
                </a:solidFill>
                <a:effectLst/>
                <a:uLnTx/>
                <a:uFillTx/>
                <a:latin typeface="Arial"/>
                <a:ea typeface="+mn-ea"/>
                <a:cs typeface="+mn-cs"/>
              </a:rPr>
              <a:t>Jouanjean</a:t>
            </a:r>
            <a:r>
              <a:rPr kumimoji="0" lang="en-US" sz="900" b="0" i="0" u="none" strike="noStrike" kern="1200" cap="none" spc="0" normalizeH="0" baseline="0" noProof="0" dirty="0">
                <a:ln>
                  <a:noFill/>
                </a:ln>
                <a:solidFill>
                  <a:prstClr val="black"/>
                </a:solidFill>
                <a:effectLst/>
                <a:uLnTx/>
                <a:uFillTx/>
                <a:latin typeface="Arial"/>
                <a:ea typeface="+mn-ea"/>
                <a:cs typeface="+mn-cs"/>
              </a:rPr>
              <a:t> (2019), "Value Adding Pathways in Agriculture and Food Trade: The Role of GVCs and Services", OECD Food, Agriculture and Fisheries Papers, No. 123, OECD Publishing, Paris </a:t>
            </a:r>
            <a:endParaRPr kumimoji="0" lang="en-GB" sz="900" b="0" i="0" u="none" strike="noStrike" kern="1200" cap="none" spc="0" normalizeH="0" baseline="0" noProof="0" dirty="0">
              <a:ln>
                <a:noFill/>
              </a:ln>
              <a:solidFill>
                <a:prstClr val="black"/>
              </a:solidFill>
              <a:effectLst/>
              <a:uLnTx/>
              <a:uFillTx/>
              <a:latin typeface="Arial"/>
              <a:ea typeface="+mn-ea"/>
              <a:cs typeface="+mn-cs"/>
            </a:endParaRPr>
          </a:p>
        </p:txBody>
      </p:sp>
      <p:sp>
        <p:nvSpPr>
          <p:cNvPr id="14" name="TextBox 13"/>
          <p:cNvSpPr txBox="1"/>
          <p:nvPr/>
        </p:nvSpPr>
        <p:spPr>
          <a:xfrm>
            <a:off x="626815" y="1742855"/>
            <a:ext cx="7946573" cy="307777"/>
          </a:xfrm>
          <a:prstGeom prst="rect">
            <a:avLst/>
          </a:prstGeom>
          <a:noFill/>
        </p:spPr>
        <p:txBody>
          <a:bodyPr wrap="square" rtlCol="0">
            <a:spAutoFit/>
          </a:bodyPr>
          <a:lstStyle/>
          <a:p>
            <a:pPr lvl="0" algn="ctr">
              <a:defRPr/>
            </a:pPr>
            <a:r>
              <a:rPr lang="en-US" sz="1400" b="1" dirty="0">
                <a:solidFill>
                  <a:prstClr val="black">
                    <a:lumMod val="65000"/>
                    <a:lumOff val="35000"/>
                  </a:prstClr>
                </a:solidFill>
              </a:rPr>
              <a:t>Destination of value added by the agriculture, </a:t>
            </a:r>
            <a:r>
              <a:rPr kumimoji="0" lang="en-US" sz="1400" b="1" i="0" u="none" strike="noStrike" kern="1200" cap="none" spc="0" normalizeH="0" baseline="0" noProof="0" dirty="0">
                <a:ln>
                  <a:noFill/>
                </a:ln>
                <a:solidFill>
                  <a:prstClr val="black">
                    <a:lumMod val="65000"/>
                    <a:lumOff val="35000"/>
                  </a:prstClr>
                </a:solidFill>
                <a:effectLst/>
                <a:uLnTx/>
                <a:uFillTx/>
                <a:latin typeface="Arial"/>
                <a:ea typeface="+mn-ea"/>
                <a:cs typeface="+mn-cs"/>
              </a:rPr>
              <a:t>2014</a:t>
            </a:r>
            <a:endParaRPr kumimoji="0" lang="en-GB" sz="1400" b="1"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graphicFrame>
        <p:nvGraphicFramePr>
          <p:cNvPr id="15" name="Chart 14"/>
          <p:cNvGraphicFramePr>
            <a:graphicFrameLocks/>
          </p:cNvGraphicFramePr>
          <p:nvPr/>
        </p:nvGraphicFramePr>
        <p:xfrm>
          <a:off x="467249" y="2513991"/>
          <a:ext cx="4078997" cy="2550098"/>
        </p:xfrm>
        <a:graphic>
          <a:graphicData uri="http://schemas.openxmlformats.org/drawingml/2006/chart">
            <c:chart xmlns:c="http://schemas.openxmlformats.org/drawingml/2006/chart" xmlns:r="http://schemas.openxmlformats.org/officeDocument/2006/relationships" r:id="rId3"/>
          </a:graphicData>
        </a:graphic>
      </p:graphicFrame>
      <p:pic>
        <p:nvPicPr>
          <p:cNvPr id="2" name="Picture 1">
            <a:extLst>
              <a:ext uri="{FF2B5EF4-FFF2-40B4-BE49-F238E27FC236}">
                <a16:creationId xmlns:a16="http://schemas.microsoft.com/office/drawing/2014/main" id="{34ECFCE8-6C97-4075-8FF9-E473D2F0C1C8}"/>
              </a:ext>
            </a:extLst>
          </p:cNvPr>
          <p:cNvPicPr>
            <a:picLocks noChangeAspect="1"/>
          </p:cNvPicPr>
          <p:nvPr/>
        </p:nvPicPr>
        <p:blipFill>
          <a:blip r:embed="rId4"/>
          <a:stretch>
            <a:fillRect/>
          </a:stretch>
        </p:blipFill>
        <p:spPr>
          <a:xfrm>
            <a:off x="476414" y="2127843"/>
            <a:ext cx="8200042" cy="3555692"/>
          </a:xfrm>
          <a:prstGeom prst="rect">
            <a:avLst/>
          </a:prstGeom>
        </p:spPr>
      </p:pic>
    </p:spTree>
    <p:extLst>
      <p:ext uri="{BB962C8B-B14F-4D97-AF65-F5344CB8AC3E}">
        <p14:creationId xmlns:p14="http://schemas.microsoft.com/office/powerpoint/2010/main" val="194771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18800" cy="553566"/>
          </a:xfrm>
        </p:spPr>
        <p:txBody>
          <a:bodyPr>
            <a:normAutofit/>
          </a:bodyPr>
          <a:lstStyle/>
          <a:p>
            <a:pPr lvl="0">
              <a:buNone/>
            </a:pPr>
            <a:endParaRPr lang="en-GB" sz="2400" dirty="0"/>
          </a:p>
          <a:p>
            <a:pPr lvl="0">
              <a:buNone/>
            </a:pPr>
            <a:endParaRPr lang="en-GB" sz="2400" dirty="0"/>
          </a:p>
          <a:p>
            <a:endParaRPr lang="en-GB" dirty="0"/>
          </a:p>
        </p:txBody>
      </p:sp>
      <p:sp>
        <p:nvSpPr>
          <p:cNvPr id="4" name="Footer Placeholder 3"/>
          <p:cNvSpPr>
            <a:spLocks noGrp="1"/>
          </p:cNvSpPr>
          <p:nvPr>
            <p:ph type="ftr" sz="quarter" idx="11"/>
          </p:nvPr>
        </p:nvSpPr>
        <p:spPr>
          <a:xfrm>
            <a:off x="377800" y="6411600"/>
            <a:ext cx="4680000" cy="244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27272"/>
                </a:solidFill>
                <a:effectLst/>
                <a:uLnTx/>
                <a:uFillTx/>
                <a:latin typeface="Arial"/>
                <a:ea typeface="+mn-ea"/>
                <a:cs typeface="+mn-cs"/>
              </a:rPr>
              <a:t>OECD Trade and Agriculture Directorate</a:t>
            </a:r>
            <a:endParaRPr kumimoji="0" lang="en-GB" sz="1000" b="0" i="0" u="none" strike="noStrike" kern="1200" cap="none" spc="0" normalizeH="0" baseline="0" noProof="0" dirty="0">
              <a:ln>
                <a:noFill/>
              </a:ln>
              <a:solidFill>
                <a:srgbClr val="727272"/>
              </a:solidFill>
              <a:effectLst/>
              <a:uLnTx/>
              <a:uFillTx/>
              <a:latin typeface="Arial"/>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3777C5-047B-45D0-A18D-F0B24793236E}" type="slidenum">
              <a:rPr kumimoji="0" lang="en-GB"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000" b="0" i="0" u="none" strike="noStrike" kern="1200" cap="none" spc="0" normalizeH="0" baseline="0" noProof="0" dirty="0">
              <a:ln>
                <a:noFill/>
              </a:ln>
              <a:solidFill>
                <a:prstClr val="white"/>
              </a:solidFill>
              <a:effectLst/>
              <a:uLnTx/>
              <a:uFillTx/>
              <a:latin typeface="Arial"/>
              <a:ea typeface="+mn-ea"/>
              <a:cs typeface="+mn-cs"/>
            </a:endParaRPr>
          </a:p>
        </p:txBody>
      </p:sp>
      <p:sp>
        <p:nvSpPr>
          <p:cNvPr id="8" name="Title 1"/>
          <p:cNvSpPr txBox="1">
            <a:spLocks/>
          </p:cNvSpPr>
          <p:nvPr/>
        </p:nvSpPr>
        <p:spPr>
          <a:xfrm>
            <a:off x="971600" y="231919"/>
            <a:ext cx="8172400" cy="86409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800" b="0" i="0" u="none" strike="noStrike" kern="1200" cap="none" spc="0" normalizeH="0" baseline="0" noProof="0" dirty="0">
              <a:ln>
                <a:noFill/>
              </a:ln>
              <a:solidFill>
                <a:srgbClr val="727272"/>
              </a:solidFill>
              <a:effectLst/>
              <a:uLnTx/>
              <a:uFillTx/>
              <a:latin typeface="Arial"/>
              <a:ea typeface="+mn-ea"/>
              <a:cs typeface="+mn-cs"/>
            </a:endParaRPr>
          </a:p>
        </p:txBody>
      </p:sp>
      <p:sp>
        <p:nvSpPr>
          <p:cNvPr id="10" name="Content Placeholder 2"/>
          <p:cNvSpPr txBox="1">
            <a:spLocks/>
          </p:cNvSpPr>
          <p:nvPr/>
        </p:nvSpPr>
        <p:spPr>
          <a:xfrm>
            <a:off x="251520" y="1484784"/>
            <a:ext cx="8424936" cy="46085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20000"/>
              </a:lnSpc>
              <a:spcBef>
                <a:spcPct val="20000"/>
              </a:spcBef>
              <a:spcAft>
                <a:spcPts val="600"/>
              </a:spcAft>
              <a:buClrTx/>
              <a:buSzTx/>
              <a:buFont typeface="Arial" panose="020B0604020202020204" pitchFamily="34" charset="0"/>
              <a:buChar char="»"/>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342900" marR="0" lvl="0" indent="-342900" algn="l" defTabSz="914400" rtl="0" eaLnBrk="1" fontAlgn="auto" latinLnBrk="0" hangingPunct="1">
              <a:lnSpc>
                <a:spcPct val="120000"/>
              </a:lnSpc>
              <a:spcBef>
                <a:spcPct val="20000"/>
              </a:spcBef>
              <a:spcAft>
                <a:spcPts val="600"/>
              </a:spcAft>
              <a:buClrTx/>
              <a:buSzTx/>
              <a:buFont typeface="Arial" panose="020B0604020202020204" pitchFamily="34" charset="0"/>
              <a:buChar char="»"/>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0" marR="0" lvl="0" indent="0" algn="l" defTabSz="914400" rtl="0" eaLnBrk="1" fontAlgn="auto" latinLnBrk="0" hangingPunct="1">
              <a:lnSpc>
                <a:spcPct val="120000"/>
              </a:lnSpc>
              <a:spcBef>
                <a:spcPct val="20000"/>
              </a:spcBef>
              <a:spcAft>
                <a:spcPts val="600"/>
              </a:spcAft>
              <a:buClrTx/>
              <a:buSzTx/>
              <a:buFontTx/>
              <a:buNone/>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a:p>
            <a:pPr marL="0" marR="0" lvl="0" indent="0" algn="l" defTabSz="914400" rtl="0" eaLnBrk="1" fontAlgn="auto" latinLnBrk="0" hangingPunct="1">
              <a:lnSpc>
                <a:spcPct val="120000"/>
              </a:lnSpc>
              <a:spcBef>
                <a:spcPct val="20000"/>
              </a:spcBef>
              <a:spcAft>
                <a:spcPts val="0"/>
              </a:spcAft>
              <a:buClrTx/>
              <a:buSzTx/>
              <a:buFontTx/>
              <a:buNone/>
              <a:tabLst/>
              <a:defRPr/>
            </a:pPr>
            <a:endParaRPr kumimoji="0" lang="en-US" altLang="ja-JP" sz="2000" b="0"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mn-cs"/>
            </a:endParaRPr>
          </a:p>
        </p:txBody>
      </p:sp>
      <p:sp>
        <p:nvSpPr>
          <p:cNvPr id="12" name="TextBox 11"/>
          <p:cNvSpPr txBox="1"/>
          <p:nvPr/>
        </p:nvSpPr>
        <p:spPr>
          <a:xfrm>
            <a:off x="1056442" y="349906"/>
            <a:ext cx="7925558" cy="954107"/>
          </a:xfrm>
          <a:prstGeom prst="rect">
            <a:avLst/>
          </a:prstGeom>
          <a:noFill/>
        </p:spPr>
        <p:txBody>
          <a:bodyPr wrap="square" rtlCol="0">
            <a:spAutoFit/>
          </a:bodyPr>
          <a:lstStyle/>
          <a:p>
            <a:pPr lvl="0">
              <a:defRPr/>
            </a:pPr>
            <a:r>
              <a:rPr lang="en-US" altLang="ja-JP" sz="2800" b="1" dirty="0">
                <a:solidFill>
                  <a:srgbClr val="04629A"/>
                </a:solidFill>
              </a:rPr>
              <a:t>Developing policy and market environment</a:t>
            </a:r>
          </a:p>
          <a:p>
            <a:pPr lvl="0">
              <a:defRPr/>
            </a:pPr>
            <a:r>
              <a:rPr lang="en-US" sz="2800" b="1" dirty="0">
                <a:solidFill>
                  <a:srgbClr val="04629A"/>
                </a:solidFill>
                <a:latin typeface="Arial"/>
              </a:rPr>
              <a:t>m</a:t>
            </a:r>
            <a:r>
              <a:rPr kumimoji="0" lang="en-US" sz="2800" b="1" i="0" u="none" strike="noStrike" kern="1200" cap="none" spc="0" normalizeH="0" baseline="0" noProof="0" dirty="0">
                <a:ln>
                  <a:noFill/>
                </a:ln>
                <a:solidFill>
                  <a:srgbClr val="04629A"/>
                </a:solidFill>
                <a:effectLst/>
                <a:uLnTx/>
                <a:uFillTx/>
                <a:latin typeface="Arial"/>
                <a:ea typeface="+mn-ea"/>
                <a:cs typeface="+mn-cs"/>
              </a:rPr>
              <a:t>ore conducive</a:t>
            </a:r>
            <a:r>
              <a:rPr kumimoji="0" lang="en-US" sz="2800" b="1" i="0" u="none" strike="noStrike" kern="1200" cap="none" spc="0" normalizeH="0" noProof="0" dirty="0">
                <a:ln>
                  <a:noFill/>
                </a:ln>
                <a:solidFill>
                  <a:srgbClr val="04629A"/>
                </a:solidFill>
                <a:effectLst/>
                <a:uLnTx/>
                <a:uFillTx/>
                <a:latin typeface="Arial"/>
                <a:ea typeface="+mn-ea"/>
                <a:cs typeface="+mn-cs"/>
              </a:rPr>
              <a:t> for innovation</a:t>
            </a:r>
            <a:endParaRPr kumimoji="0" lang="en-US" sz="2800" b="1" i="0" u="none" strike="noStrike" kern="1200" cap="none" spc="0" normalizeH="0" baseline="0" noProof="0" dirty="0">
              <a:ln>
                <a:noFill/>
              </a:ln>
              <a:solidFill>
                <a:srgbClr val="04629A"/>
              </a:solidFill>
              <a:effectLst/>
              <a:uLnTx/>
              <a:uFillTx/>
              <a:latin typeface="Arial"/>
              <a:ea typeface="+mn-ea"/>
              <a:cs typeface="+mn-cs"/>
            </a:endParaRPr>
          </a:p>
        </p:txBody>
      </p:sp>
      <p:graphicFrame>
        <p:nvGraphicFramePr>
          <p:cNvPr id="7" name="Diagram 6"/>
          <p:cNvGraphicFramePr/>
          <p:nvPr>
            <p:extLst>
              <p:ext uri="{D42A27DB-BD31-4B8C-83A1-F6EECF244321}">
                <p14:modId xmlns:p14="http://schemas.microsoft.com/office/powerpoint/2010/main" val="2437049950"/>
              </p:ext>
            </p:extLst>
          </p:nvPr>
        </p:nvGraphicFramePr>
        <p:xfrm>
          <a:off x="377800" y="1293888"/>
          <a:ext cx="8604200" cy="56065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581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r>
              <a:rPr lang="en-GB" dirty="0"/>
              <a:t>Public agricultural R&amp;D should concentrate more on the pre-competitive area of research</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027635" y="2122547"/>
            <a:ext cx="7157576" cy="3763347"/>
          </a:xfrm>
          <a:prstGeom prst="rect">
            <a:avLst/>
          </a:prstGeom>
          <a:noFill/>
        </p:spPr>
      </p:pic>
      <p:sp>
        <p:nvSpPr>
          <p:cNvPr id="6" name="Rectangle 5"/>
          <p:cNvSpPr/>
          <p:nvPr/>
        </p:nvSpPr>
        <p:spPr>
          <a:xfrm>
            <a:off x="1077698" y="1625612"/>
            <a:ext cx="7421732"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R&amp;D expenditure by research area and funding source, 2013</a:t>
            </a:r>
            <a:endParaRPr kumimoji="0" lang="en-GB"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8" name="Rectangle 7"/>
          <p:cNvSpPr/>
          <p:nvPr/>
        </p:nvSpPr>
        <p:spPr>
          <a:xfrm>
            <a:off x="1197581" y="6025493"/>
            <a:ext cx="6351419"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1" u="none" strike="noStrike" kern="1200" cap="none" spc="0" normalizeH="0" baseline="0" noProof="0" dirty="0">
                <a:ln>
                  <a:noFill/>
                </a:ln>
                <a:solidFill>
                  <a:prstClr val="black"/>
                </a:solidFill>
                <a:effectLst/>
                <a:uLnTx/>
                <a:uFillTx/>
                <a:latin typeface="Calibri Light"/>
                <a:ea typeface="+mn-ea"/>
                <a:cs typeface="+mn-cs"/>
              </a:rPr>
              <a:t>Source</a:t>
            </a:r>
            <a:r>
              <a:rPr kumimoji="0" lang="en-GB" sz="1000" b="0" i="0" u="none" strike="noStrike" kern="1200" cap="none" spc="0" normalizeH="0" baseline="0" noProof="0" dirty="0">
                <a:ln>
                  <a:noFill/>
                </a:ln>
                <a:solidFill>
                  <a:prstClr val="black"/>
                </a:solidFill>
                <a:effectLst/>
                <a:uLnTx/>
                <a:uFillTx/>
                <a:latin typeface="Calibri Light"/>
                <a:ea typeface="+mn-ea"/>
                <a:cs typeface="+mn-cs"/>
              </a:rPr>
              <a:t>: </a:t>
            </a:r>
            <a:r>
              <a:rPr kumimoji="0" lang="en-US" sz="1000" b="0" i="0" u="none" strike="noStrike" kern="1200" cap="none" spc="0" normalizeH="0" baseline="0" noProof="0" dirty="0">
                <a:ln>
                  <a:noFill/>
                </a:ln>
                <a:solidFill>
                  <a:prstClr val="black"/>
                </a:solidFill>
                <a:effectLst/>
                <a:uLnTx/>
                <a:uFillTx/>
                <a:latin typeface="Calibri Light"/>
                <a:ea typeface="+mn-ea"/>
                <a:cs typeface="+mn-cs"/>
              </a:rPr>
              <a:t>China Statistical Yearbook on Science and Technology and China Agricultural Science and Technology Statistics, </a:t>
            </a:r>
            <a:endParaRPr kumimoji="0" lang="en-GB" sz="1000" b="0" i="0" u="none" strike="noStrike" kern="1200" cap="none" spc="0" normalizeH="0" baseline="0" noProof="0" dirty="0">
              <a:ln>
                <a:noFill/>
              </a:ln>
              <a:solidFill>
                <a:prstClr val="black"/>
              </a:solidFill>
              <a:effectLst/>
              <a:uLnTx/>
              <a:uFillTx/>
              <a:latin typeface="Calibri Light"/>
              <a:ea typeface="+mn-ea"/>
              <a:cs typeface="+mn-cs"/>
            </a:endParaRPr>
          </a:p>
        </p:txBody>
      </p:sp>
    </p:spTree>
    <p:extLst>
      <p:ext uri="{BB962C8B-B14F-4D97-AF65-F5344CB8AC3E}">
        <p14:creationId xmlns:p14="http://schemas.microsoft.com/office/powerpoint/2010/main" val="160097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69095" y="274128"/>
            <a:ext cx="7812980" cy="958627"/>
          </a:xfrm>
        </p:spPr>
        <p:txBody>
          <a:bodyPr/>
          <a:lstStyle/>
          <a:p>
            <a:r>
              <a:rPr lang="en-US" altLang="ja-JP" sz="2800" dirty="0">
                <a:solidFill>
                  <a:srgbClr val="0070C0"/>
                </a:solidFill>
              </a:rPr>
              <a:t>Public R&amp;D investment in United States concentrates in the areas private sectors would underinvest</a:t>
            </a:r>
            <a:endParaRPr lang="en-GB" sz="2800" dirty="0">
              <a:solidFill>
                <a:srgbClr val="0070C0"/>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0A9640-4390-47EF-8811-D654E0622300}" type="slidenum">
              <a:rPr kumimoji="0" lang="en-GB" altLang="en-US"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altLang="en-US" sz="1000" b="0" i="0" u="none" strike="noStrike" kern="1200" cap="none" spc="0" normalizeH="0" baseline="0" noProof="0">
              <a:ln>
                <a:noFill/>
              </a:ln>
              <a:solidFill>
                <a:prstClr val="white"/>
              </a:solidFill>
              <a:effectLst/>
              <a:uLnTx/>
              <a:uFillTx/>
              <a:latin typeface="Arial"/>
              <a:ea typeface="+mn-ea"/>
              <a:cs typeface="+mn-cs"/>
            </a:endParaRPr>
          </a:p>
        </p:txBody>
      </p:sp>
      <p:sp>
        <p:nvSpPr>
          <p:cNvPr id="6" name="TextBox 5"/>
          <p:cNvSpPr txBox="1"/>
          <p:nvPr/>
        </p:nvSpPr>
        <p:spPr>
          <a:xfrm>
            <a:off x="492120" y="6120242"/>
            <a:ext cx="669674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Arial"/>
                <a:ea typeface="+mn-ea"/>
                <a:cs typeface="+mn-cs"/>
              </a:rPr>
              <a:t>Source: U</a:t>
            </a:r>
            <a:r>
              <a:rPr kumimoji="0" lang="en-US" altLang="ja-JP" sz="1600" b="0" i="1" u="none" strike="noStrike" kern="1200" cap="none" spc="0" normalizeH="0" baseline="0" noProof="0" dirty="0">
                <a:ln>
                  <a:noFill/>
                </a:ln>
                <a:solidFill>
                  <a:prstClr val="black"/>
                </a:solidFill>
                <a:effectLst/>
                <a:uLnTx/>
                <a:uFillTx/>
                <a:latin typeface="Arial"/>
                <a:ea typeface="+mn-ea"/>
                <a:cs typeface="+mn-cs"/>
              </a:rPr>
              <a:t>SDA</a:t>
            </a:r>
            <a:endParaRPr kumimoji="0" lang="en-GB" sz="1600" b="0" i="0" u="none" strike="noStrike" kern="1200" cap="none" spc="0" normalizeH="0" baseline="0" noProof="0" dirty="0">
              <a:ln>
                <a:noFill/>
              </a:ln>
              <a:solidFill>
                <a:prstClr val="black"/>
              </a:solidFill>
              <a:effectLst/>
              <a:uLnTx/>
              <a:uFillTx/>
              <a:latin typeface="Arial"/>
              <a:ea typeface="+mn-ea"/>
              <a:cs typeface="+mn-cs"/>
            </a:endParaRPr>
          </a:p>
        </p:txBody>
      </p:sp>
      <p:sp>
        <p:nvSpPr>
          <p:cNvPr id="7" name="TextBox 6"/>
          <p:cNvSpPr txBox="1"/>
          <p:nvPr/>
        </p:nvSpPr>
        <p:spPr>
          <a:xfrm>
            <a:off x="719120" y="1719464"/>
            <a:ext cx="792088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Arial"/>
                <a:ea typeface="+mn-ea"/>
                <a:cs typeface="+mn-cs"/>
              </a:rPr>
              <a:t>Funding</a:t>
            </a:r>
            <a:r>
              <a:rPr kumimoji="0" lang="ja-JP" altLang="en-US" sz="1800" b="0" i="0" u="none" strike="noStrike" kern="1200" cap="none" spc="0" normalizeH="0" baseline="0" noProof="0" dirty="0">
                <a:ln>
                  <a:noFill/>
                </a:ln>
                <a:solidFill>
                  <a:prstClr val="black"/>
                </a:solidFill>
                <a:effectLst/>
                <a:uLnTx/>
                <a:uFillTx/>
                <a:latin typeface="Arial"/>
                <a:ea typeface="+mn-ea"/>
                <a:cs typeface="+mn-cs"/>
              </a:rPr>
              <a:t> </a:t>
            </a:r>
            <a:r>
              <a:rPr kumimoji="0" lang="en-US" altLang="ja-JP" sz="1800" b="0" i="0" u="none" strike="noStrike" kern="1200" cap="none" spc="0" normalizeH="0" baseline="0" noProof="0" dirty="0">
                <a:ln>
                  <a:noFill/>
                </a:ln>
                <a:solidFill>
                  <a:prstClr val="black"/>
                </a:solidFill>
                <a:effectLst/>
                <a:uLnTx/>
                <a:uFillTx/>
                <a:latin typeface="Arial"/>
                <a:ea typeface="+mn-ea"/>
                <a:cs typeface="+mn-cs"/>
              </a:rPr>
              <a:t>share</a:t>
            </a:r>
            <a:r>
              <a:rPr kumimoji="0" lang="ja-JP" altLang="en-US" sz="1800" b="0" i="0" u="none" strike="noStrike" kern="1200" cap="none" spc="0" normalizeH="0" baseline="0" noProof="0" dirty="0">
                <a:ln>
                  <a:noFill/>
                </a:ln>
                <a:solidFill>
                  <a:prstClr val="black"/>
                </a:solidFill>
                <a:effectLst/>
                <a:uLnTx/>
                <a:uFillTx/>
                <a:latin typeface="Arial"/>
                <a:ea typeface="+mn-ea"/>
                <a:cs typeface="+mn-cs"/>
              </a:rPr>
              <a:t> </a:t>
            </a:r>
            <a:r>
              <a:rPr kumimoji="0" lang="en-US" altLang="ja-JP" sz="1800" b="0" i="0" u="none" strike="noStrike" kern="1200" cap="none" spc="0" normalizeH="0" baseline="0" noProof="0" dirty="0">
                <a:ln>
                  <a:noFill/>
                </a:ln>
                <a:solidFill>
                  <a:prstClr val="black"/>
                </a:solidFill>
                <a:effectLst/>
                <a:uLnTx/>
                <a:uFillTx/>
                <a:latin typeface="Arial"/>
                <a:ea typeface="+mn-ea"/>
                <a:cs typeface="+mn-cs"/>
              </a:rPr>
              <a:t>in</a:t>
            </a:r>
            <a:r>
              <a:rPr kumimoji="0" lang="ja-JP" altLang="en-US" sz="1800" b="0" i="0" u="none" strike="noStrike" kern="1200" cap="none" spc="0" normalizeH="0" baseline="0" noProof="0" dirty="0">
                <a:ln>
                  <a:noFill/>
                </a:ln>
                <a:solidFill>
                  <a:prstClr val="black"/>
                </a:solidFill>
                <a:effectLst/>
                <a:uLnTx/>
                <a:uFillTx/>
                <a:latin typeface="Arial"/>
                <a:ea typeface="+mn-ea"/>
                <a:cs typeface="+mn-cs"/>
              </a:rPr>
              <a:t> </a:t>
            </a:r>
            <a:r>
              <a:rPr kumimoji="0" lang="en-US" altLang="ja-JP" sz="1800" b="0" i="0" u="none" strike="noStrike" kern="1200" cap="none" spc="0" normalizeH="0" baseline="0" noProof="0" dirty="0">
                <a:ln>
                  <a:noFill/>
                </a:ln>
                <a:solidFill>
                  <a:prstClr val="black"/>
                </a:solidFill>
                <a:effectLst/>
                <a:uLnTx/>
                <a:uFillTx/>
                <a:latin typeface="Arial"/>
                <a:ea typeface="+mn-ea"/>
                <a:cs typeface="+mn-cs"/>
              </a:rPr>
              <a:t>different areas of </a:t>
            </a:r>
            <a:r>
              <a:rPr kumimoji="0" lang="en-US" altLang="ja-JP" sz="1800" b="0" i="0" u="none" strike="noStrike" kern="1200" cap="none" spc="0" normalizeH="0" baseline="0" noProof="0" dirty="0" err="1">
                <a:ln>
                  <a:noFill/>
                </a:ln>
                <a:solidFill>
                  <a:prstClr val="black"/>
                </a:solidFill>
                <a:effectLst/>
                <a:uLnTx/>
                <a:uFillTx/>
                <a:latin typeface="Arial"/>
                <a:ea typeface="+mn-ea"/>
                <a:cs typeface="+mn-cs"/>
              </a:rPr>
              <a:t>agro</a:t>
            </a:r>
            <a:r>
              <a:rPr kumimoji="0" lang="en-US" altLang="ja-JP" sz="1800" b="0" i="0" u="none" strike="noStrike" kern="1200" cap="none" spc="0" normalizeH="0" baseline="0" noProof="0" dirty="0">
                <a:ln>
                  <a:noFill/>
                </a:ln>
                <a:solidFill>
                  <a:prstClr val="black"/>
                </a:solidFill>
                <a:effectLst/>
                <a:uLnTx/>
                <a:uFillTx/>
                <a:latin typeface="Arial"/>
                <a:ea typeface="+mn-ea"/>
                <a:cs typeface="+mn-cs"/>
              </a:rPr>
              <a:t>-food</a:t>
            </a:r>
            <a:r>
              <a:rPr kumimoji="0" lang="ja-JP" altLang="en-US" sz="1800" b="0" i="0" u="none" strike="noStrike" kern="1200" cap="none" spc="0" normalizeH="0" baseline="0" noProof="0" dirty="0">
                <a:ln>
                  <a:noFill/>
                </a:ln>
                <a:solidFill>
                  <a:prstClr val="black"/>
                </a:solidFill>
                <a:effectLst/>
                <a:uLnTx/>
                <a:uFillTx/>
                <a:latin typeface="Arial"/>
                <a:ea typeface="+mn-ea"/>
                <a:cs typeface="+mn-cs"/>
              </a:rPr>
              <a:t> </a:t>
            </a:r>
            <a:r>
              <a:rPr kumimoji="0" lang="en-US" altLang="ja-JP" sz="1800" b="0" i="0" u="none" strike="noStrike" kern="1200" cap="none" spc="0" normalizeH="0" baseline="0" noProof="0" dirty="0">
                <a:ln>
                  <a:noFill/>
                </a:ln>
                <a:solidFill>
                  <a:prstClr val="black"/>
                </a:solidFill>
                <a:effectLst/>
                <a:uLnTx/>
                <a:uFillTx/>
                <a:latin typeface="Arial"/>
                <a:ea typeface="+mn-ea"/>
                <a:cs typeface="+mn-cs"/>
              </a:rPr>
              <a:t>R&amp;D, </a:t>
            </a:r>
            <a:r>
              <a:rPr kumimoji="0" lang="en-US" sz="1800" b="0" i="0" u="none" strike="noStrike" kern="1200" cap="none" spc="0" normalizeH="0" baseline="0" noProof="0" dirty="0">
                <a:ln>
                  <a:noFill/>
                </a:ln>
                <a:solidFill>
                  <a:prstClr val="black"/>
                </a:solidFill>
                <a:effectLst/>
                <a:uLnTx/>
                <a:uFillTx/>
                <a:latin typeface="Arial"/>
                <a:ea typeface="+mn-ea"/>
                <a:cs typeface="+mn-cs"/>
              </a:rPr>
              <a:t>201</a:t>
            </a:r>
            <a:r>
              <a:rPr kumimoji="0" lang="en-US" altLang="ja-JP" sz="1800" b="0" i="0" u="none" strike="noStrike" kern="1200" cap="none" spc="0" normalizeH="0" baseline="0" noProof="0" dirty="0">
                <a:ln>
                  <a:noFill/>
                </a:ln>
                <a:solidFill>
                  <a:prstClr val="black"/>
                </a:solidFill>
                <a:effectLst/>
                <a:uLnTx/>
                <a:uFillTx/>
                <a:latin typeface="Arial"/>
                <a:ea typeface="+mn-ea"/>
                <a:cs typeface="+mn-cs"/>
              </a:rPr>
              <a:t>3</a:t>
            </a:r>
            <a:endParaRPr kumimoji="0" lang="en-GB" sz="1800" b="0" i="0" u="none" strike="noStrike" kern="1200" cap="none" spc="0" normalizeH="0" baseline="0" noProof="0" dirty="0">
              <a:ln>
                <a:noFill/>
              </a:ln>
              <a:solidFill>
                <a:prstClr val="black"/>
              </a:solidFill>
              <a:effectLst/>
              <a:uLnTx/>
              <a:uFillTx/>
              <a:latin typeface="Arial"/>
              <a:ea typeface="+mn-ea"/>
              <a:cs typeface="+mn-cs"/>
            </a:endParaRPr>
          </a:p>
        </p:txBody>
      </p:sp>
      <p:pic>
        <p:nvPicPr>
          <p:cNvPr id="5" name="Picture 4"/>
          <p:cNvPicPr>
            <a:picLocks noChangeAspect="1"/>
          </p:cNvPicPr>
          <p:nvPr/>
        </p:nvPicPr>
        <p:blipFill>
          <a:blip r:embed="rId3"/>
          <a:stretch>
            <a:fillRect/>
          </a:stretch>
        </p:blipFill>
        <p:spPr>
          <a:xfrm>
            <a:off x="492120" y="2241264"/>
            <a:ext cx="7933285" cy="3726509"/>
          </a:xfrm>
          <a:prstGeom prst="rect">
            <a:avLst/>
          </a:prstGeom>
        </p:spPr>
      </p:pic>
    </p:spTree>
    <p:extLst>
      <p:ext uri="{BB962C8B-B14F-4D97-AF65-F5344CB8AC3E}">
        <p14:creationId xmlns:p14="http://schemas.microsoft.com/office/powerpoint/2010/main" val="1700179145"/>
      </p:ext>
    </p:extLst>
  </p:cSld>
  <p:clrMapOvr>
    <a:masterClrMapping/>
  </p:clrMapOvr>
</p:sld>
</file>

<file path=ppt/theme/theme1.xml><?xml version="1.0" encoding="utf-8"?>
<a:theme xmlns:a="http://schemas.openxmlformats.org/drawingml/2006/main" name="1_Office Theme">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70C0"/>
      </a:hlink>
      <a:folHlink>
        <a:srgbClr val="99CC00"/>
      </a:folHlink>
    </a:clrScheme>
    <a:fontScheme name="Custom 1">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800" dirty="0" smtClean="0">
            <a:solidFill>
              <a:schemeClr val="tx1">
                <a:lumMod val="65000"/>
                <a:lumOff val="35000"/>
              </a:schemeClr>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ECD_English_whit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CDE_Office_FR 1">
      <a:dk1>
        <a:sysClr val="windowText" lastClr="000000"/>
      </a:dk1>
      <a:lt1>
        <a:sysClr val="window" lastClr="FFFFFF"/>
      </a:lt1>
      <a:dk2>
        <a:srgbClr val="000000"/>
      </a:dk2>
      <a:lt2>
        <a:srgbClr val="7F7F7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800" dirty="0" smtClean="0">
            <a:solidFill>
              <a:schemeClr val="tx1">
                <a:lumMod val="65000"/>
                <a:lumOff val="35000"/>
              </a:schemeClr>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ECD_English_whit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OCDE_Office_FR 1">
      <a:dk1>
        <a:sysClr val="windowText" lastClr="000000"/>
      </a:dk1>
      <a:lt1>
        <a:sysClr val="window" lastClr="FFFFFF"/>
      </a:lt1>
      <a:dk2>
        <a:srgbClr val="000000"/>
      </a:dk2>
      <a:lt2>
        <a:srgbClr val="7F7F7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800" dirty="0" smtClean="0">
            <a:solidFill>
              <a:schemeClr val="tx1">
                <a:lumMod val="65000"/>
                <a:lumOff val="35000"/>
              </a:schemeClr>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haredContentType xmlns="Microsoft.SharePoint.Taxonomy.ContentTypeSync" SourceId="27ec883c-a62c-444f-a935-fcddb579e39d" ContentTypeId="0x0101008B4DD370EC31429186F3AD49F0D3098F004A77CEA22D3A40738DB9741B0FD4187A" PreviousValue="false"/>
</file>

<file path=customXml/item2.xml><?xml version="1.0" encoding="utf-8"?>
<ct:contentTypeSchema xmlns:ct="http://schemas.microsoft.com/office/2006/metadata/contentType" xmlns:ma="http://schemas.microsoft.com/office/2006/metadata/properties/metaAttributes" ct:_="" ma:_="" ma:contentTypeName="Presentation" ma:contentTypeID="0x0101008B4DD370EC31429186F3AD49F0D3098F004A77CEA22D3A40738DB9741B0FD4187A0081A297DA330C4955888849EBD611C2260009BA38F81C21774C93C22498CC5641E1" ma:contentTypeVersion="148" ma:contentTypeDescription="Create a new document." ma:contentTypeScope="" ma:versionID="074afb4365906bf09beeecfe0d9536d9">
  <xsd:schema xmlns:xsd="http://www.w3.org/2001/XMLSchema" xmlns:xs="http://www.w3.org/2001/XMLSchema" xmlns:p="http://schemas.microsoft.com/office/2006/metadata/properties" xmlns:ns1="http://schemas.microsoft.com/sharepoint/v3" xmlns:ns2="54c4cd27-f286-408f-9ce0-33c1e0f3ab39" xmlns:ns3="218edd1d-d930-43a9-98e4-fcc7048dc93f" xmlns:ns4="f4895bf2-9ca5-4628-9927-264e60050b64" xmlns:ns5="c9f238dd-bb73-4aef-a7a5-d644ad823e52" xmlns:ns6="ca82dde9-3436-4d3d-bddd-d31447390034" targetNamespace="http://schemas.microsoft.com/office/2006/metadata/properties" ma:root="true" ma:fieldsID="22e7bd1c814fd4c849a2ae903e297acd" ns1:_="" ns2:_="" ns3:_="" ns4:_="" ns5:_="" ns6:_="">
    <xsd:import namespace="http://schemas.microsoft.com/sharepoint/v3"/>
    <xsd:import namespace="54c4cd27-f286-408f-9ce0-33c1e0f3ab39"/>
    <xsd:import namespace="218edd1d-d930-43a9-98e4-fcc7048dc93f"/>
    <xsd:import namespace="f4895bf2-9ca5-4628-9927-264e60050b64"/>
    <xsd:import namespace="c9f238dd-bb73-4aef-a7a5-d644ad823e52"/>
    <xsd:import namespace="ca82dde9-3436-4d3d-bddd-d31447390034"/>
    <xsd:element name="properties">
      <xsd:complexType>
        <xsd:sequence>
          <xsd:element name="documentManagement">
            <xsd:complexType>
              <xsd:all>
                <xsd:element ref="ns2:OECDAuthor" minOccurs="0"/>
                <xsd:element ref="ns3:_dlc_DocIdPersistId" minOccurs="0"/>
                <xsd:element ref="ns2:OECDMeetingDate" minOccurs="0"/>
                <xsd:element ref="ns3:_dlc_DocId" minOccurs="0"/>
                <xsd:element ref="ns3:_dlc_DocIdUrl" minOccurs="0"/>
                <xsd:element ref="ns4:OECDProjectManager" minOccurs="0"/>
                <xsd:element ref="ns4:OECDProjectMembers" minOccurs="0"/>
                <xsd:element ref="ns4:OECDTagsCache" minOccurs="0"/>
                <xsd:element ref="ns4:OECDPinnedBy" minOccurs="0"/>
                <xsd:element ref="ns4:OECDProjectLookup" minOccurs="0"/>
                <xsd:element ref="ns2:OECDKimStatus" minOccurs="0"/>
                <xsd:element ref="ns5:eShareKeywordsTaxHTField0" minOccurs="0"/>
                <xsd:element ref="ns5:eShareTopicTaxHTField0" minOccurs="0"/>
                <xsd:element ref="ns5:eShareCountryTaxHTField0" minOccurs="0"/>
                <xsd:element ref="ns4:OECDMainProject" minOccurs="0"/>
                <xsd:element ref="ns5:eSharePWBTaxHTField0" minOccurs="0"/>
                <xsd:element ref="ns6:TaxCatchAllLabel" minOccurs="0"/>
                <xsd:element ref="ns3:OECDExpirationDate" minOccurs="0"/>
                <xsd:element ref="ns6:TaxCatchAll" minOccurs="0"/>
                <xsd:element ref="ns2:OECDKimProvenance" minOccurs="0"/>
                <xsd:element ref="ns4:Project_x003A_ID1" minOccurs="0"/>
                <xsd:element ref="ns4:Project_x003a_Project_x0020_status" minOccurs="0"/>
                <xsd:element ref="ns4:Project_x003a_ID" minOccurs="0"/>
                <xsd:element ref="ns2:OECDDocumentType" minOccurs="0"/>
                <xsd:element ref="ns2:OECDKimBussinessContext" minOccurs="0"/>
                <xsd:element ref="ns4:dbdcbb51bc004245ab71674fd1b8a07e" minOccurs="0"/>
                <xsd:element ref="ns4:d1157d34cb3e4b4d92eb2dc96654fa68" minOccurs="0"/>
                <xsd:element ref="ns4:g8568e5e2edd49b68622c5ca05cb21b4" minOccurs="0"/>
                <xsd:element ref="ns5:eShareCommitteeTaxHTField0" minOccurs="0"/>
                <xsd:element ref="ns3:j89cecd0b5a3476faf70cc48721566a0" minOccurs="0"/>
                <xsd:element ref="ns4:debbcac353074a85a171539c83776b5b" minOccurs="0"/>
                <xsd:element ref="ns1:DocumentSet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48" nillable="true" ma:displayName="Description" ma:description="A description of the Document Set" ma:internalName="DocumentSetDescription"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c4cd27-f286-408f-9ce0-33c1e0f3ab39" elementFormDefault="qualified">
    <xsd:import namespace="http://schemas.microsoft.com/office/2006/documentManagement/types"/>
    <xsd:import namespace="http://schemas.microsoft.com/office/infopath/2007/PartnerControls"/>
    <xsd:element name="OECDAuthor" ma:index="7" nillable="true" ma:displayName="Author" ma:description="" ma:internalName="OECD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MeetingDate" ma:index="15" nillable="true" ma:displayName="Meeting Date" ma:default="" ma:description="Date of the OECD meeting/event that the content is being prepared for" ma:format="DateOnly" ma:indexed="true" ma:internalName="OECDMeetingDate" ma:readOnly="false">
      <xsd:simpleType>
        <xsd:restriction base="dms:DateTime"/>
      </xsd:simpleType>
    </xsd:element>
    <xsd:element name="OECDKimStatus" ma:index="26" nillable="true" ma:displayName="Kim status" ma:default="Draft" ma:description="" ma:format="Dropdown" ma:hidden="true" ma:internalName="OECDKimStatus">
      <xsd:simpleType>
        <xsd:restriction base="dms:Choice">
          <xsd:enumeration value="Draft"/>
          <xsd:enumeration value="Final"/>
        </xsd:restriction>
      </xsd:simpleType>
    </xsd:element>
    <xsd:element name="OECDKimProvenance" ma:index="36" nillable="true" ma:displayName="Kim provenance" ma:description="" ma:hidden="true" ma:internalName="OECDKimProvenance">
      <xsd:simpleType>
        <xsd:restriction base="dms:Text"/>
      </xsd:simpleType>
    </xsd:element>
    <xsd:element name="OECDDocumentType" ma:index="40" nillable="true" ma:displayName="Document Type" ma:description="" ma:hidden="true" ma:internalName="OECDDocumentType" ma:readOnly="false">
      <xsd:simpleType>
        <xsd:restriction base="dms:Text">
          <xsd:maxLength value="255"/>
        </xsd:restriction>
      </xsd:simpleType>
    </xsd:element>
    <xsd:element name="OECDKimBussinessContext" ma:index="41" nillable="true" ma:displayName="Kim business context" ma:description="" ma:hidden="true" ma:internalName="OECDKimBussinessContex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18edd1d-d930-43a9-98e4-fcc7048dc93f" elementFormDefault="qualified">
    <xsd:import namespace="http://schemas.microsoft.com/office/2006/documentManagement/types"/>
    <xsd:import namespace="http://schemas.microsoft.com/office/infopath/2007/PartnerControls"/>
    <xsd:element name="_dlc_DocIdPersistId" ma:index="14" nillable="true" ma:displayName="Persist ID" ma:description="Keep ID on add." ma:hidden="true" ma:internalName="_dlc_DocIdPersistId" ma:readOnly="true">
      <xsd:simpleType>
        <xsd:restriction base="dms:Boolean"/>
      </xsd:simpleType>
    </xsd:element>
    <xsd:element name="_dlc_DocId" ma:index="16" nillable="true" ma:displayName="Document ID" ma:description="" ma:hidden="true" ma:internalName="_dlc_DocId" ma:readOnly="true">
      <xsd:simpleType>
        <xsd:restriction base="dms:Text"/>
      </xsd:simpleType>
    </xsd:element>
    <xsd:element name="_dlc_DocIdUrl" ma:index="17" nillable="true" ma:displayName="Document ID" ma:description=""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OECDExpirationDate" ma:index="33" nillable="true" ma:displayName="Highlights" ma:default="" ma:description="" ma:format="DateOnly" ma:hidden="true" ma:indexed="true" ma:internalName="OECDExpirationDate">
      <xsd:simpleType>
        <xsd:restriction base="dms:DateTime"/>
      </xsd:simpleType>
    </xsd:element>
    <xsd:element name="j89cecd0b5a3476faf70cc48721566a0" ma:index="46" nillable="true" ma:taxonomy="true" ma:internalName="j89cecd0b5a3476faf70cc48721566a0" ma:taxonomyFieldName="OECDHorizontalProjects" ma:displayName="Horizontal project" ma:default="" ma:fieldId="389cecd0-b5a3-476f-af70-cc48721566a0" ma:taxonomyMulti="true" ma:sspId="27ec883c-a62c-444f-a935-fcddb579e39d" ma:termSetId="d3ca0e0e-65f9-44bf-9d98-5271504f6d61"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4895bf2-9ca5-4628-9927-264e60050b64" elementFormDefault="qualified">
    <xsd:import namespace="http://schemas.microsoft.com/office/2006/documentManagement/types"/>
    <xsd:import namespace="http://schemas.microsoft.com/office/infopath/2007/PartnerControls"/>
    <xsd:element name="OECDProjectManager" ma:index="18" nillable="true" ma:displayName="Project manager" ma:description="" ma:hidden="true" ma:indexed="true" ma:internalName="OECDProjectManag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ProjectMembers" ma:index="19" nillable="true" ma:displayName="Project members" ma:description="" ma:hidden="true" ma:internalName="OECDProjectMember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TagsCache" ma:index="21" nillable="true" ma:displayName="Tags cache" ma:description="" ma:hidden="true" ma:internalName="OECDTagsCache">
      <xsd:simpleType>
        <xsd:restriction base="dms:Note"/>
      </xsd:simpleType>
    </xsd:element>
    <xsd:element name="OECDPinnedBy" ma:index="22" nillable="true" ma:displayName="Pinned by" ma:description="" ma:hidden="true" ma:internalName="OECDPinn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ProjectLookup" ma:index="24" nillable="true" ma:displayName="Project" ma:hidden="true" ma:indexed="true" ma:list="0162ff36-77c1-464f-a633-26873384d4aa" ma:internalName="OECDProjectLookup" ma:readOnly="false" ma:showField="OECDShortProjectName" ma:web="f4895bf2-9ca5-4628-9927-264e60050b64">
      <xsd:simpleType>
        <xsd:restriction base="dms:Unknown"/>
      </xsd:simpleType>
    </xsd:element>
    <xsd:element name="OECDMainProject" ma:index="30" nillable="true" ma:displayName="Main project" ma:description="" ma:hidden="true" ma:list="0162ff36-77c1-464f-a633-26873384d4aa" ma:internalName="OECDMainProject" ma:readOnly="false" ma:showField="OECDShortProjectName">
      <xsd:simpleType>
        <xsd:restriction base="dms:Unknown"/>
      </xsd:simpleType>
    </xsd:element>
    <xsd:element name="Project_x003A_ID1" ma:index="37" nillable="true" ma:displayName="Project:ID" ma:list="0162ff36-77c1-464f-a633-26873384d4aa" ma:internalName="Project_x003A_ID1" ma:readOnly="true" ma:showField="ID" ma:web="f4895bf2-9ca5-4628-9927-264e60050b64">
      <xsd:simpleType>
        <xsd:restriction base="dms:Lookup"/>
      </xsd:simpleType>
    </xsd:element>
    <xsd:element name="Project_x003a_Project_x0020_status" ma:index="38" nillable="true" ma:displayName="Project:Project status" ma:hidden="true" ma:list="0162ff36-77c1-464f-a633-26873384d4aa" ma:internalName="Project_x003A_Project_x0020_status" ma:readOnly="true" ma:showField="OECDProjectStatus" ma:web="f4895bf2-9ca5-4628-9927-264e60050b64">
      <xsd:simpleType>
        <xsd:restriction base="dms:Lookup"/>
      </xsd:simpleType>
    </xsd:element>
    <xsd:element name="Project_x003a_ID" ma:index="39" nillable="true" ma:displayName="Project:ID" ma:hidden="true" ma:list="0162ff36-77c1-464f-a633-26873384d4aa" ma:internalName="Project_x003A_ID" ma:readOnly="true" ma:showField="ID" ma:web="f4895bf2-9ca5-4628-9927-264e60050b64">
      <xsd:simpleType>
        <xsd:restriction base="dms:Lookup"/>
      </xsd:simpleType>
    </xsd:element>
    <xsd:element name="dbdcbb51bc004245ab71674fd1b8a07e" ma:index="42" nillable="true" ma:displayName="Deliverable partners_0" ma:hidden="true" ma:internalName="dbdcbb51bc004245ab71674fd1b8a07e">
      <xsd:simpleType>
        <xsd:restriction base="dms:Note"/>
      </xsd:simpleType>
    </xsd:element>
    <xsd:element name="d1157d34cb3e4b4d92eb2dc96654fa68" ma:index="43" nillable="true" ma:displayName="Deliverable owner_0" ma:hidden="true" ma:internalName="d1157d34cb3e4b4d92eb2dc96654fa68">
      <xsd:simpleType>
        <xsd:restriction base="dms:Note"/>
      </xsd:simpleType>
    </xsd:element>
    <xsd:element name="g8568e5e2edd49b68622c5ca05cb21b4" ma:index="44" nillable="true" ma:displayName="Project partners_0" ma:hidden="true" ma:internalName="g8568e5e2edd49b68622c5ca05cb21b4">
      <xsd:simpleType>
        <xsd:restriction base="dms:Note"/>
      </xsd:simpleType>
    </xsd:element>
    <xsd:element name="debbcac353074a85a171539c83776b5b" ma:index="47" nillable="true" ma:taxonomy="true" ma:internalName="debbcac353074a85a171539c83776b5b" ma:taxonomyFieldName="OECDProjectOwnerStructure" ma:displayName="Project owner" ma:indexed="true" ma:readOnly="false" ma:default="" ma:fieldId="debbcac3-5307-4a85-a171-539c83776b5b" ma:sspId="27ec883c-a62c-444f-a935-fcddb579e39d" ma:termSetId="aeec4dcb-19ee-4bc0-941f-681845b568c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eShareKeywordsTaxHTField0" ma:index="27" nillable="true" ma:taxonomy="true" ma:internalName="eShareKeywordsTaxHTField0" ma:taxonomyFieldName="OECDKeywords" ma:displayName="Keywords" ma:default="" ma:fieldId="8a7c3663-990d-467c-b1b8-bb4b775674ad" ma:taxonomyMulti="true" ma:sspId="27ec883c-a62c-444f-a935-fcddb579e39d" ma:termSetId="f51791ee-8e04-4654-a875-fc747102cd45" ma:anchorId="00000000-0000-0000-0000-000000000000" ma:open="true" ma:isKeyword="false">
      <xsd:complexType>
        <xsd:sequence>
          <xsd:element ref="pc:Terms" minOccurs="0" maxOccurs="1"/>
        </xsd:sequence>
      </xsd:complexType>
    </xsd:element>
    <xsd:element name="eShareTopicTaxHTField0" ma:index="28" nillable="true" ma:taxonomy="true" ma:internalName="eShareTopicTaxHTField0" ma:taxonomyFieldName="OECDTopic" ma:displayName="Topic" ma:readOnly="false" ma:default="" ma:fieldId="9b5335f8-765c-484a-86dd-d10580650a95" ma:taxonomyMulti="true" ma:sspId="27ec883c-a62c-444f-a935-fcddb579e39d" ma:termSetId="d0043ed9-7fdc-4b21-8641-a864cc50d2b2" ma:anchorId="00000000-0000-0000-0000-000000000000" ma:open="false" ma:isKeyword="false">
      <xsd:complexType>
        <xsd:sequence>
          <xsd:element ref="pc:Terms" minOccurs="0" maxOccurs="1"/>
        </xsd:sequence>
      </xsd:complexType>
    </xsd:element>
    <xsd:element name="eShareCountryTaxHTField0" ma:index="29" nillable="true" ma:taxonomy="true" ma:internalName="eShareCountryTaxHTField0" ma:taxonomyFieldName="OECDCountry" ma:displayName="Country" ma:readOnly="false" ma:default="" ma:fieldId="aa366335-bba6-4f71-86c6-f91b1ae503c2" ma:taxonomyMulti="true" ma:sspId="27ec883c-a62c-444f-a935-fcddb579e39d" ma:termSetId="e1026e78-e24d-4b33-a8f4-6ff75b8e5ad2" ma:anchorId="00000000-0000-0000-0000-000000000000" ma:open="false" ma:isKeyword="false">
      <xsd:complexType>
        <xsd:sequence>
          <xsd:element ref="pc:Terms" minOccurs="0" maxOccurs="1"/>
        </xsd:sequence>
      </xsd:complexType>
    </xsd:element>
    <xsd:element name="eSharePWBTaxHTField0" ma:index="31" nillable="true" ma:taxonomy="true" ma:internalName="eSharePWBTaxHTField0" ma:taxonomyFieldName="OECDPWB" ma:displayName="PWB" ma:default="" ma:fieldId="fe327ce1-b783-48aa-9b0b-52ad26d1c9f6" ma:sspId="27ec883c-a62c-444f-a935-fcddb579e39d" ma:termSetId="7bc7477d-4ef0-4820-a158-bb7b3cda138d" ma:anchorId="00000000-0000-0000-0000-000000000000" ma:open="false" ma:isKeyword="false">
      <xsd:complexType>
        <xsd:sequence>
          <xsd:element ref="pc:Terms" minOccurs="0" maxOccurs="1"/>
        </xsd:sequence>
      </xsd:complexType>
    </xsd:element>
    <xsd:element name="eShareCommitteeTaxHTField0" ma:index="45" nillable="true" ma:taxonomy="true" ma:internalName="eShareCommitteeTaxHTField0" ma:taxonomyFieldName="OECDCommittee" ma:displayName="Committee" ma:readOnly="false" ma:default="" ma:fieldId="29494d90-e667-47b5-adc1-d09dfb5832ab" ma:sspId="27ec883c-a62c-444f-a935-fcddb579e39d" ma:termSetId="87919aae-be42-4481-84cf-2389a5c84ac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a82dde9-3436-4d3d-bddd-d31447390034" elementFormDefault="qualified">
    <xsd:import namespace="http://schemas.microsoft.com/office/2006/documentManagement/types"/>
    <xsd:import namespace="http://schemas.microsoft.com/office/infopath/2007/PartnerControls"/>
    <xsd:element name="TaxCatchAllLabel" ma:index="32" nillable="true" ma:displayName="Taxonomy Catch All Column1" ma:hidden="true" ma:list="{bf0e96e7-7f37-457e-b72e-3bf508f8da33}" ma:internalName="TaxCatchAllLabel" ma:readOnly="true" ma:showField="CatchAllDataLabel" ma:web="218edd1d-d930-43a9-98e4-fcc7048dc93f">
      <xsd:complexType>
        <xsd:complexContent>
          <xsd:extension base="dms:MultiChoiceLookup">
            <xsd:sequence>
              <xsd:element name="Value" type="dms:Lookup" maxOccurs="unbounded" minOccurs="0" nillable="true"/>
            </xsd:sequence>
          </xsd:extension>
        </xsd:complexContent>
      </xsd:complexType>
    </xsd:element>
    <xsd:element name="TaxCatchAll" ma:index="35" nillable="true" ma:displayName="Taxonomy Catch All Column" ma:hidden="true" ma:list="{bf0e96e7-7f37-457e-b72e-3bf508f8da33}" ma:internalName="TaxCatchAll" ma:showField="CatchAllData" ma:web="218edd1d-d930-43a9-98e4-fcc7048dc93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file>

<file path=customXml/item4.xml><?xml version="1.0" encoding="utf-8"?>
<?mso-contentType ?>
<CtFieldPriority xmlns="http://www.oecd.org/eshare/projectsentre/CtFieldPriority/" xmlns:i="http://www.w3.org/2001/XMLSchema-instance" NameSpaceURI="http://www.oecd.org/eshare/projectsentre/CtFieldPriority/">
  <PriorityFields xmlns:a="http://schemas.microsoft.com/2003/10/Serialization/Arrays">
    <a:string>Title</a:string>
    <a:string>FileLeafRef</a:string>
    <a:string>OECDCountry</a:string>
    <a:string>OECDTopic</a:string>
    <a:string>OECDKeywords</a:string>
  </PriorityFields>
</CtFieldPriority>
</file>

<file path=customXml/item5.xml><?xml version="1.0" encoding="utf-8"?>
<?mso-contentType ?>
<FormTemplates xmlns="http://schemas.microsoft.com/sharepoint/v3/contenttype/forms">
  <Display>OECDListFormCollapsible</Display>
  <Edit>OECDListFormCollapsible</Edit>
  <New>OECDListFormCollapsible</New>
</FormTemplates>
</file>

<file path=customXml/item6.xml><?xml version="1.0" encoding="utf-8"?>
<p:properties xmlns:p="http://schemas.microsoft.com/office/2006/metadata/properties" xmlns:xsi="http://www.w3.org/2001/XMLSchema-instance" xmlns:pc="http://schemas.microsoft.com/office/infopath/2007/PartnerControls">
  <documentManagement>
    <dbdcbb51bc004245ab71674fd1b8a07e xmlns="f4895bf2-9ca5-4628-9927-264e60050b64" xsi:nil="true"/>
    <debbcac353074a85a171539c83776b5b xmlns="f4895bf2-9ca5-4628-9927-264e60050b64">
      <Terms xmlns="http://schemas.microsoft.com/office/infopath/2007/PartnerControls">
        <TermInfo xmlns="http://schemas.microsoft.com/office/infopath/2007/PartnerControls">
          <TermName xmlns="http://schemas.microsoft.com/office/infopath/2007/PartnerControls">TAD/DO</TermName>
          <TermId xmlns="http://schemas.microsoft.com/office/infopath/2007/PartnerControls">84c26e39-7163-4bfd-a653-7e58598ffdb9</TermId>
        </TermInfo>
      </Terms>
    </debbcac353074a85a171539c83776b5b>
    <OECDMainProject xmlns="f4895bf2-9ca5-4628-9927-264e60050b64" xsi:nil="true"/>
    <d1157d34cb3e4b4d92eb2dc96654fa68 xmlns="f4895bf2-9ca5-4628-9927-264e60050b64" xsi:nil="true"/>
    <OECDKimBussinessContext xmlns="54c4cd27-f286-408f-9ce0-33c1e0f3ab39" xsi:nil="true"/>
    <eSharePWBTaxHTField0 xmlns="c9f238dd-bb73-4aef-a7a5-d644ad823e52">
      <Terms xmlns="http://schemas.microsoft.com/office/infopath/2007/PartnerControls"/>
    </eSharePWBTaxHTField0>
    <OECDExpirationDate xmlns="218edd1d-d930-43a9-98e4-fcc7048dc93f" xsi:nil="true"/>
    <OECDProjectMembers xmlns="f4895bf2-9ca5-4628-9927-264e60050b64">
      <UserInfo>
        <DisplayName>BURNS Kelsey, TAD</DisplayName>
        <AccountId>370</AccountId>
        <AccountType/>
      </UserInfo>
      <UserInfo>
        <DisplayName>CAHILL Carmel, TAD</DisplayName>
        <AccountId>138</AccountId>
        <AccountType/>
      </UserInfo>
      <UserInfo>
        <DisplayName>ESPINASSE Eric, TAD/SIS</DisplayName>
        <AccountId>69</AccountId>
        <AccountType/>
      </UserInfo>
      <UserInfo>
        <DisplayName>GRIFFIN Jennifer, TAD</DisplayName>
        <AccountId>59</AccountId>
        <AccountType/>
      </UserInfo>
      <UserInfo>
        <DisplayName>NICAULT Aurelia, TAD</DisplayName>
        <AccountId>468</AccountId>
        <AccountType/>
      </UserInfo>
      <UserInfo>
        <DisplayName>ORDELHEIDE Sebastian, TAD</DisplayName>
        <AccountId>394</AccountId>
        <AccountType/>
      </UserInfo>
      <UserInfo>
        <DisplayName>PATTERSON Michèle, TAD</DisplayName>
        <AccountId>105</AccountId>
        <AccountType/>
      </UserInfo>
    </OECDProjectMembers>
    <OECDDocumentType xmlns="54c4cd27-f286-408f-9ce0-33c1e0f3ab39" xsi:nil="true"/>
    <g8568e5e2edd49b68622c5ca05cb21b4 xmlns="f4895bf2-9ca5-4628-9927-264e60050b64" xsi:nil="true"/>
    <OECDProjectManager xmlns="f4895bf2-9ca5-4628-9927-264e60050b64">
      <UserInfo>
        <DisplayName/>
        <AccountId>138</AccountId>
        <AccountType/>
      </UserInfo>
    </OECDProjectManager>
    <eShareCommitteeTaxHTField0 xmlns="c9f238dd-bb73-4aef-a7a5-d644ad823e52">
      <Terms xmlns="http://schemas.microsoft.com/office/infopath/2007/PartnerControls"/>
    </eShareCommitteeTaxHTField0>
    <OECDTagsCache xmlns="f4895bf2-9ca5-4628-9927-264e60050b64" xsi:nil="true"/>
    <OECDKimProvenance xmlns="54c4cd27-f286-408f-9ce0-33c1e0f3ab39" xsi:nil="true"/>
    <OECDKimStatus xmlns="54c4cd27-f286-408f-9ce0-33c1e0f3ab39">Draft</OECDKimStatus>
    <eShareCountryTaxHTField0 xmlns="c9f238dd-bb73-4aef-a7a5-d644ad823e52">
      <Terms xmlns="http://schemas.microsoft.com/office/infopath/2007/PartnerControls"/>
    </eShareCountryTaxHTField0>
    <eShareTopicTaxHTField0 xmlns="c9f238dd-bb73-4aef-a7a5-d644ad823e52">
      <Terms xmlns="http://schemas.microsoft.com/office/infopath/2007/PartnerControls">
        <TermInfo xmlns="http://schemas.microsoft.com/office/infopath/2007/PartnerControls">
          <TermName xmlns="http://schemas.microsoft.com/office/infopath/2007/PartnerControls">Communication</TermName>
          <TermId xmlns="http://schemas.microsoft.com/office/infopath/2007/PartnerControls">b6d08927-5cc0-4def-9251-71b61748d1ac</TermId>
        </TermInfo>
      </Terms>
    </eShareTopicTaxHTField0>
    <OECDPinnedBy xmlns="f4895bf2-9ca5-4628-9927-264e60050b64">
      <UserInfo>
        <DisplayName/>
        <AccountId xsi:nil="true"/>
        <AccountType/>
      </UserInfo>
    </OECDPinnedBy>
    <eShareKeywordsTaxHTField0 xmlns="c9f238dd-bb73-4aef-a7a5-d644ad823e52">
      <Terms xmlns="http://schemas.microsoft.com/office/infopath/2007/PartnerControls">
        <TermInfo xmlns="http://schemas.microsoft.com/office/infopath/2007/PartnerControls">
          <TermName xmlns="http://schemas.microsoft.com/office/infopath/2007/PartnerControls">Powerpoint Presentations</TermName>
          <TermId xmlns="http://schemas.microsoft.com/office/infopath/2007/PartnerControls">4198519e-6558-41c7-8e48-ac7b48f2d817</TermId>
        </TermInfo>
        <TermInfo xmlns="http://schemas.microsoft.com/office/infopath/2007/PartnerControls">
          <TermName xmlns="http://schemas.microsoft.com/office/infopath/2007/PartnerControls">Templates</TermName>
          <TermId xmlns="http://schemas.microsoft.com/office/infopath/2007/PartnerControls">a6ad551a-8d39-4c07-a847-1a1f6e012118</TermId>
        </TermInfo>
      </Terms>
    </eShareKeywordsTaxHTField0>
    <j89cecd0b5a3476faf70cc48721566a0 xmlns="218edd1d-d930-43a9-98e4-fcc7048dc93f">
      <Terms xmlns="http://schemas.microsoft.com/office/infopath/2007/PartnerControls"/>
    </j89cecd0b5a3476faf70cc48721566a0>
    <OECDProjectLookup xmlns="f4895bf2-9ca5-4628-9927-264e60050b64">76</OECDProjectLookup>
    <TaxCatchAll xmlns="ca82dde9-3436-4d3d-bddd-d31447390034">
      <Value>879</Value>
      <Value>493</Value>
      <Value>599</Value>
      <Value>1049</Value>
    </TaxCatchAll>
    <OECDMeetingDate xmlns="54c4cd27-f286-408f-9ce0-33c1e0f3ab39" xsi:nil="true"/>
    <OECDAuthor xmlns="54c4cd27-f286-408f-9ce0-33c1e0f3ab39">
      <UserInfo>
        <DisplayName/>
        <AccountId xsi:nil="true"/>
        <AccountType/>
      </UserInfo>
    </OECDAuthor>
    <DocumentSetDescription xmlns="http://schemas.microsoft.com/sharepoint/v3" xsi:nil="true"/>
  </documentManagement>
</p:properties>
</file>

<file path=customXml/itemProps1.xml><?xml version="1.0" encoding="utf-8"?>
<ds:datastoreItem xmlns:ds="http://schemas.openxmlformats.org/officeDocument/2006/customXml" ds:itemID="{66D3B2B5-6F0F-438F-A629-4219FFF90037}">
  <ds:schemaRefs>
    <ds:schemaRef ds:uri="Microsoft.SharePoint.Taxonomy.ContentTypeSync"/>
  </ds:schemaRefs>
</ds:datastoreItem>
</file>

<file path=customXml/itemProps2.xml><?xml version="1.0" encoding="utf-8"?>
<ds:datastoreItem xmlns:ds="http://schemas.openxmlformats.org/officeDocument/2006/customXml" ds:itemID="{0F9DD188-552E-401C-BE98-2A21F08B92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c4cd27-f286-408f-9ce0-33c1e0f3ab39"/>
    <ds:schemaRef ds:uri="218edd1d-d930-43a9-98e4-fcc7048dc93f"/>
    <ds:schemaRef ds:uri="f4895bf2-9ca5-4628-9927-264e60050b64"/>
    <ds:schemaRef ds:uri="c9f238dd-bb73-4aef-a7a5-d644ad823e52"/>
    <ds:schemaRef ds:uri="ca82dde9-3436-4d3d-bddd-d314473900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86FBED-13C1-46D3-B604-4AC1B8E3EF31}">
  <ds:schemaRefs>
    <ds:schemaRef ds:uri="http://schemas.microsoft.com/sharepoint/events"/>
  </ds:schemaRefs>
</ds:datastoreItem>
</file>

<file path=customXml/itemProps4.xml><?xml version="1.0" encoding="utf-8"?>
<ds:datastoreItem xmlns:ds="http://schemas.openxmlformats.org/officeDocument/2006/customXml" ds:itemID="{2FC9DB07-5566-400D-93B4-40822FCFBF49}">
  <ds:schemaRefs>
    <ds:schemaRef ds:uri="http://www.oecd.org/eshare/projectsentre/CtFieldPriority/"/>
    <ds:schemaRef ds:uri="http://schemas.microsoft.com/2003/10/Serialization/Arrays"/>
  </ds:schemaRefs>
</ds:datastoreItem>
</file>

<file path=customXml/itemProps5.xml><?xml version="1.0" encoding="utf-8"?>
<ds:datastoreItem xmlns:ds="http://schemas.openxmlformats.org/officeDocument/2006/customXml" ds:itemID="{0D0F31DD-5BDB-4FB5-AF65-6417A02BE9D5}">
  <ds:schemaRefs>
    <ds:schemaRef ds:uri="http://schemas.microsoft.com/sharepoint/v3/contenttype/forms"/>
  </ds:schemaRefs>
</ds:datastoreItem>
</file>

<file path=customXml/itemProps6.xml><?xml version="1.0" encoding="utf-8"?>
<ds:datastoreItem xmlns:ds="http://schemas.openxmlformats.org/officeDocument/2006/customXml" ds:itemID="{3AEA0415-9322-44F8-B2E3-101C32D0E346}">
  <ds:schemaRefs>
    <ds:schemaRef ds:uri="http://purl.org/dc/terms/"/>
    <ds:schemaRef ds:uri="http://schemas.microsoft.com/office/infopath/2007/PartnerControls"/>
    <ds:schemaRef ds:uri="54c4cd27-f286-408f-9ce0-33c1e0f3ab39"/>
    <ds:schemaRef ds:uri="http://schemas.microsoft.com/office/2006/documentManagement/types"/>
    <ds:schemaRef ds:uri="c9f238dd-bb73-4aef-a7a5-d644ad823e52"/>
    <ds:schemaRef ds:uri="http://schemas.openxmlformats.org/package/2006/metadata/core-properties"/>
    <ds:schemaRef ds:uri="218edd1d-d930-43a9-98e4-fcc7048dc93f"/>
    <ds:schemaRef ds:uri="http://purl.org/dc/elements/1.1/"/>
    <ds:schemaRef ds:uri="http://www.w3.org/XML/1998/namespace"/>
    <ds:schemaRef ds:uri="ca82dde9-3436-4d3d-bddd-d31447390034"/>
    <ds:schemaRef ds:uri="http://purl.org/dc/dcmitype/"/>
    <ds:schemaRef ds:uri="f4895bf2-9ca5-4628-9927-264e60050b64"/>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22494</TotalTime>
  <Words>1273</Words>
  <Application>Microsoft Office PowerPoint</Application>
  <PresentationFormat>On-screen Show (4:3)</PresentationFormat>
  <Paragraphs>163</Paragraphs>
  <Slides>14</Slides>
  <Notes>14</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14</vt:i4>
      </vt:variant>
    </vt:vector>
  </HeadingPairs>
  <TitlesOfParts>
    <vt:vector size="26" baseType="lpstr">
      <vt:lpstr>Bernino Sans</vt:lpstr>
      <vt:lpstr>Helvetica 65 Medium</vt:lpstr>
      <vt:lpstr>Arial</vt:lpstr>
      <vt:lpstr>Calibri</vt:lpstr>
      <vt:lpstr>Calibri Light</vt:lpstr>
      <vt:lpstr>Georgia</vt:lpstr>
      <vt:lpstr>Symbol</vt:lpstr>
      <vt:lpstr>1_Office Theme</vt:lpstr>
      <vt:lpstr>2_OECD_English_white</vt:lpstr>
      <vt:lpstr>Office Theme</vt:lpstr>
      <vt:lpstr>1_OECD_English_white</vt:lpstr>
      <vt:lpstr>2_Office Theme</vt:lpstr>
      <vt:lpstr>PowerPoint Presentation</vt:lpstr>
      <vt:lpstr>OECD applied the G20-initiated analytical framework for improving agricultural productivity and sustainability to review policies</vt:lpstr>
      <vt:lpstr>PowerPoint Presentation</vt:lpstr>
      <vt:lpstr>OECD reviews show that governance of agricultural innovation system is key  </vt:lpstr>
      <vt:lpstr>PowerPoint Presentation</vt:lpstr>
      <vt:lpstr>PowerPoint Presentation</vt:lpstr>
      <vt:lpstr>PowerPoint Presentation</vt:lpstr>
      <vt:lpstr>PowerPoint Presentation</vt:lpstr>
      <vt:lpstr>Public R&amp;D investment in United States concentrates in the areas private sectors would underinvest</vt:lpstr>
      <vt:lpstr>International research collaboration strengthens  own agricultural innovation system</vt:lpstr>
      <vt:lpstr>Example of producer’s proactive engagement in agricultural innovation process</vt:lpstr>
      <vt:lpstr>PowerPoint Presentation</vt:lpstr>
      <vt:lpstr>PowerPoint Presentation</vt:lpstr>
      <vt:lpstr>PowerPoint Presentation</vt:lpstr>
    </vt:vector>
  </TitlesOfParts>
  <Company>SignAddict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 Standard (4:3)</dc:title>
  <dc:creator>AbuSina</dc:creator>
  <cp:lastModifiedBy>Shingo Kimura</cp:lastModifiedBy>
  <cp:revision>1632</cp:revision>
  <cp:lastPrinted>2019-03-22T12:14:28Z</cp:lastPrinted>
  <dcterms:created xsi:type="dcterms:W3CDTF">2014-06-26T04:26:33Z</dcterms:created>
  <dcterms:modified xsi:type="dcterms:W3CDTF">2019-11-29T05:07:15Z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0x0101008B4DD370EC31429186F3AD49F0D3098F004A77CEA22D3A40738DB9741B0FD4187A0081A297DA330C4955888849EBD611C2260009BA38F81C21774C93C22498CC5641E1</vt:lpwstr>
  </property>
  <property fmtid="{D5CDD505-2E9C-101B-9397-08002B2CF9AE}" pid="3" name="OECDProjectOwnerStructure">
    <vt:lpwstr>599;#TAD/DO|84c26e39-7163-4bfd-a653-7e58598ffdb9</vt:lpwstr>
  </property>
  <property fmtid="{D5CDD505-2E9C-101B-9397-08002B2CF9AE}" pid="4" name="OECDProjectPageLink">
    <vt:lpwstr>5919</vt:lpwstr>
  </property>
  <property fmtid="{D5CDD505-2E9C-101B-9397-08002B2CF9AE}" pid="5" name="OECDCountry">
    <vt:lpwstr/>
  </property>
  <property fmtid="{D5CDD505-2E9C-101B-9397-08002B2CF9AE}" pid="6" name="OECDTopic">
    <vt:lpwstr>879;#Communication|b6d08927-5cc0-4def-9251-71b61748d1ac</vt:lpwstr>
  </property>
  <property fmtid="{D5CDD505-2E9C-101B-9397-08002B2CF9AE}" pid="7" name="OECDCommittee">
    <vt:lpwstr/>
  </property>
  <property fmtid="{D5CDD505-2E9C-101B-9397-08002B2CF9AE}" pid="8" name="OECDProjectPartnersStructure">
    <vt:lpwstr/>
  </property>
  <property fmtid="{D5CDD505-2E9C-101B-9397-08002B2CF9AE}" pid="9" name="OECDPWB">
    <vt:lpwstr/>
  </property>
  <property fmtid="{D5CDD505-2E9C-101B-9397-08002B2CF9AE}" pid="10" name="OECDKeywords">
    <vt:lpwstr>1049;#Powerpoint Presentations|4198519e-6558-41c7-8e48-ac7b48f2d817;#493;#Templates|a6ad551a-8d39-4c07-a847-1a1f6e012118</vt:lpwstr>
  </property>
  <property fmtid="{D5CDD505-2E9C-101B-9397-08002B2CF9AE}" pid="11" name="eShareOrganisationTaxHTField0">
    <vt:lpwstr/>
  </property>
  <property fmtid="{D5CDD505-2E9C-101B-9397-08002B2CF9AE}" pid="12" name="OECDHorizontalProjects">
    <vt:lpwstr/>
  </property>
  <property fmtid="{D5CDD505-2E9C-101B-9397-08002B2CF9AE}" pid="13" name="OECDOrganisation">
    <vt:lpwstr/>
  </property>
</Properties>
</file>